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72" r:id="rId8"/>
    <p:sldId id="273" r:id="rId9"/>
    <p:sldId id="274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9" r:id="rId26"/>
    <p:sldId id="305" r:id="rId27"/>
    <p:sldId id="306" r:id="rId28"/>
    <p:sldId id="316" r:id="rId29"/>
    <p:sldId id="317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9" r:id="rId38"/>
    <p:sldId id="338" r:id="rId39"/>
    <p:sldId id="339" r:id="rId40"/>
    <p:sldId id="340" r:id="rId41"/>
    <p:sldId id="341" r:id="rId42"/>
    <p:sldId id="343" r:id="rId43"/>
    <p:sldId id="344" r:id="rId44"/>
    <p:sldId id="345" r:id="rId45"/>
    <p:sldId id="346" r:id="rId46"/>
    <p:sldId id="347" r:id="rId47"/>
    <p:sldId id="348" r:id="rId48"/>
    <p:sldId id="349" r:id="rId49"/>
    <p:sldId id="351" r:id="rId50"/>
    <p:sldId id="352" r:id="rId51"/>
    <p:sldId id="353" r:id="rId52"/>
    <p:sldId id="354" r:id="rId53"/>
    <p:sldId id="355" r:id="rId54"/>
    <p:sldId id="358" r:id="rId55"/>
    <p:sldId id="359" r:id="rId56"/>
    <p:sldId id="360" r:id="rId57"/>
    <p:sldId id="362" r:id="rId58"/>
    <p:sldId id="363" r:id="rId59"/>
    <p:sldId id="364" r:id="rId60"/>
    <p:sldId id="365" r:id="rId61"/>
    <p:sldId id="366" r:id="rId62"/>
    <p:sldId id="369" r:id="rId63"/>
    <p:sldId id="371" r:id="rId64"/>
    <p:sldId id="374" r:id="rId65"/>
    <p:sldId id="375" r:id="rId66"/>
    <p:sldId id="376" r:id="rId67"/>
    <p:sldId id="377" r:id="rId68"/>
    <p:sldId id="380" r:id="rId69"/>
    <p:sldId id="381" r:id="rId70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55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8761" y="2166746"/>
            <a:ext cx="3100704" cy="6796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8800" y="664844"/>
            <a:ext cx="665480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68575" y="2732699"/>
            <a:ext cx="4617720" cy="2273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wip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yi.extension.wisc.edu/pat/" TargetMode="External"/><Relationship Id="rId2" Type="http://schemas.openxmlformats.org/officeDocument/2006/relationships/hyperlink" Target="mailto:PATprogram@mailplus.wisc.edu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awpa.com/standards" TargetMode="External"/><Relationship Id="rId4" Type="http://schemas.openxmlformats.org/officeDocument/2006/relationships/hyperlink" Target="https://www.epa.gov/ingredients-used-pesticide-products/overview-wood-preservative-chemical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a.gov/pesticide-reevaluation/registration-review-schedules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fyi.extension.wisc.edu/pat/certification-categories/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h.wisc.edu/" TargetMode="External"/><Relationship Id="rId2" Type="http://schemas.openxmlformats.org/officeDocument/2006/relationships/hyperlink" Target="https://www.osha.gov/hazcom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png"/><Relationship Id="rId4" Type="http://schemas.openxmlformats.org/officeDocument/2006/relationships/image" Target="../media/image5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hyperlink" Target="https://www.cdc.gov/niosh/index.htm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jpg"/><Relationship Id="rId5" Type="http://schemas.openxmlformats.org/officeDocument/2006/relationships/hyperlink" Target="https://www.cdc.gov/niosh/npptl/topics/respirators/disp_part/respsource.html" TargetMode="External"/><Relationship Id="rId4" Type="http://schemas.openxmlformats.org/officeDocument/2006/relationships/image" Target="../media/image5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osha.gov/SLTC/respiratoryprotection" TargetMode="External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osha.gov/contactus/bystate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legis.wisconsin.gov/code/admin_code/atcp/020/29/viii/45/5/a" TargetMode="External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atcp.wi.gov/Pages/Programs_Services/AgriculturalChemicalStorageAndContainment.aspx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7.png"/><Relationship Id="rId3" Type="http://schemas.openxmlformats.org/officeDocument/2006/relationships/hyperlink" Target="https://fyi.extension.wisc.edu/pat/commercial-order/" TargetMode="External"/><Relationship Id="rId7" Type="http://schemas.openxmlformats.org/officeDocument/2006/relationships/hyperlink" Target="https://pestexam.datcp.wi.gov/" TargetMode="External"/><Relationship Id="rId12" Type="http://schemas.openxmlformats.org/officeDocument/2006/relationships/image" Target="../media/image6.png"/><Relationship Id="rId2" Type="http://schemas.openxmlformats.org/officeDocument/2006/relationships/hyperlink" Target="https://patstore.wisc.edu/secure/default.asp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fyi.extension.wisc.edu/pat/" TargetMode="External"/><Relationship Id="rId11" Type="http://schemas.openxmlformats.org/officeDocument/2006/relationships/hyperlink" Target="https://kellysolutions.com/wi/" TargetMode="External"/><Relationship Id="rId5" Type="http://schemas.openxmlformats.org/officeDocument/2006/relationships/hyperlink" Target="mailto:PATprogram@mailplus.wisc.edu" TargetMode="External"/><Relationship Id="rId10" Type="http://schemas.openxmlformats.org/officeDocument/2006/relationships/hyperlink" Target="https://datcp.wi.gov/" TargetMode="External"/><Relationship Id="rId4" Type="http://schemas.openxmlformats.org/officeDocument/2006/relationships/hyperlink" Target="https://counties.extension.wisc.edu/" TargetMode="External"/><Relationship Id="rId9" Type="http://schemas.openxmlformats.org/officeDocument/2006/relationships/hyperlink" Target="mailto:DATCPpesticideinfo@wi.gov" TargetMode="External"/><Relationship Id="rId1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laws-regulations/summary-resource-conservation-and-recovery-act" TargetMode="External"/><Relationship Id="rId2" Type="http://schemas.openxmlformats.org/officeDocument/2006/relationships/hyperlink" Target="https://www.epa.gov/laws-regulations/summary-federal-insecticide-fungicide-and-rodenticide-ac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legis.wisconsin.gov/code/admin_code/nr/600" TargetMode="External"/><Relationship Id="rId4" Type="http://schemas.openxmlformats.org/officeDocument/2006/relationships/hyperlink" Target="https://docs.legis.wisconsin.gov/code/admin_code/nr/500/500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collections.nypl.org/)" TargetMode="External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dnr.wisconsin.gov/topic/Landfills" TargetMode="External"/><Relationship Id="rId4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cp.wi.gov/Pages/Programs_Services/CleanSweep.aspx" TargetMode="External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dnr.wisconsin.gov/contact/OfficeLocations.html" TargetMode="External"/><Relationship Id="rId7" Type="http://schemas.openxmlformats.org/officeDocument/2006/relationships/image" Target="../media/image72.jpg"/><Relationship Id="rId2" Type="http://schemas.openxmlformats.org/officeDocument/2006/relationships/hyperlink" Target="https://dnr.wisconsin.gov/topic/Waste/Licenses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jpg"/><Relationship Id="rId5" Type="http://schemas.openxmlformats.org/officeDocument/2006/relationships/hyperlink" Target="https://datcp.wi.gov/Pages/Programs_Services/CleanSweep.aspx" TargetMode="External"/><Relationship Id="rId4" Type="http://schemas.openxmlformats.org/officeDocument/2006/relationships/hyperlink" Target="https://dnr.wisconsin.gov/topic/Waste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dma.wi.gov/DMA/wem" TargetMode="External"/><Relationship Id="rId2" Type="http://schemas.openxmlformats.org/officeDocument/2006/relationships/hyperlink" Target="https://www.epa.gov/epcra#%3A~%3Atext%3DThe%20Emergency%20Planning%20and%20Community%2C%2C%20state%2C%20and%20local%20governments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jpg"/><Relationship Id="rId5" Type="http://schemas.openxmlformats.org/officeDocument/2006/relationships/hyperlink" Target="https://www.bnl.gov/esh/env/compliance/docs/SaraTitleList.pdf" TargetMode="External"/><Relationship Id="rId4" Type="http://schemas.openxmlformats.org/officeDocument/2006/relationships/hyperlink" Target="https://www.osha.gov/hazcom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dnr.wisconsin.gov/topic/Spills/report.html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emergency-response/national-response-center" TargetMode="External"/><Relationship Id="rId7" Type="http://schemas.openxmlformats.org/officeDocument/2006/relationships/image" Target="../media/image78.jpg"/><Relationship Id="rId2" Type="http://schemas.openxmlformats.org/officeDocument/2006/relationships/hyperlink" Target="https://dnr.wisconsin.gov/topic/Spills/report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epa.gov/laws-regulations/summary-clean-water-act" TargetMode="External"/><Relationship Id="rId5" Type="http://schemas.openxmlformats.org/officeDocument/2006/relationships/hyperlink" Target="https://www.epa.gov/superfund/superfund-cercla-overview" TargetMode="External"/><Relationship Id="rId4" Type="http://schemas.openxmlformats.org/officeDocument/2006/relationships/hyperlink" Target="https://dnr.wisconsin.gov/topic/Spills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legis.wisconsin.gov/code/admin_code/atcp/020/29.pdf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awpa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wpa.com/standards" TargetMode="External"/><Relationship Id="rId2" Type="http://schemas.openxmlformats.org/officeDocument/2006/relationships/hyperlink" Target="https://awpa.com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icc-e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989" y="527786"/>
            <a:ext cx="7042150" cy="9328150"/>
          </a:xfrm>
          <a:custGeom>
            <a:avLst/>
            <a:gdLst/>
            <a:ahLst/>
            <a:cxnLst/>
            <a:rect l="l" t="t" r="r" b="b"/>
            <a:pathLst>
              <a:path w="7042150" h="9328150">
                <a:moveTo>
                  <a:pt x="7042150" y="0"/>
                </a:moveTo>
                <a:lnTo>
                  <a:pt x="0" y="0"/>
                </a:lnTo>
                <a:lnTo>
                  <a:pt x="0" y="9328150"/>
                </a:lnTo>
                <a:lnTo>
                  <a:pt x="7042150" y="9328150"/>
                </a:lnTo>
                <a:lnTo>
                  <a:pt x="7042150" y="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71650" y="469900"/>
            <a:ext cx="7132320" cy="9207500"/>
            <a:chOff x="471650" y="425450"/>
            <a:chExt cx="6921500" cy="92075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3402" y="457200"/>
              <a:ext cx="6857997" cy="9144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3400" y="457200"/>
              <a:ext cx="6858000" cy="9144000"/>
            </a:xfrm>
            <a:prstGeom prst="rect">
              <a:avLst/>
            </a:prstGeom>
            <a:ln w="63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50891" y="9495535"/>
            <a:ext cx="1028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0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66737" y="1101344"/>
          <a:ext cx="6365240" cy="1582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6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055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b="1" spc="1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LEARNING</a:t>
                      </a:r>
                      <a:r>
                        <a:rPr sz="1400" b="1" spc="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OBJECTIVES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9365">
                <a:tc gridSpan="2">
                  <a:txBody>
                    <a:bodyPr/>
                    <a:lstStyle/>
                    <a:p>
                      <a:pPr marL="290830" indent="-227965">
                        <a:lnSpc>
                          <a:spcPct val="100000"/>
                        </a:lnSpc>
                        <a:spcBef>
                          <a:spcPts val="420"/>
                        </a:spcBef>
                        <a:buFont typeface="Wingdings"/>
                        <a:buChar char=""/>
                        <a:tabLst>
                          <a:tab pos="2908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Identify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which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parts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wood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45" dirty="0">
                          <a:latin typeface="Trebuchet MS"/>
                          <a:cs typeface="Trebuchet MS"/>
                        </a:rPr>
                        <a:t>(e.g.,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sapwood,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cell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contents)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different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groups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fungi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feed 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on.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90830" indent="-22796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Wingdings"/>
                        <a:buChar char=""/>
                        <a:tabLst>
                          <a:tab pos="2908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Describe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damage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caused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by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different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wood-destroying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b="1" spc="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wood-staining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fungi.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90830" indent="-22796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Wingdings"/>
                        <a:buChar char=""/>
                        <a:tabLst>
                          <a:tab pos="2908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Describe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conditions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environment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wood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that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favor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attack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by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termites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carpenter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ants.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90830" indent="-22796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Wingdings"/>
                        <a:buChar char=""/>
                        <a:tabLst>
                          <a:tab pos="2908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Identify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which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insects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use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wood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food,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shelter,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both.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90830" indent="-22796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Wingdings"/>
                        <a:buChar char=""/>
                        <a:tabLst>
                          <a:tab pos="2908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Describe</a:t>
                      </a:r>
                      <a:r>
                        <a:rPr sz="1000" b="1" spc="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damage</a:t>
                      </a:r>
                      <a:r>
                        <a:rPr sz="1000" b="1" spc="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caused</a:t>
                      </a:r>
                      <a:r>
                        <a:rPr sz="1000" b="1" spc="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by</a:t>
                      </a:r>
                      <a:r>
                        <a:rPr sz="1000" b="1" spc="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different</a:t>
                      </a:r>
                      <a:r>
                        <a:rPr sz="1000" b="1" spc="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wood-boring</a:t>
                      </a:r>
                      <a:r>
                        <a:rPr sz="1000" b="1" spc="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beetles.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90830" indent="-22796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Wingdings"/>
                        <a:buChar char=""/>
                        <a:tabLst>
                          <a:tab pos="2908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List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 major 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differences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 in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feeding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 behavior between molluscan and crustacean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borers.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50636" y="3409807"/>
            <a:ext cx="610235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-50" dirty="0">
                <a:latin typeface="Times New Roman"/>
                <a:cs typeface="Times New Roman"/>
              </a:rPr>
              <a:t>W</a:t>
            </a:r>
            <a:endParaRPr sz="4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5093" y="3571835"/>
            <a:ext cx="25241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define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pest</a:t>
            </a:r>
            <a:r>
              <a:rPr sz="1100" i="1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living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organism</a:t>
            </a:r>
            <a:r>
              <a:rPr sz="1100" i="1" spc="1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that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5093" y="3730534"/>
            <a:ext cx="25234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competes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humans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resources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such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5093" y="3889233"/>
            <a:ext cx="25241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food,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fiber,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shelter.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subject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8830" y="4047933"/>
            <a:ext cx="3100705" cy="510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attack and degradation by fungi, insects, and </a:t>
            </a:r>
            <a:r>
              <a:rPr sz="1100" spc="-10" dirty="0">
                <a:latin typeface="Times New Roman"/>
                <a:cs typeface="Times New Roman"/>
              </a:rPr>
              <a:t>marine </a:t>
            </a:r>
            <a:r>
              <a:rPr sz="1100" dirty="0">
                <a:latin typeface="Times New Roman"/>
                <a:cs typeface="Times New Roman"/>
              </a:rPr>
              <a:t>borers.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food,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shelter,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both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process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damage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29632" y="489776"/>
            <a:ext cx="1583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4" dirty="0">
                <a:solidFill>
                  <a:srgbClr val="808285"/>
                </a:solidFill>
                <a:latin typeface="Trebuchet MS"/>
                <a:cs typeface="Trebuchet MS"/>
              </a:rPr>
              <a:t>Pests</a:t>
            </a:r>
            <a:r>
              <a:rPr sz="2400" spc="-22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2400" spc="-250" dirty="0">
                <a:solidFill>
                  <a:srgbClr val="808285"/>
                </a:solidFill>
                <a:latin typeface="Trebuchet MS"/>
                <a:cs typeface="Trebuchet MS"/>
              </a:rPr>
              <a:t>of</a:t>
            </a:r>
            <a:r>
              <a:rPr sz="2400" spc="-21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2400" spc="-375" dirty="0">
                <a:solidFill>
                  <a:srgbClr val="808285"/>
                </a:solidFill>
                <a:latin typeface="Trebuchet MS"/>
                <a:cs typeface="Trebuchet MS"/>
              </a:rPr>
              <a:t>Wood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62070" y="3571835"/>
            <a:ext cx="3100705" cy="986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treater,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should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understand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habits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biology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wood-</a:t>
            </a:r>
            <a:r>
              <a:rPr sz="1100" dirty="0">
                <a:latin typeface="Times New Roman"/>
                <a:cs typeface="Times New Roman"/>
              </a:rPr>
              <a:t>attacking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organisms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properly </a:t>
            </a:r>
            <a:r>
              <a:rPr sz="1100" dirty="0">
                <a:latin typeface="Times New Roman"/>
                <a:cs typeface="Times New Roman"/>
              </a:rPr>
              <a:t>prescribe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ensure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proper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performance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treated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products.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Proper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identification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is </a:t>
            </a:r>
            <a:r>
              <a:rPr sz="1100" dirty="0">
                <a:latin typeface="Times New Roman"/>
                <a:cs typeface="Times New Roman"/>
              </a:rPr>
              <a:t>also important, because treatments </a:t>
            </a:r>
            <a:r>
              <a:rPr sz="1100" spc="-20" dirty="0">
                <a:latin typeface="Times New Roman"/>
                <a:cs typeface="Times New Roman"/>
              </a:rPr>
              <a:t>(or</a:t>
            </a:r>
            <a:r>
              <a:rPr sz="1100" dirty="0">
                <a:latin typeface="Times New Roman"/>
                <a:cs typeface="Times New Roman"/>
              </a:rPr>
              <a:t> knowing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 </a:t>
            </a:r>
            <a:r>
              <a:rPr sz="1100" spc="-25" dirty="0">
                <a:latin typeface="Times New Roman"/>
                <a:cs typeface="Times New Roman"/>
              </a:rPr>
              <a:t>no </a:t>
            </a:r>
            <a:r>
              <a:rPr sz="1100" dirty="0">
                <a:latin typeface="Times New Roman"/>
                <a:cs typeface="Times New Roman"/>
              </a:rPr>
              <a:t>treatment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needed)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varies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depending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upon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pest.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4200" y="3033014"/>
            <a:ext cx="6352540" cy="410845"/>
          </a:xfrm>
          <a:custGeom>
            <a:avLst/>
            <a:gdLst/>
            <a:ahLst/>
            <a:cxnLst/>
            <a:rect l="l" t="t" r="r" b="b"/>
            <a:pathLst>
              <a:path w="6352540" h="410845">
                <a:moveTo>
                  <a:pt x="6352540" y="0"/>
                </a:moveTo>
                <a:lnTo>
                  <a:pt x="0" y="0"/>
                </a:lnTo>
                <a:lnTo>
                  <a:pt x="0" y="410464"/>
                </a:lnTo>
                <a:lnTo>
                  <a:pt x="6352540" y="410464"/>
                </a:lnTo>
                <a:lnTo>
                  <a:pt x="635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96900" y="3082670"/>
            <a:ext cx="6327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Pest</a:t>
            </a:r>
            <a:r>
              <a:rPr sz="1800" b="1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800" b="1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Tahoma"/>
                <a:cs typeface="Tahoma"/>
              </a:rPr>
              <a:t>Wood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84200" y="3033014"/>
            <a:ext cx="6352540" cy="410845"/>
          </a:xfrm>
          <a:custGeom>
            <a:avLst/>
            <a:gdLst/>
            <a:ahLst/>
            <a:cxnLst/>
            <a:rect l="l" t="t" r="r" b="b"/>
            <a:pathLst>
              <a:path w="6352540" h="410845">
                <a:moveTo>
                  <a:pt x="0" y="410464"/>
                </a:moveTo>
                <a:lnTo>
                  <a:pt x="6352540" y="410464"/>
                </a:lnTo>
                <a:lnTo>
                  <a:pt x="6352540" y="0"/>
                </a:lnTo>
                <a:lnTo>
                  <a:pt x="0" y="0"/>
                </a:lnTo>
                <a:lnTo>
                  <a:pt x="0" y="410464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571500" y="4787900"/>
            <a:ext cx="6377940" cy="436245"/>
            <a:chOff x="571500" y="4787900"/>
            <a:chExt cx="6377940" cy="436245"/>
          </a:xfrm>
        </p:grpSpPr>
        <p:sp>
          <p:nvSpPr>
            <p:cNvPr id="20" name="object 20"/>
            <p:cNvSpPr/>
            <p:nvPr/>
          </p:nvSpPr>
          <p:spPr>
            <a:xfrm>
              <a:off x="584200" y="4800600"/>
              <a:ext cx="6352540" cy="410845"/>
            </a:xfrm>
            <a:custGeom>
              <a:avLst/>
              <a:gdLst/>
              <a:ahLst/>
              <a:cxnLst/>
              <a:rect l="l" t="t" r="r" b="b"/>
              <a:pathLst>
                <a:path w="6352540" h="410845">
                  <a:moveTo>
                    <a:pt x="6352540" y="0"/>
                  </a:moveTo>
                  <a:lnTo>
                    <a:pt x="0" y="0"/>
                  </a:lnTo>
                  <a:lnTo>
                    <a:pt x="0" y="410463"/>
                  </a:lnTo>
                  <a:lnTo>
                    <a:pt x="6352540" y="410463"/>
                  </a:lnTo>
                  <a:lnTo>
                    <a:pt x="63525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4200" y="4800600"/>
              <a:ext cx="6352540" cy="410845"/>
            </a:xfrm>
            <a:custGeom>
              <a:avLst/>
              <a:gdLst/>
              <a:ahLst/>
              <a:cxnLst/>
              <a:rect l="l" t="t" r="r" b="b"/>
              <a:pathLst>
                <a:path w="6352540" h="410845">
                  <a:moveTo>
                    <a:pt x="0" y="410463"/>
                  </a:moveTo>
                  <a:lnTo>
                    <a:pt x="6352540" y="410463"/>
                  </a:lnTo>
                  <a:lnTo>
                    <a:pt x="6352540" y="0"/>
                  </a:lnTo>
                  <a:lnTo>
                    <a:pt x="0" y="0"/>
                  </a:lnTo>
                  <a:lnTo>
                    <a:pt x="0" y="410463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93207" y="5335865"/>
            <a:ext cx="20739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ungi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extremely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small,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plant-</a:t>
            </a:r>
            <a:r>
              <a:rPr sz="1100" spc="-20" dirty="0">
                <a:latin typeface="Times New Roman"/>
                <a:cs typeface="Times New Roman"/>
              </a:rPr>
              <a:t>like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93207" y="5494565"/>
            <a:ext cx="20739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(in</a:t>
            </a:r>
            <a:r>
              <a:rPr sz="1100" spc="3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looks)</a:t>
            </a:r>
            <a:r>
              <a:rPr sz="1100" spc="330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Times New Roman"/>
                <a:cs typeface="Times New Roman"/>
              </a:rPr>
              <a:t>organisms</a:t>
            </a:r>
            <a:r>
              <a:rPr sz="1100" spc="325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Times New Roman"/>
                <a:cs typeface="Times New Roman"/>
              </a:rPr>
              <a:t>(Figure</a:t>
            </a:r>
            <a:r>
              <a:rPr sz="1100" spc="33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1).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8821" y="4832071"/>
            <a:ext cx="6375400" cy="111061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61925">
              <a:lnSpc>
                <a:spcPct val="100000"/>
              </a:lnSpc>
              <a:spcBef>
                <a:spcPts val="240"/>
              </a:spcBef>
            </a:pPr>
            <a:r>
              <a:rPr sz="1800" b="1" spc="50" dirty="0">
                <a:solidFill>
                  <a:srgbClr val="FFFFFF"/>
                </a:solidFill>
                <a:latin typeface="Tahoma"/>
                <a:cs typeface="Tahoma"/>
              </a:rPr>
              <a:t>Fungi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4850" spc="-5" dirty="0">
                <a:latin typeface="Times New Roman"/>
                <a:cs typeface="Times New Roman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Ho</a:t>
            </a:r>
            <a:r>
              <a:rPr sz="1100" spc="-35" dirty="0">
                <a:latin typeface="Times New Roman"/>
                <a:cs typeface="Times New Roman"/>
              </a:rPr>
              <a:t>w</a:t>
            </a:r>
            <a:r>
              <a:rPr sz="1100" spc="-10" dirty="0">
                <a:latin typeface="Times New Roman"/>
                <a:cs typeface="Times New Roman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v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-45" dirty="0">
                <a:latin typeface="Times New Roman"/>
                <a:cs typeface="Times New Roman"/>
              </a:rPr>
              <a:t>r</a:t>
            </a:r>
            <a:r>
              <a:rPr sz="1100" spc="-5" dirty="0">
                <a:latin typeface="Times New Roman"/>
                <a:cs typeface="Times New Roman"/>
              </a:rPr>
              <a:t>, </a:t>
            </a:r>
            <a:r>
              <a:rPr sz="1100" dirty="0">
                <a:latin typeface="Times New Roman"/>
                <a:cs typeface="Times New Roman"/>
              </a:rPr>
              <a:t>unlike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plants,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fungi </a:t>
            </a:r>
            <a:r>
              <a:rPr sz="1100" spc="-10" dirty="0">
                <a:latin typeface="Times New Roman"/>
                <a:cs typeface="Times New Roman"/>
              </a:rPr>
              <a:t>cannot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8765" y="5811963"/>
            <a:ext cx="2408555" cy="1304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capture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sunlight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make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their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own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food. </a:t>
            </a:r>
            <a:r>
              <a:rPr sz="1100" dirty="0">
                <a:latin typeface="Times New Roman"/>
                <a:cs typeface="Times New Roman"/>
              </a:rPr>
              <a:t>Instead,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break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down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organic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matter </a:t>
            </a:r>
            <a:r>
              <a:rPr sz="1100" dirty="0">
                <a:latin typeface="Times New Roman"/>
                <a:cs typeface="Times New Roman"/>
              </a:rPr>
              <a:t>(either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living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dead)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feed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themselves. </a:t>
            </a:r>
            <a:r>
              <a:rPr sz="1100" dirty="0">
                <a:latin typeface="Times New Roman"/>
                <a:cs typeface="Times New Roman"/>
              </a:rPr>
              <a:t>Most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mass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fungus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composed </a:t>
            </a:r>
            <a:r>
              <a:rPr sz="1100" spc="-30" dirty="0">
                <a:latin typeface="Times New Roman"/>
                <a:cs typeface="Times New Roman"/>
              </a:rPr>
              <a:t>of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long,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threadlike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filaments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called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hyphae.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hyphae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invisible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naked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eye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absorb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nutrients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needed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for </a:t>
            </a:r>
            <a:r>
              <a:rPr sz="1100" dirty="0">
                <a:latin typeface="Times New Roman"/>
                <a:cs typeface="Times New Roman"/>
              </a:rPr>
              <a:t>growth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reproduction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fungus.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8765" y="7240395"/>
            <a:ext cx="2408555" cy="669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fruiting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bodies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(what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commonly </a:t>
            </a:r>
            <a:r>
              <a:rPr sz="1100" dirty="0">
                <a:latin typeface="Times New Roman"/>
                <a:cs typeface="Times New Roman"/>
              </a:rPr>
              <a:t>call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mushrooms)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masses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hyphae,</a:t>
            </a:r>
            <a:r>
              <a:rPr sz="1100" spc="-20" dirty="0">
                <a:latin typeface="Times New Roman"/>
                <a:cs typeface="Times New Roman"/>
              </a:rPr>
              <a:t> col- </a:t>
            </a:r>
            <a:r>
              <a:rPr sz="1100" dirty="0">
                <a:latin typeface="Times New Roman"/>
                <a:cs typeface="Times New Roman"/>
              </a:rPr>
              <a:t>lectively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called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“mycelium,”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parts </a:t>
            </a:r>
            <a:r>
              <a:rPr sz="1100" dirty="0">
                <a:latin typeface="Times New Roman"/>
                <a:cs typeface="Times New Roman"/>
              </a:rPr>
              <a:t>of fungi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 are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likely to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notice.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8765" y="8034031"/>
            <a:ext cx="2408555" cy="986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Deadwood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conks</a:t>
            </a:r>
            <a:r>
              <a:rPr sz="1100" spc="3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3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2)</a:t>
            </a:r>
            <a:r>
              <a:rPr sz="1100" spc="3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30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mush- </a:t>
            </a:r>
            <a:r>
              <a:rPr sz="1100" dirty="0">
                <a:latin typeface="Times New Roman"/>
                <a:cs typeface="Times New Roman"/>
              </a:rPr>
              <a:t>rooms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easily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visible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examples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fruiting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bodies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reproduc- </a:t>
            </a:r>
            <a:r>
              <a:rPr sz="1100" dirty="0">
                <a:latin typeface="Times New Roman"/>
                <a:cs typeface="Times New Roman"/>
              </a:rPr>
              <a:t>tive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spores.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Spores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carried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water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wind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infect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moist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dur- </a:t>
            </a:r>
            <a:r>
              <a:rPr sz="1100" dirty="0">
                <a:latin typeface="Times New Roman"/>
                <a:cs typeface="Times New Roman"/>
              </a:rPr>
              <a:t>ing storage, processing,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 </a:t>
            </a:r>
            <a:r>
              <a:rPr sz="1100" spc="-20" dirty="0">
                <a:latin typeface="Times New Roman"/>
                <a:cs typeface="Times New Roman"/>
              </a:rPr>
              <a:t>use.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062223" y="5440679"/>
            <a:ext cx="3887470" cy="2597150"/>
            <a:chOff x="3062223" y="5440679"/>
            <a:chExt cx="3887470" cy="2597150"/>
          </a:xfrm>
        </p:grpSpPr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87624" y="5466079"/>
              <a:ext cx="3836415" cy="254609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074923" y="5453379"/>
              <a:ext cx="3862070" cy="2571750"/>
            </a:xfrm>
            <a:custGeom>
              <a:avLst/>
              <a:gdLst/>
              <a:ahLst/>
              <a:cxnLst/>
              <a:rect l="l" t="t" r="r" b="b"/>
              <a:pathLst>
                <a:path w="3862070" h="2571750">
                  <a:moveTo>
                    <a:pt x="0" y="12700"/>
                  </a:moveTo>
                  <a:lnTo>
                    <a:pt x="0" y="2558796"/>
                  </a:lnTo>
                  <a:lnTo>
                    <a:pt x="0" y="2571496"/>
                  </a:lnTo>
                  <a:lnTo>
                    <a:pt x="12700" y="2571496"/>
                  </a:lnTo>
                  <a:lnTo>
                    <a:pt x="3849116" y="2571496"/>
                  </a:lnTo>
                  <a:lnTo>
                    <a:pt x="3861816" y="2571496"/>
                  </a:lnTo>
                  <a:lnTo>
                    <a:pt x="3861816" y="2558796"/>
                  </a:lnTo>
                  <a:lnTo>
                    <a:pt x="3861816" y="12700"/>
                  </a:lnTo>
                  <a:lnTo>
                    <a:pt x="3861816" y="0"/>
                  </a:lnTo>
                  <a:lnTo>
                    <a:pt x="3849116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068573" y="8092313"/>
            <a:ext cx="3874770" cy="121729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62865" marR="55244" algn="just">
              <a:lnSpc>
                <a:spcPts val="1100"/>
              </a:lnSpc>
              <a:spcBef>
                <a:spcPts val="434"/>
              </a:spcBef>
            </a:pPr>
            <a:r>
              <a:rPr sz="1000" b="1" spc="-55" dirty="0">
                <a:latin typeface="Tahoma"/>
                <a:cs typeface="Tahoma"/>
              </a:rPr>
              <a:t>Figure</a:t>
            </a:r>
            <a:r>
              <a:rPr sz="1000" b="1" spc="-114" dirty="0">
                <a:latin typeface="Tahoma"/>
                <a:cs typeface="Tahoma"/>
              </a:rPr>
              <a:t> </a:t>
            </a:r>
            <a:r>
              <a:rPr sz="1000" b="1" spc="-120" dirty="0">
                <a:latin typeface="Tahoma"/>
                <a:cs typeface="Tahoma"/>
              </a:rPr>
              <a:t>1:</a:t>
            </a:r>
            <a:r>
              <a:rPr sz="1000" b="1" spc="-105" dirty="0">
                <a:latin typeface="Tahoma"/>
                <a:cs typeface="Tahoma"/>
              </a:rPr>
              <a:t> </a:t>
            </a:r>
            <a:r>
              <a:rPr sz="1000" dirty="0">
                <a:latin typeface="Trebuchet MS"/>
                <a:cs typeface="Trebuchet MS"/>
              </a:rPr>
              <a:t>Shown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above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is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diagram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of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one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kind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of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fungus.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Fungi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vary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in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what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their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fruiting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bodies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125" dirty="0">
                <a:latin typeface="Trebuchet MS"/>
                <a:cs typeface="Trebuchet MS"/>
              </a:rPr>
              <a:t>(i.e.,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mushrooms)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look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like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or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whether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they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even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produce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one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or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not.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This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diagram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is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intended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to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give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you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basic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idea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of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some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of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structures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of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fungi.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Fungi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produce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spores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to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reproduce.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hyphae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(which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are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microscopic)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extend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into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wood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and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release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enzymes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that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break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down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wood.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Although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fungi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may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look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more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like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plants,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they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are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actually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more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closely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related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to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animals.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800" spc="-60" dirty="0">
                <a:latin typeface="Trebuchet MS"/>
                <a:cs typeface="Trebuchet MS"/>
              </a:rPr>
              <a:t>(Text</a:t>
            </a:r>
            <a:r>
              <a:rPr sz="800" spc="-114" dirty="0">
                <a:latin typeface="Trebuchet MS"/>
                <a:cs typeface="Trebuchet MS"/>
              </a:rPr>
              <a:t> </a:t>
            </a:r>
            <a:r>
              <a:rPr sz="800" spc="-20" dirty="0">
                <a:latin typeface="Trebuchet MS"/>
                <a:cs typeface="Trebuchet MS"/>
              </a:rPr>
              <a:t>added</a:t>
            </a:r>
            <a:r>
              <a:rPr sz="800" spc="-114" dirty="0">
                <a:latin typeface="Trebuchet MS"/>
                <a:cs typeface="Trebuchet MS"/>
              </a:rPr>
              <a:t> </a:t>
            </a:r>
            <a:r>
              <a:rPr sz="800" spc="-25" dirty="0">
                <a:latin typeface="Trebuchet MS"/>
                <a:cs typeface="Trebuchet MS"/>
              </a:rPr>
              <a:t>to</a:t>
            </a:r>
            <a:r>
              <a:rPr sz="800" spc="-114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illustration</a:t>
            </a:r>
            <a:r>
              <a:rPr sz="800" spc="-114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courtesy</a:t>
            </a:r>
            <a:r>
              <a:rPr sz="800" spc="-15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of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45" dirty="0">
                <a:latin typeface="Trebuchet MS"/>
                <a:cs typeface="Trebuchet MS"/>
              </a:rPr>
              <a:t>Biodac.org).</a:t>
            </a:r>
            <a:endParaRPr sz="8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7258050" y="514350"/>
            <a:ext cx="514350" cy="971550"/>
            <a:chOff x="7258050" y="514350"/>
            <a:chExt cx="514350" cy="971550"/>
          </a:xfrm>
        </p:grpSpPr>
        <p:sp>
          <p:nvSpPr>
            <p:cNvPr id="7" name="object 7"/>
            <p:cNvSpPr/>
            <p:nvPr/>
          </p:nvSpPr>
          <p:spPr>
            <a:xfrm>
              <a:off x="7258050" y="514350"/>
              <a:ext cx="514350" cy="971550"/>
            </a:xfrm>
            <a:custGeom>
              <a:avLst/>
              <a:gdLst/>
              <a:ahLst/>
              <a:cxnLst/>
              <a:rect l="l" t="t" r="r" b="b"/>
              <a:pathLst>
                <a:path w="514350" h="971550">
                  <a:moveTo>
                    <a:pt x="514350" y="0"/>
                  </a:moveTo>
                  <a:lnTo>
                    <a:pt x="0" y="0"/>
                  </a:lnTo>
                  <a:lnTo>
                    <a:pt x="0" y="971550"/>
                  </a:lnTo>
                  <a:lnTo>
                    <a:pt x="514350" y="971550"/>
                  </a:lnTo>
                  <a:lnTo>
                    <a:pt x="5143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04049" y="550926"/>
              <a:ext cx="0" cy="589280"/>
            </a:xfrm>
            <a:custGeom>
              <a:avLst/>
              <a:gdLst/>
              <a:ahLst/>
              <a:cxnLst/>
              <a:rect l="l" t="t" r="r" b="b"/>
              <a:pathLst>
                <a:path h="589280">
                  <a:moveTo>
                    <a:pt x="0" y="0"/>
                  </a:moveTo>
                  <a:lnTo>
                    <a:pt x="0" y="589203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507684" y="538226"/>
            <a:ext cx="143510" cy="614680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100" dirty="0">
                <a:solidFill>
                  <a:srgbClr val="FFFFFF"/>
                </a:solidFill>
                <a:latin typeface="Trebuchet MS"/>
                <a:cs typeface="Trebuchet MS"/>
              </a:rPr>
              <a:t>SECTION</a:t>
            </a:r>
            <a:r>
              <a:rPr sz="800" b="1" spc="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5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79084" y="538226"/>
            <a:ext cx="143510" cy="874394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dirty="0">
                <a:solidFill>
                  <a:srgbClr val="FFFFFF"/>
                </a:solidFill>
                <a:latin typeface="Trebuchet MS"/>
                <a:cs typeface="Trebuchet MS"/>
              </a:rPr>
              <a:t>Wood</a:t>
            </a:r>
            <a:r>
              <a:rPr sz="8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8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FFFFFF"/>
                </a:solidFill>
                <a:latin typeface="Trebuchet MS"/>
                <a:cs typeface="Trebuchet MS"/>
              </a:rPr>
              <a:t>its</a:t>
            </a:r>
            <a:r>
              <a:rPr sz="8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Trebuchet MS"/>
                <a:cs typeface="Trebuchet MS"/>
              </a:rPr>
              <a:t>Pests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0259" y="3528275"/>
            <a:ext cx="3100705" cy="203073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spc="-45" dirty="0">
                <a:latin typeface="Times New Roman"/>
                <a:cs typeface="Times New Roman"/>
              </a:rPr>
              <a:t>We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divide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many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wood-</a:t>
            </a:r>
            <a:r>
              <a:rPr sz="1100" dirty="0">
                <a:latin typeface="Times New Roman"/>
                <a:cs typeface="Times New Roman"/>
              </a:rPr>
              <a:t>inhabiting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fungi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two </a:t>
            </a:r>
            <a:r>
              <a:rPr sz="1100" dirty="0">
                <a:latin typeface="Times New Roman"/>
                <a:cs typeface="Times New Roman"/>
              </a:rPr>
              <a:t>major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groups,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depending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damage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cause: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60"/>
              </a:spcBef>
              <a:buSzPct val="109090"/>
              <a:buChar char="●"/>
              <a:tabLst>
                <a:tab pos="256540" algn="l"/>
              </a:tabLst>
            </a:pPr>
            <a:r>
              <a:rPr sz="1100" spc="-20" dirty="0">
                <a:latin typeface="Times New Roman"/>
                <a:cs typeface="Times New Roman"/>
              </a:rPr>
              <a:t>Wood-</a:t>
            </a:r>
            <a:r>
              <a:rPr sz="1100" dirty="0">
                <a:latin typeface="Times New Roman"/>
                <a:cs typeface="Times New Roman"/>
              </a:rPr>
              <a:t>destroying (also called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decay) fungi, </a:t>
            </a:r>
            <a:r>
              <a:rPr sz="1100" spc="-25" dirty="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90"/>
              </a:spcBef>
              <a:buSzPct val="109090"/>
              <a:buChar char="●"/>
              <a:tabLst>
                <a:tab pos="256540" algn="l"/>
              </a:tabLst>
            </a:pPr>
            <a:r>
              <a:rPr sz="1100" spc="-20" dirty="0">
                <a:latin typeface="Times New Roman"/>
                <a:cs typeface="Times New Roman"/>
              </a:rPr>
              <a:t>Wood-</a:t>
            </a:r>
            <a:r>
              <a:rPr sz="1100" dirty="0">
                <a:latin typeface="Times New Roman"/>
                <a:cs typeface="Times New Roman"/>
              </a:rPr>
              <a:t>staining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fungi.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614"/>
              </a:lnSpc>
              <a:spcBef>
                <a:spcPts val="880"/>
              </a:spcBef>
            </a:pPr>
            <a:r>
              <a:rPr sz="1400" b="1" spc="-80" dirty="0">
                <a:latin typeface="Tahoma"/>
                <a:cs typeface="Tahoma"/>
              </a:rPr>
              <a:t>Wood-</a:t>
            </a:r>
            <a:r>
              <a:rPr sz="1400" b="1" spc="-50" dirty="0">
                <a:latin typeface="Tahoma"/>
                <a:cs typeface="Tahoma"/>
              </a:rPr>
              <a:t>destroying</a:t>
            </a:r>
            <a:r>
              <a:rPr sz="1400" b="1" spc="5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Tahoma"/>
                <a:cs typeface="Tahoma"/>
              </a:rPr>
              <a:t>Fungi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spc="-20" dirty="0">
                <a:latin typeface="Times New Roman"/>
                <a:cs typeface="Times New Roman"/>
              </a:rPr>
              <a:t>Wood-</a:t>
            </a:r>
            <a:r>
              <a:rPr sz="1100" dirty="0">
                <a:latin typeface="Times New Roman"/>
                <a:cs typeface="Times New Roman"/>
              </a:rPr>
              <a:t>destroying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fungi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change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physical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chemi- </a:t>
            </a:r>
            <a:r>
              <a:rPr sz="1100" dirty="0">
                <a:latin typeface="Times New Roman"/>
                <a:cs typeface="Times New Roman"/>
              </a:rPr>
              <a:t>cal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properties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of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cell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walls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of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and,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doing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so, </a:t>
            </a:r>
            <a:r>
              <a:rPr sz="1100" dirty="0">
                <a:latin typeface="Times New Roman"/>
                <a:cs typeface="Times New Roman"/>
              </a:rPr>
              <a:t>reduce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strength.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Most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attack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after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has </a:t>
            </a:r>
            <a:r>
              <a:rPr sz="1100" dirty="0">
                <a:latin typeface="Times New Roman"/>
                <a:cs typeface="Times New Roman"/>
              </a:rPr>
              <a:t>died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been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felled,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few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attack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living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tree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been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injured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weakened,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insects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physi- </a:t>
            </a:r>
            <a:r>
              <a:rPr sz="1100" dirty="0">
                <a:latin typeface="Times New Roman"/>
                <a:cs typeface="Times New Roman"/>
              </a:rPr>
              <a:t>cal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damage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storms.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0259" y="5683250"/>
            <a:ext cx="3100705" cy="2098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Both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sapwood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heartwood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most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species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susceptible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decay.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Decay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fungi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grow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interior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appear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surfaces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as </a:t>
            </a:r>
            <a:r>
              <a:rPr sz="1100" dirty="0">
                <a:latin typeface="Times New Roman"/>
                <a:cs typeface="Times New Roman"/>
              </a:rPr>
              <a:t>fan-shaped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patches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fine,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threadlike,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cottony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growths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rootlike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shapes.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color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growths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range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white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dark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brown.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fruiting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bodies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be </a:t>
            </a:r>
            <a:r>
              <a:rPr sz="1100" dirty="0">
                <a:latin typeface="Times New Roman"/>
                <a:cs typeface="Times New Roman"/>
              </a:rPr>
              <a:t>mushrooms,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shelflike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brackets,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structures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flat- </a:t>
            </a:r>
            <a:r>
              <a:rPr sz="1100" dirty="0">
                <a:latin typeface="Times New Roman"/>
                <a:cs typeface="Times New Roman"/>
              </a:rPr>
              <a:t>tened,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crust-like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appearance.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Hyphae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grow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throughout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digest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parts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food.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Over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time,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they </a:t>
            </a:r>
            <a:r>
              <a:rPr sz="1100" dirty="0">
                <a:latin typeface="Times New Roman"/>
                <a:cs typeface="Times New Roman"/>
              </a:rPr>
              <a:t>destroy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strength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wood.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Decay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stop</a:t>
            </a:r>
            <a:r>
              <a:rPr sz="1100" spc="-20" dirty="0">
                <a:latin typeface="Times New Roman"/>
                <a:cs typeface="Times New Roman"/>
              </a:rPr>
              <a:t> when </a:t>
            </a:r>
            <a:r>
              <a:rPr sz="1100" dirty="0">
                <a:latin typeface="Times New Roman"/>
                <a:cs typeface="Times New Roman"/>
              </a:rPr>
              <a:t>temperature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moisture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unfavorable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fungal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growth.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However,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decay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resume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when </a:t>
            </a:r>
            <a:r>
              <a:rPr sz="1100" dirty="0">
                <a:latin typeface="Times New Roman"/>
                <a:cs typeface="Times New Roman"/>
              </a:rPr>
              <a:t>temperature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moisture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again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become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favorable.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0120" y="7905178"/>
            <a:ext cx="3100705" cy="35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We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split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wood-</a:t>
            </a:r>
            <a:r>
              <a:rPr sz="1100" dirty="0">
                <a:latin typeface="Times New Roman"/>
                <a:cs typeface="Times New Roman"/>
              </a:rPr>
              <a:t>destroying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fungi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three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major </a:t>
            </a:r>
            <a:r>
              <a:rPr sz="1100" dirty="0">
                <a:latin typeface="Times New Roman"/>
                <a:cs typeface="Times New Roman"/>
              </a:rPr>
              <a:t>categories: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brown-</a:t>
            </a:r>
            <a:r>
              <a:rPr sz="1100" dirty="0">
                <a:latin typeface="Times New Roman"/>
                <a:cs typeface="Times New Roman"/>
              </a:rPr>
              <a:t>rot,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white-rot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soft-</a:t>
            </a:r>
            <a:r>
              <a:rPr sz="1100" dirty="0">
                <a:latin typeface="Times New Roman"/>
                <a:cs typeface="Times New Roman"/>
              </a:rPr>
              <a:t>rot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fungi.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0399" y="8381415"/>
            <a:ext cx="3100705" cy="82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spc="-80" dirty="0">
                <a:latin typeface="Tahoma"/>
                <a:cs typeface="Tahoma"/>
              </a:rPr>
              <a:t>Brown-</a:t>
            </a:r>
            <a:r>
              <a:rPr sz="1100" b="1" spc="-85" dirty="0">
                <a:latin typeface="Tahoma"/>
                <a:cs typeface="Tahoma"/>
              </a:rPr>
              <a:t>Rot</a:t>
            </a:r>
            <a:r>
              <a:rPr sz="1100" b="1" spc="-5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Fungi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spc="-5" dirty="0">
                <a:latin typeface="Times New Roman"/>
                <a:cs typeface="Times New Roman"/>
              </a:rPr>
              <a:t>Brown-rot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fungi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are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able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to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break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down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cellulose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wood,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which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they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u</a:t>
            </a:r>
            <a:r>
              <a:rPr sz="1100" spc="-5" dirty="0">
                <a:latin typeface="Times New Roman"/>
                <a:cs typeface="Times New Roman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for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food.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This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leaves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brown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resi-</a:t>
            </a:r>
            <a:r>
              <a:rPr sz="1100" dirty="0">
                <a:latin typeface="Times New Roman"/>
                <a:cs typeface="Times New Roman"/>
              </a:rPr>
              <a:t> d</a:t>
            </a:r>
            <a:r>
              <a:rPr sz="1100" spc="-5" dirty="0">
                <a:latin typeface="Times New Roman"/>
                <a:cs typeface="Times New Roman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of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lignin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35" dirty="0">
                <a:latin typeface="Times New Roman"/>
                <a:cs typeface="Times New Roman"/>
              </a:rPr>
              <a:t>3).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rotted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</a:t>
            </a:r>
            <a:r>
              <a:rPr sz="1100" spc="15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n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greatly </a:t>
            </a:r>
            <a:r>
              <a:rPr sz="1100" spc="-15" dirty="0">
                <a:latin typeface="Times New Roman"/>
                <a:cs typeface="Times New Roman"/>
              </a:rPr>
              <a:t>weakened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e</a:t>
            </a:r>
            <a:r>
              <a:rPr sz="1100" spc="-35" dirty="0">
                <a:latin typeface="Times New Roman"/>
                <a:cs typeface="Times New Roman"/>
              </a:rPr>
              <a:t>v</a:t>
            </a:r>
            <a:r>
              <a:rPr sz="1100" spc="-5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n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before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d</a:t>
            </a:r>
            <a:r>
              <a:rPr sz="1100" spc="-5" dirty="0">
                <a:latin typeface="Times New Roman"/>
                <a:cs typeface="Times New Roman"/>
              </a:rPr>
              <a:t>e</a:t>
            </a:r>
            <a:r>
              <a:rPr sz="1100" spc="-10" dirty="0">
                <a:latin typeface="Times New Roman"/>
                <a:cs typeface="Times New Roman"/>
              </a:rPr>
              <a:t>c</a:t>
            </a:r>
            <a:r>
              <a:rPr sz="1100" spc="-25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y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is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evident.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The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final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stage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of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13606" y="457771"/>
            <a:ext cx="31007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imes New Roman"/>
                <a:cs typeface="Times New Roman"/>
              </a:rPr>
              <a:t>wood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decay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by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brown-rot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fungi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identified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by: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13529" y="641161"/>
            <a:ext cx="3100070" cy="98742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56540" indent="-243840">
              <a:lnSpc>
                <a:spcPct val="100000"/>
              </a:lnSpc>
              <a:spcBef>
                <a:spcPts val="275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dark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brown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color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wood,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90"/>
              </a:spcBef>
              <a:buSzPct val="109090"/>
              <a:buChar char="●"/>
              <a:tabLst>
                <a:tab pos="256540" algn="l"/>
              </a:tabLst>
            </a:pPr>
            <a:r>
              <a:rPr sz="1100" spc="-10" dirty="0">
                <a:latin typeface="Times New Roman"/>
                <a:cs typeface="Times New Roman"/>
              </a:rPr>
              <a:t>Excessive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shrinkage,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90"/>
              </a:spcBef>
              <a:buSzPct val="109090"/>
              <a:buChar char="●"/>
              <a:tabLst>
                <a:tab pos="256540" algn="l"/>
              </a:tabLst>
            </a:pPr>
            <a:r>
              <a:rPr sz="1100" spc="-10" dirty="0">
                <a:latin typeface="Times New Roman"/>
                <a:cs typeface="Times New Roman"/>
              </a:rPr>
              <a:t>Cross-</a:t>
            </a:r>
            <a:r>
              <a:rPr sz="1100" dirty="0">
                <a:latin typeface="Times New Roman"/>
                <a:cs typeface="Times New Roman"/>
              </a:rPr>
              <a:t>grain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cracking,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1250"/>
              </a:lnSpc>
              <a:spcBef>
                <a:spcPts val="390"/>
              </a:spcBef>
              <a:buChar char="●"/>
              <a:tabLst>
                <a:tab pos="241300" algn="l"/>
                <a:tab pos="256540" algn="l"/>
              </a:tabLst>
            </a:pP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ease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which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substance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can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crushed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powder.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13644" y="8102854"/>
            <a:ext cx="3100705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5"/>
              </a:lnSpc>
              <a:spcBef>
                <a:spcPts val="100"/>
              </a:spcBef>
            </a:pPr>
            <a:r>
              <a:rPr sz="1100" b="1" spc="-75" dirty="0">
                <a:latin typeface="Tahoma"/>
                <a:cs typeface="Tahoma"/>
              </a:rPr>
              <a:t>White-</a:t>
            </a:r>
            <a:r>
              <a:rPr sz="1100" b="1" spc="-85" dirty="0">
                <a:latin typeface="Tahoma"/>
                <a:cs typeface="Tahoma"/>
              </a:rPr>
              <a:t>Rot</a:t>
            </a:r>
            <a:r>
              <a:rPr sz="1100" b="1" spc="-10" dirty="0">
                <a:latin typeface="Tahoma"/>
                <a:cs typeface="Tahoma"/>
              </a:rPr>
              <a:t> </a:t>
            </a:r>
            <a:r>
              <a:rPr sz="1100" b="1" spc="-20" dirty="0">
                <a:latin typeface="Tahoma"/>
                <a:cs typeface="Tahoma"/>
              </a:rPr>
              <a:t>Fungi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ts val="1285"/>
              </a:lnSpc>
            </a:pP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4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affected</a:t>
            </a:r>
            <a:r>
              <a:rPr sz="1100" spc="48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48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white-rot</a:t>
            </a:r>
            <a:r>
              <a:rPr sz="1100" spc="48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fungi</a:t>
            </a:r>
            <a:r>
              <a:rPr sz="1100" spc="48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shows</a:t>
            </a:r>
            <a:r>
              <a:rPr sz="1100" spc="484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normal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13644" y="8420252"/>
            <a:ext cx="31000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shrinkage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usually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collapse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crack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across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13644" y="8578951"/>
            <a:ext cx="3100705" cy="669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-635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grain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brown-</a:t>
            </a:r>
            <a:r>
              <a:rPr sz="1100" dirty="0">
                <a:latin typeface="Times New Roman"/>
                <a:cs typeface="Times New Roman"/>
              </a:rPr>
              <a:t>rot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damage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4).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wood loses strength gradually until it becomes </a:t>
            </a:r>
            <a:r>
              <a:rPr sz="1100" spc="-10" dirty="0">
                <a:latin typeface="Times New Roman"/>
                <a:cs typeface="Times New Roman"/>
              </a:rPr>
              <a:t>spongy. </a:t>
            </a:r>
            <a:r>
              <a:rPr sz="1100" dirty="0">
                <a:latin typeface="Times New Roman"/>
                <a:cs typeface="Times New Roman"/>
              </a:rPr>
              <a:t>White-rot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fungi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usually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attack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hardwoods,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several </a:t>
            </a:r>
            <a:r>
              <a:rPr sz="1100" dirty="0">
                <a:latin typeface="Times New Roman"/>
                <a:cs typeface="Times New Roman"/>
              </a:rPr>
              <a:t>species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 cause decay in </a:t>
            </a:r>
            <a:r>
              <a:rPr sz="1100" spc="-10" dirty="0">
                <a:latin typeface="Times New Roman"/>
                <a:cs typeface="Times New Roman"/>
              </a:rPr>
              <a:t>softwoods.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15847" y="513206"/>
            <a:ext cx="1728470" cy="2962910"/>
            <a:chOff x="815847" y="513206"/>
            <a:chExt cx="1728470" cy="2962910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8547" y="525908"/>
              <a:ext cx="1702815" cy="293725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28547" y="525906"/>
              <a:ext cx="1703070" cy="2937510"/>
            </a:xfrm>
            <a:custGeom>
              <a:avLst/>
              <a:gdLst/>
              <a:ahLst/>
              <a:cxnLst/>
              <a:rect l="l" t="t" r="r" b="b"/>
              <a:pathLst>
                <a:path w="1703070" h="2937510">
                  <a:moveTo>
                    <a:pt x="0" y="2937255"/>
                  </a:moveTo>
                  <a:lnTo>
                    <a:pt x="1702815" y="2937255"/>
                  </a:lnTo>
                  <a:lnTo>
                    <a:pt x="1702815" y="0"/>
                  </a:lnTo>
                  <a:lnTo>
                    <a:pt x="0" y="0"/>
                  </a:lnTo>
                  <a:lnTo>
                    <a:pt x="0" y="293725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635250" y="519556"/>
            <a:ext cx="1256030" cy="295021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5"/>
              </a:spcBef>
            </a:pPr>
            <a:endParaRPr sz="1000">
              <a:latin typeface="Times New Roman"/>
              <a:cs typeface="Times New Roman"/>
            </a:endParaRPr>
          </a:p>
          <a:p>
            <a:pPr marL="62865" marR="45085" algn="just">
              <a:lnSpc>
                <a:spcPts val="1100"/>
              </a:lnSpc>
              <a:spcBef>
                <a:spcPts val="5"/>
              </a:spcBef>
            </a:pPr>
            <a:r>
              <a:rPr sz="1000" b="1" spc="-55" dirty="0">
                <a:latin typeface="Tahoma"/>
                <a:cs typeface="Tahoma"/>
              </a:rPr>
              <a:t>Figure</a:t>
            </a:r>
            <a:r>
              <a:rPr sz="1000" b="1" spc="-145" dirty="0">
                <a:latin typeface="Tahoma"/>
                <a:cs typeface="Tahoma"/>
              </a:rPr>
              <a:t> </a:t>
            </a:r>
            <a:r>
              <a:rPr sz="1000" b="1" spc="-95" dirty="0">
                <a:latin typeface="Tahoma"/>
                <a:cs typeface="Tahoma"/>
              </a:rPr>
              <a:t>2:</a:t>
            </a:r>
            <a:r>
              <a:rPr sz="1000" b="1" spc="-140" dirty="0">
                <a:latin typeface="Tahoma"/>
                <a:cs typeface="Tahoma"/>
              </a:rPr>
              <a:t> </a:t>
            </a:r>
            <a:r>
              <a:rPr sz="1000" spc="20" dirty="0">
                <a:latin typeface="Trebuchet MS"/>
                <a:cs typeface="Trebuchet MS"/>
              </a:rPr>
              <a:t>A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80" dirty="0">
                <a:latin typeface="Trebuchet MS"/>
                <a:cs typeface="Trebuchet MS"/>
              </a:rPr>
              <a:t>“conk”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is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term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for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fungi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fruit-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5" dirty="0">
                <a:latin typeface="Trebuchet MS"/>
                <a:cs typeface="Trebuchet MS"/>
              </a:rPr>
              <a:t>ing</a:t>
            </a:r>
            <a:r>
              <a:rPr sz="1000" spc="35" dirty="0">
                <a:latin typeface="Trebuchet MS"/>
                <a:cs typeface="Trebuchet MS"/>
              </a:rPr>
              <a:t> </a:t>
            </a:r>
            <a:r>
              <a:rPr sz="1000" spc="5" dirty="0">
                <a:latin typeface="Trebuchet MS"/>
                <a:cs typeface="Trebuchet MS"/>
              </a:rPr>
              <a:t>body</a:t>
            </a:r>
            <a:r>
              <a:rPr sz="1000" spc="3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that</a:t>
            </a:r>
            <a:r>
              <a:rPr sz="1000" spc="35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grows out</a:t>
            </a:r>
            <a:r>
              <a:rPr sz="1000" spc="8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of</a:t>
            </a:r>
            <a:r>
              <a:rPr sz="1000" spc="8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the</a:t>
            </a:r>
            <a:r>
              <a:rPr sz="1000" spc="8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side</a:t>
            </a:r>
            <a:r>
              <a:rPr sz="1000" spc="8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of</a:t>
            </a:r>
            <a:r>
              <a:rPr sz="1000" spc="8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85" dirty="0">
                <a:latin typeface="Trebuchet MS"/>
                <a:cs typeface="Trebuchet MS"/>
              </a:rPr>
              <a:t>tree.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Like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other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mush-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rooms,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its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purpose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is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to</a:t>
            </a:r>
            <a:r>
              <a:rPr sz="1000" spc="8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form</a:t>
            </a:r>
            <a:r>
              <a:rPr sz="1000" spc="85" dirty="0">
                <a:latin typeface="Trebuchet MS"/>
                <a:cs typeface="Trebuchet MS"/>
              </a:rPr>
              <a:t> </a:t>
            </a:r>
            <a:r>
              <a:rPr sz="1000" spc="5" dirty="0">
                <a:latin typeface="Trebuchet MS"/>
                <a:cs typeface="Trebuchet MS"/>
              </a:rPr>
              <a:t>and</a:t>
            </a:r>
            <a:r>
              <a:rPr sz="1000" spc="85" dirty="0">
                <a:latin typeface="Trebuchet MS"/>
                <a:cs typeface="Trebuchet MS"/>
              </a:rPr>
              <a:t> </a:t>
            </a:r>
            <a:r>
              <a:rPr sz="1000" spc="5" dirty="0">
                <a:latin typeface="Trebuchet MS"/>
                <a:cs typeface="Trebuchet MS"/>
              </a:rPr>
              <a:t>spread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spores</a:t>
            </a:r>
            <a:r>
              <a:rPr sz="1000" spc="4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for</a:t>
            </a:r>
            <a:r>
              <a:rPr sz="1000" spc="4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reproduc-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5" dirty="0">
                <a:latin typeface="Trebuchet MS"/>
                <a:cs typeface="Trebuchet MS"/>
              </a:rPr>
              <a:t>tion.</a:t>
            </a:r>
            <a:r>
              <a:rPr sz="1000" spc="220" dirty="0">
                <a:latin typeface="Trebuchet MS"/>
                <a:cs typeface="Trebuchet MS"/>
              </a:rPr>
              <a:t> </a:t>
            </a:r>
            <a:r>
              <a:rPr sz="1000" spc="50" dirty="0">
                <a:latin typeface="Trebuchet MS"/>
                <a:cs typeface="Trebuchet MS"/>
              </a:rPr>
              <a:t>Some</a:t>
            </a:r>
            <a:r>
              <a:rPr sz="1000" spc="220" dirty="0">
                <a:latin typeface="Trebuchet MS"/>
                <a:cs typeface="Trebuchet MS"/>
              </a:rPr>
              <a:t> </a:t>
            </a:r>
            <a:r>
              <a:rPr sz="1000" spc="40" dirty="0">
                <a:latin typeface="Trebuchet MS"/>
                <a:cs typeface="Trebuchet MS"/>
              </a:rPr>
              <a:t>conks,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as</a:t>
            </a:r>
            <a:r>
              <a:rPr sz="1000" spc="45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seen</a:t>
            </a:r>
            <a:r>
              <a:rPr sz="1000" spc="4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here</a:t>
            </a:r>
            <a:r>
              <a:rPr sz="1000" spc="45" dirty="0">
                <a:latin typeface="Trebuchet MS"/>
                <a:cs typeface="Trebuchet MS"/>
              </a:rPr>
              <a:t> </a:t>
            </a:r>
            <a:r>
              <a:rPr sz="1000" spc="10" dirty="0">
                <a:latin typeface="Trebuchet MS"/>
                <a:cs typeface="Trebuchet MS"/>
              </a:rPr>
              <a:t>on</a:t>
            </a:r>
            <a:r>
              <a:rPr sz="1000" spc="4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this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American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beech,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can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be</a:t>
            </a:r>
            <a:r>
              <a:rPr sz="1000" spc="3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quite</a:t>
            </a:r>
            <a:r>
              <a:rPr sz="1000" spc="3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sturdy.</a:t>
            </a:r>
            <a:r>
              <a:rPr sz="1000" spc="3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This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20" dirty="0">
                <a:latin typeface="Trebuchet MS"/>
                <a:cs typeface="Trebuchet MS"/>
              </a:rPr>
              <a:t>particular</a:t>
            </a:r>
            <a:r>
              <a:rPr sz="1000" spc="204" dirty="0">
                <a:latin typeface="Trebuchet MS"/>
                <a:cs typeface="Trebuchet MS"/>
              </a:rPr>
              <a:t> </a:t>
            </a:r>
            <a:r>
              <a:rPr sz="1000" spc="40" dirty="0">
                <a:latin typeface="Trebuchet MS"/>
                <a:cs typeface="Trebuchet MS"/>
              </a:rPr>
              <a:t>fungi</a:t>
            </a:r>
            <a:r>
              <a:rPr sz="1000" spc="204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is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called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an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artist’s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conk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(</a:t>
            </a:r>
            <a:r>
              <a:rPr sz="1000" i="1" spc="-50" dirty="0">
                <a:latin typeface="Trebuchet MS"/>
                <a:cs typeface="Trebuchet MS"/>
              </a:rPr>
              <a:t>Ganoderma</a:t>
            </a:r>
            <a:r>
              <a:rPr sz="1000" i="1" spc="-170" dirty="0">
                <a:latin typeface="Trebuchet MS"/>
                <a:cs typeface="Trebuchet MS"/>
              </a:rPr>
              <a:t> </a:t>
            </a:r>
            <a:r>
              <a:rPr sz="1000" i="1" spc="-40" dirty="0">
                <a:latin typeface="Trebuchet MS"/>
                <a:cs typeface="Trebuchet MS"/>
              </a:rPr>
              <a:t>applana-</a:t>
            </a:r>
            <a:r>
              <a:rPr sz="1000" i="1" spc="-50" dirty="0">
                <a:latin typeface="Trebuchet MS"/>
                <a:cs typeface="Trebuchet MS"/>
              </a:rPr>
              <a:t> </a:t>
            </a:r>
            <a:r>
              <a:rPr sz="1000" i="1" spc="-90" dirty="0">
                <a:latin typeface="Trebuchet MS"/>
                <a:cs typeface="Trebuchet MS"/>
              </a:rPr>
              <a:t>tum</a:t>
            </a:r>
            <a:r>
              <a:rPr sz="1000" spc="-90" dirty="0">
                <a:latin typeface="Trebuchet MS"/>
                <a:cs typeface="Trebuchet MS"/>
              </a:rPr>
              <a:t>).</a:t>
            </a:r>
            <a:r>
              <a:rPr sz="1000" spc="40" dirty="0">
                <a:latin typeface="Trebuchet MS"/>
                <a:cs typeface="Trebuchet MS"/>
              </a:rPr>
              <a:t> </a:t>
            </a:r>
            <a:r>
              <a:rPr sz="800" spc="-20" dirty="0">
                <a:latin typeface="Trebuchet MS"/>
                <a:cs typeface="Trebuchet MS"/>
              </a:rPr>
              <a:t>(Photo</a:t>
            </a:r>
            <a:r>
              <a:rPr sz="800" spc="15" dirty="0">
                <a:latin typeface="Trebuchet MS"/>
                <a:cs typeface="Trebuchet MS"/>
              </a:rPr>
              <a:t> </a:t>
            </a:r>
            <a:r>
              <a:rPr sz="800" spc="-20" dirty="0">
                <a:latin typeface="Trebuchet MS"/>
                <a:cs typeface="Trebuchet MS"/>
              </a:rPr>
              <a:t>courtesy</a:t>
            </a:r>
            <a:r>
              <a:rPr sz="800" spc="15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of</a:t>
            </a:r>
            <a:r>
              <a:rPr sz="800" spc="-55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Joseph</a:t>
            </a:r>
            <a:r>
              <a:rPr sz="800" spc="-150" dirty="0">
                <a:latin typeface="Trebuchet MS"/>
                <a:cs typeface="Trebuchet MS"/>
              </a:rPr>
              <a:t> </a:t>
            </a:r>
            <a:r>
              <a:rPr sz="800" spc="-50" dirty="0">
                <a:latin typeface="Trebuchet MS"/>
                <a:cs typeface="Trebuchet MS"/>
              </a:rPr>
              <a:t>OBrien,</a:t>
            </a:r>
            <a:r>
              <a:rPr sz="800" spc="-150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USDA</a:t>
            </a:r>
            <a:r>
              <a:rPr sz="800" spc="-150" dirty="0">
                <a:latin typeface="Trebuchet MS"/>
                <a:cs typeface="Trebuchet MS"/>
              </a:rPr>
              <a:t> </a:t>
            </a:r>
            <a:r>
              <a:rPr sz="800" spc="-45" dirty="0">
                <a:latin typeface="Trebuchet MS"/>
                <a:cs typeface="Trebuchet MS"/>
              </a:rPr>
              <a:t>Forest</a:t>
            </a:r>
            <a:r>
              <a:rPr sz="800" spc="-40" dirty="0">
                <a:latin typeface="Trebuchet MS"/>
                <a:cs typeface="Trebuchet MS"/>
              </a:rPr>
              <a:t> </a:t>
            </a:r>
            <a:r>
              <a:rPr sz="800" spc="-45" dirty="0">
                <a:latin typeface="Trebuchet MS"/>
                <a:cs typeface="Trebuchet MS"/>
              </a:rPr>
              <a:t>Service,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Bugwood.org).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124959" y="1840992"/>
            <a:ext cx="3074670" cy="4906645"/>
            <a:chOff x="4124959" y="1840992"/>
            <a:chExt cx="3074670" cy="4906645"/>
          </a:xfrm>
        </p:grpSpPr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50359" y="4340352"/>
              <a:ext cx="3023869" cy="238150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137659" y="4327652"/>
              <a:ext cx="3049270" cy="2407285"/>
            </a:xfrm>
            <a:custGeom>
              <a:avLst/>
              <a:gdLst/>
              <a:ahLst/>
              <a:cxnLst/>
              <a:rect l="l" t="t" r="r" b="b"/>
              <a:pathLst>
                <a:path w="3049270" h="2407284">
                  <a:moveTo>
                    <a:pt x="0" y="12700"/>
                  </a:moveTo>
                  <a:lnTo>
                    <a:pt x="0" y="2394204"/>
                  </a:lnTo>
                  <a:lnTo>
                    <a:pt x="0" y="2406904"/>
                  </a:lnTo>
                  <a:lnTo>
                    <a:pt x="12700" y="2406904"/>
                  </a:lnTo>
                  <a:lnTo>
                    <a:pt x="3036570" y="2406904"/>
                  </a:lnTo>
                  <a:lnTo>
                    <a:pt x="3049270" y="2406904"/>
                  </a:lnTo>
                  <a:lnTo>
                    <a:pt x="3049270" y="2394204"/>
                  </a:lnTo>
                  <a:lnTo>
                    <a:pt x="3049270" y="12700"/>
                  </a:lnTo>
                  <a:lnTo>
                    <a:pt x="3049270" y="0"/>
                  </a:lnTo>
                  <a:lnTo>
                    <a:pt x="303657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50359" y="1866404"/>
              <a:ext cx="3023869" cy="238149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137659" y="1853692"/>
              <a:ext cx="3049270" cy="2407285"/>
            </a:xfrm>
            <a:custGeom>
              <a:avLst/>
              <a:gdLst/>
              <a:ahLst/>
              <a:cxnLst/>
              <a:rect l="l" t="t" r="r" b="b"/>
              <a:pathLst>
                <a:path w="3049270" h="2407285">
                  <a:moveTo>
                    <a:pt x="0" y="12700"/>
                  </a:moveTo>
                  <a:lnTo>
                    <a:pt x="0" y="2394204"/>
                  </a:lnTo>
                  <a:lnTo>
                    <a:pt x="0" y="2406904"/>
                  </a:lnTo>
                  <a:lnTo>
                    <a:pt x="12700" y="2406904"/>
                  </a:lnTo>
                  <a:lnTo>
                    <a:pt x="3036570" y="2406904"/>
                  </a:lnTo>
                  <a:lnTo>
                    <a:pt x="3049270" y="2406904"/>
                  </a:lnTo>
                  <a:lnTo>
                    <a:pt x="3049270" y="2394204"/>
                  </a:lnTo>
                  <a:lnTo>
                    <a:pt x="3049270" y="12700"/>
                  </a:lnTo>
                  <a:lnTo>
                    <a:pt x="3049270" y="0"/>
                  </a:lnTo>
                  <a:lnTo>
                    <a:pt x="303657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131309" y="6792214"/>
            <a:ext cx="3061970" cy="10826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62865" marR="55244" algn="just">
              <a:lnSpc>
                <a:spcPts val="1100"/>
              </a:lnSpc>
              <a:spcBef>
                <a:spcPts val="455"/>
              </a:spcBef>
            </a:pPr>
            <a:r>
              <a:rPr sz="1000" b="1" spc="-55" dirty="0">
                <a:latin typeface="Tahoma"/>
                <a:cs typeface="Tahoma"/>
              </a:rPr>
              <a:t>Figure</a:t>
            </a:r>
            <a:r>
              <a:rPr sz="1000" b="1" spc="-150" dirty="0">
                <a:latin typeface="Tahoma"/>
                <a:cs typeface="Tahoma"/>
              </a:rPr>
              <a:t> </a:t>
            </a:r>
            <a:r>
              <a:rPr sz="1000" b="1" spc="-105" dirty="0">
                <a:latin typeface="Tahoma"/>
                <a:cs typeface="Tahoma"/>
              </a:rPr>
              <a:t>3:</a:t>
            </a:r>
            <a:r>
              <a:rPr sz="1000" b="1" spc="-140" dirty="0">
                <a:latin typeface="Tahoma"/>
                <a:cs typeface="Tahoma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Brown-</a:t>
            </a:r>
            <a:r>
              <a:rPr sz="1000" spc="-50" dirty="0">
                <a:latin typeface="Trebuchet MS"/>
                <a:cs typeface="Trebuchet MS"/>
              </a:rPr>
              <a:t>rot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decay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often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shows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brick-</a:t>
            </a:r>
            <a:r>
              <a:rPr sz="1000" spc="-60" dirty="0">
                <a:latin typeface="Trebuchet MS"/>
                <a:cs typeface="Trebuchet MS"/>
              </a:rPr>
              <a:t>like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decay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pattern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as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seen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in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both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freshly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cut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log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(top)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and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railing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(bottom).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Brown-</a:t>
            </a:r>
            <a:r>
              <a:rPr sz="1000" spc="-45" dirty="0">
                <a:latin typeface="Trebuchet MS"/>
                <a:cs typeface="Trebuchet MS"/>
              </a:rPr>
              <a:t>rot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fungi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are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probably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most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important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cause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of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decay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of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softwood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species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used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in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above-</a:t>
            </a:r>
            <a:r>
              <a:rPr sz="1000" spc="-5" dirty="0">
                <a:latin typeface="Trebuchet MS"/>
                <a:cs typeface="Trebuchet MS"/>
              </a:rPr>
              <a:t>ground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construction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in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80" dirty="0">
                <a:latin typeface="Trebuchet MS"/>
                <a:cs typeface="Trebuchet MS"/>
              </a:rPr>
              <a:t>U.S.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as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seen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in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railing.</a:t>
            </a:r>
            <a:r>
              <a:rPr sz="1000" spc="-13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(Photos</a:t>
            </a:r>
            <a:r>
              <a:rPr sz="800" spc="-114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courtesy</a:t>
            </a:r>
            <a:r>
              <a:rPr sz="800" spc="-114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of</a:t>
            </a:r>
            <a:r>
              <a:rPr sz="800" spc="-114" dirty="0">
                <a:latin typeface="Trebuchet MS"/>
                <a:cs typeface="Trebuchet MS"/>
              </a:rPr>
              <a:t> </a:t>
            </a:r>
            <a:r>
              <a:rPr sz="800" spc="-50" dirty="0">
                <a:latin typeface="Trebuchet MS"/>
                <a:cs typeface="Trebuchet MS"/>
              </a:rPr>
              <a:t>(top)</a:t>
            </a:r>
            <a:r>
              <a:rPr sz="800" spc="-114" dirty="0">
                <a:latin typeface="Trebuchet MS"/>
                <a:cs typeface="Trebuchet MS"/>
              </a:rPr>
              <a:t> </a:t>
            </a:r>
            <a:r>
              <a:rPr sz="800" spc="-15" dirty="0">
                <a:latin typeface="Trebuchet MS"/>
                <a:cs typeface="Trebuchet MS"/>
              </a:rPr>
              <a:t>Susan</a:t>
            </a:r>
            <a:r>
              <a:rPr sz="800" spc="-114" dirty="0">
                <a:latin typeface="Trebuchet MS"/>
                <a:cs typeface="Trebuchet MS"/>
              </a:rPr>
              <a:t> </a:t>
            </a:r>
            <a:r>
              <a:rPr sz="800" spc="-75" dirty="0">
                <a:latin typeface="Trebuchet MS"/>
                <a:cs typeface="Trebuchet MS"/>
              </a:rPr>
              <a:t>K.</a:t>
            </a:r>
            <a:r>
              <a:rPr sz="800" spc="-114" dirty="0">
                <a:latin typeface="Trebuchet MS"/>
                <a:cs typeface="Trebuchet MS"/>
              </a:rPr>
              <a:t> </a:t>
            </a:r>
            <a:r>
              <a:rPr sz="800" spc="-45" dirty="0">
                <a:latin typeface="Trebuchet MS"/>
                <a:cs typeface="Trebuchet MS"/>
              </a:rPr>
              <a:t>Hagle,</a:t>
            </a:r>
            <a:r>
              <a:rPr sz="800" spc="-114" dirty="0">
                <a:latin typeface="Trebuchet MS"/>
                <a:cs typeface="Trebuchet MS"/>
              </a:rPr>
              <a:t> </a:t>
            </a:r>
            <a:r>
              <a:rPr sz="800" dirty="0">
                <a:latin typeface="Trebuchet MS"/>
                <a:cs typeface="Trebuchet MS"/>
              </a:rPr>
              <a:t>USDA</a:t>
            </a:r>
            <a:r>
              <a:rPr sz="800" spc="-114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Forest</a:t>
            </a:r>
            <a:r>
              <a:rPr sz="800" spc="-114" dirty="0">
                <a:latin typeface="Trebuchet MS"/>
                <a:cs typeface="Trebuchet MS"/>
              </a:rPr>
              <a:t> </a:t>
            </a:r>
            <a:r>
              <a:rPr sz="800" spc="-45" dirty="0">
                <a:latin typeface="Trebuchet MS"/>
                <a:cs typeface="Trebuchet MS"/>
              </a:rPr>
              <a:t>Service;</a:t>
            </a:r>
            <a:r>
              <a:rPr sz="800" spc="-114" dirty="0">
                <a:latin typeface="Trebuchet MS"/>
                <a:cs typeface="Trebuchet MS"/>
              </a:rPr>
              <a:t> </a:t>
            </a:r>
            <a:r>
              <a:rPr sz="800" spc="-15" dirty="0">
                <a:latin typeface="Trebuchet MS"/>
                <a:cs typeface="Trebuchet MS"/>
              </a:rPr>
              <a:t>and</a:t>
            </a:r>
            <a:r>
              <a:rPr sz="800" spc="-114" dirty="0">
                <a:latin typeface="Trebuchet MS"/>
                <a:cs typeface="Trebuchet MS"/>
              </a:rPr>
              <a:t> </a:t>
            </a:r>
            <a:r>
              <a:rPr sz="800" spc="-40" dirty="0">
                <a:latin typeface="Trebuchet MS"/>
                <a:cs typeface="Trebuchet MS"/>
              </a:rPr>
              <a:t>(bot-</a:t>
            </a:r>
            <a:r>
              <a:rPr sz="800" spc="-50" dirty="0">
                <a:latin typeface="Trebuchet MS"/>
                <a:cs typeface="Trebuchet MS"/>
              </a:rPr>
              <a:t> </a:t>
            </a:r>
            <a:r>
              <a:rPr sz="800" spc="-40" dirty="0">
                <a:latin typeface="Trebuchet MS"/>
                <a:cs typeface="Trebuchet MS"/>
              </a:rPr>
              <a:t>tom)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dirty="0">
                <a:latin typeface="Trebuchet MS"/>
                <a:cs typeface="Trebuchet MS"/>
              </a:rPr>
              <a:t>USDA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Forest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25" dirty="0">
                <a:latin typeface="Trebuchet MS"/>
                <a:cs typeface="Trebuchet MS"/>
              </a:rPr>
              <a:t>Products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45" dirty="0">
                <a:latin typeface="Trebuchet MS"/>
                <a:cs typeface="Trebuchet MS"/>
              </a:rPr>
              <a:t>Laboratory).</a:t>
            </a:r>
            <a:endParaRPr sz="8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58681" y="5495086"/>
            <a:ext cx="3100705" cy="241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spc="-70" dirty="0">
                <a:latin typeface="Tahoma"/>
                <a:cs typeface="Tahoma"/>
              </a:rPr>
              <a:t>Soft-</a:t>
            </a:r>
            <a:r>
              <a:rPr sz="1100" b="1" spc="-85" dirty="0">
                <a:latin typeface="Tahoma"/>
                <a:cs typeface="Tahoma"/>
              </a:rPr>
              <a:t>Rot</a:t>
            </a:r>
            <a:r>
              <a:rPr sz="1100" b="1" spc="-25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Fungi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spc="-10" dirty="0">
                <a:latin typeface="Times New Roman"/>
                <a:cs typeface="Times New Roman"/>
              </a:rPr>
              <a:t>Soft-</a:t>
            </a:r>
            <a:r>
              <a:rPr sz="1100" dirty="0">
                <a:latin typeface="Times New Roman"/>
                <a:cs typeface="Times New Roman"/>
              </a:rPr>
              <a:t>rot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fungi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usually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attack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green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(wood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that </a:t>
            </a:r>
            <a:r>
              <a:rPr sz="1100" dirty="0">
                <a:latin typeface="Times New Roman"/>
                <a:cs typeface="Times New Roman"/>
              </a:rPr>
              <a:t>still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contains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sap)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has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high </a:t>
            </a:r>
            <a:r>
              <a:rPr sz="1100" dirty="0">
                <a:latin typeface="Times New Roman"/>
                <a:cs typeface="Times New Roman"/>
              </a:rPr>
              <a:t>moisture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content.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fungi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cause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gradual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softening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surface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inward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resembles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brown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rot.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affected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surface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darkens,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outer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⅛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inch </a:t>
            </a:r>
            <a:r>
              <a:rPr sz="1100" dirty="0">
                <a:latin typeface="Times New Roman"/>
                <a:cs typeface="Times New Roman"/>
              </a:rPr>
              <a:t>becomes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very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soft.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614"/>
              </a:lnSpc>
              <a:spcBef>
                <a:spcPts val="850"/>
              </a:spcBef>
            </a:pPr>
            <a:r>
              <a:rPr sz="1400" b="1" spc="-85" dirty="0">
                <a:latin typeface="Tahoma"/>
                <a:cs typeface="Tahoma"/>
              </a:rPr>
              <a:t>Wood-</a:t>
            </a:r>
            <a:r>
              <a:rPr sz="1400" b="1" spc="-50" dirty="0">
                <a:latin typeface="Tahoma"/>
                <a:cs typeface="Tahoma"/>
              </a:rPr>
              <a:t>staining</a:t>
            </a:r>
            <a:r>
              <a:rPr sz="1400" b="1" spc="-10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Tahoma"/>
                <a:cs typeface="Tahoma"/>
              </a:rPr>
              <a:t>Fungi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spc="-20" dirty="0">
                <a:latin typeface="Times New Roman"/>
                <a:cs typeface="Times New Roman"/>
              </a:rPr>
              <a:t>Wood-</a:t>
            </a:r>
            <a:r>
              <a:rPr sz="1100" dirty="0">
                <a:latin typeface="Times New Roman"/>
                <a:cs typeface="Times New Roman"/>
              </a:rPr>
              <a:t>staining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fungi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feed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contents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cells,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rather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cell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walls,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usually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affect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 </a:t>
            </a:r>
            <a:r>
              <a:rPr sz="1100" dirty="0">
                <a:latin typeface="Times New Roman"/>
                <a:cs typeface="Times New Roman"/>
              </a:rPr>
              <a:t>strength.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generally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unable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attack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that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below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27%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32%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moisture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content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and,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because </a:t>
            </a:r>
            <a:r>
              <a:rPr sz="1100" dirty="0">
                <a:latin typeface="Times New Roman"/>
                <a:cs typeface="Times New Roman"/>
              </a:rPr>
              <a:t>cell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contents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already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gone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heartwood,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usu- </a:t>
            </a:r>
            <a:r>
              <a:rPr sz="1100" dirty="0">
                <a:latin typeface="Times New Roman"/>
                <a:cs typeface="Times New Roman"/>
              </a:rPr>
              <a:t>ally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only</a:t>
            </a:r>
            <a:r>
              <a:rPr sz="1100" spc="-10" dirty="0">
                <a:latin typeface="Times New Roman"/>
                <a:cs typeface="Times New Roman"/>
              </a:rPr>
              <a:t> affect sapwood.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8800" y="8012593"/>
            <a:ext cx="3100705" cy="62738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two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major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categories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wood-</a:t>
            </a:r>
            <a:r>
              <a:rPr sz="1100" dirty="0">
                <a:latin typeface="Times New Roman"/>
                <a:cs typeface="Times New Roman"/>
              </a:rPr>
              <a:t>staining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fungi: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90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Sapstaining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fungi,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90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Mold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fungi.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774" y="8761603"/>
            <a:ext cx="3100705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5"/>
              </a:lnSpc>
              <a:spcBef>
                <a:spcPts val="100"/>
              </a:spcBef>
            </a:pPr>
            <a:r>
              <a:rPr sz="1100" b="1" spc="-70" dirty="0">
                <a:latin typeface="Tahoma"/>
                <a:cs typeface="Tahoma"/>
              </a:rPr>
              <a:t>Chemical</a:t>
            </a:r>
            <a:r>
              <a:rPr sz="1100" b="1" spc="-30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Stains</a:t>
            </a:r>
            <a:endParaRPr sz="1100">
              <a:latin typeface="Tahoma"/>
              <a:cs typeface="Tahoma"/>
            </a:endParaRPr>
          </a:p>
          <a:p>
            <a:pPr marL="12700" marR="5080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Sometimes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stains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caused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fungi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all, </a:t>
            </a:r>
            <a:r>
              <a:rPr sz="1100" dirty="0">
                <a:latin typeface="Times New Roman"/>
                <a:cs typeface="Times New Roman"/>
              </a:rPr>
              <a:t>but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simple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chemical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reactions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happen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during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61980" y="458813"/>
            <a:ext cx="3100705" cy="2256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processing</a:t>
            </a:r>
            <a:r>
              <a:rPr sz="1100" spc="3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3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seasoning.</a:t>
            </a:r>
            <a:r>
              <a:rPr sz="1100" spc="3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However,</a:t>
            </a:r>
            <a:r>
              <a:rPr sz="1100" spc="3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chemical</a:t>
            </a:r>
            <a:r>
              <a:rPr sz="1100" spc="3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stains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resemble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fungi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mold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stains.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worst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chemi- </a:t>
            </a:r>
            <a:r>
              <a:rPr sz="1100" dirty="0">
                <a:latin typeface="Times New Roman"/>
                <a:cs typeface="Times New Roman"/>
              </a:rPr>
              <a:t>cal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stains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brown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stains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because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downgrade </a:t>
            </a:r>
            <a:r>
              <a:rPr sz="1100" dirty="0">
                <a:latin typeface="Times New Roman"/>
                <a:cs typeface="Times New Roman"/>
              </a:rPr>
              <a:t>lumber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uses.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usually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prevented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rapid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air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drying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using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relatively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low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tempera- </a:t>
            </a:r>
            <a:r>
              <a:rPr sz="1100" dirty="0">
                <a:latin typeface="Times New Roman"/>
                <a:cs typeface="Times New Roman"/>
              </a:rPr>
              <a:t>tures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during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kiln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drying.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285"/>
              </a:lnSpc>
              <a:spcBef>
                <a:spcPts val="1145"/>
              </a:spcBef>
            </a:pPr>
            <a:r>
              <a:rPr sz="1100" b="1" spc="-60" dirty="0">
                <a:latin typeface="Tahoma"/>
                <a:cs typeface="Tahoma"/>
              </a:rPr>
              <a:t>Sapstaining</a:t>
            </a:r>
            <a:r>
              <a:rPr sz="1100" b="1" spc="-20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Fungi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Sapstaining</a:t>
            </a:r>
            <a:r>
              <a:rPr sz="1100" spc="4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fungi</a:t>
            </a:r>
            <a:r>
              <a:rPr sz="1100" spc="4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penetrate</a:t>
            </a:r>
            <a:r>
              <a:rPr sz="1100" spc="4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4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discolor</a:t>
            </a:r>
            <a:r>
              <a:rPr sz="1100" spc="4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sapwood.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 infect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standing trees as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well as </a:t>
            </a:r>
            <a:r>
              <a:rPr sz="1100" spc="-10" dirty="0">
                <a:latin typeface="Times New Roman"/>
                <a:cs typeface="Times New Roman"/>
              </a:rPr>
              <a:t>sawlogs,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lum- </a:t>
            </a:r>
            <a:r>
              <a:rPr sz="1100" dirty="0">
                <a:latin typeface="Times New Roman"/>
                <a:cs typeface="Times New Roman"/>
              </a:rPr>
              <a:t>ber,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timbers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soon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after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cut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before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they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adequately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dried.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beetles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carry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sapstain- </a:t>
            </a:r>
            <a:r>
              <a:rPr sz="1100" dirty="0">
                <a:latin typeface="Times New Roman"/>
                <a:cs typeface="Times New Roman"/>
              </a:rPr>
              <a:t>ing fungi into trees,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causing the wood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 be stained </a:t>
            </a:r>
            <a:r>
              <a:rPr sz="1100" spc="-25" dirty="0">
                <a:latin typeface="Times New Roman"/>
                <a:cs typeface="Times New Roman"/>
              </a:rPr>
              <a:t>be- </a:t>
            </a:r>
            <a:r>
              <a:rPr sz="1100" dirty="0">
                <a:latin typeface="Times New Roman"/>
                <a:cs typeface="Times New Roman"/>
              </a:rPr>
              <a:t>fore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 trees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cut </a:t>
            </a:r>
            <a:r>
              <a:rPr sz="1100" spc="-20" dirty="0">
                <a:latin typeface="Times New Roman"/>
                <a:cs typeface="Times New Roman"/>
              </a:rPr>
              <a:t>(e.g.,</a:t>
            </a:r>
            <a:r>
              <a:rPr sz="1100" dirty="0">
                <a:latin typeface="Times New Roman"/>
                <a:cs typeface="Times New Roman"/>
              </a:rPr>
              <a:t> ambrosia </a:t>
            </a:r>
            <a:r>
              <a:rPr sz="1100" spc="-10" dirty="0">
                <a:latin typeface="Times New Roman"/>
                <a:cs typeface="Times New Roman"/>
              </a:rPr>
              <a:t>beetles).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61980" y="2839580"/>
            <a:ext cx="3100705" cy="1304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most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common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sapstaining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fungi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spc="-10" dirty="0">
                <a:latin typeface="Times New Roman"/>
                <a:cs typeface="Times New Roman"/>
              </a:rPr>
              <a:t>blue-</a:t>
            </a:r>
            <a:r>
              <a:rPr sz="1100" dirty="0">
                <a:latin typeface="Times New Roman"/>
                <a:cs typeface="Times New Roman"/>
              </a:rPr>
              <a:t>stain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fungi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5)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often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produce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blu- </a:t>
            </a:r>
            <a:r>
              <a:rPr sz="1100" dirty="0">
                <a:latin typeface="Times New Roman"/>
                <a:cs typeface="Times New Roman"/>
              </a:rPr>
              <a:t>ish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growth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deep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within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wood.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blue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color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can </a:t>
            </a:r>
            <a:r>
              <a:rPr sz="1100" dirty="0">
                <a:latin typeface="Times New Roman"/>
                <a:cs typeface="Times New Roman"/>
              </a:rPr>
              <a:t>completely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cover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sapwood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might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visible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as </a:t>
            </a:r>
            <a:r>
              <a:rPr sz="1100" dirty="0">
                <a:latin typeface="Times New Roman"/>
                <a:cs typeface="Times New Roman"/>
              </a:rPr>
              <a:t>specks,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streaks,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patches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varying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shades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blue.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2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sapstaining</a:t>
            </a:r>
            <a:r>
              <a:rPr sz="1100" spc="2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fungi</a:t>
            </a:r>
            <a:r>
              <a:rPr sz="1100" spc="2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species</a:t>
            </a:r>
            <a:r>
              <a:rPr sz="1100" spc="2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produce</a:t>
            </a:r>
            <a:r>
              <a:rPr sz="1100" spc="2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yellow,</a:t>
            </a:r>
            <a:r>
              <a:rPr sz="1100" spc="25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or- </a:t>
            </a:r>
            <a:r>
              <a:rPr sz="1100" dirty="0">
                <a:latin typeface="Times New Roman"/>
                <a:cs typeface="Times New Roman"/>
              </a:rPr>
              <a:t>ange,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purple,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red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stains.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Typical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sapstain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cannot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be </a:t>
            </a:r>
            <a:r>
              <a:rPr sz="1100" dirty="0">
                <a:latin typeface="Times New Roman"/>
                <a:cs typeface="Times New Roman"/>
              </a:rPr>
              <a:t>removed by brushing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 </a:t>
            </a:r>
            <a:r>
              <a:rPr sz="1100" spc="-10" dirty="0">
                <a:latin typeface="Times New Roman"/>
                <a:cs typeface="Times New Roman"/>
              </a:rPr>
              <a:t>planing.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61980" y="7760512"/>
            <a:ext cx="3100070" cy="1145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Sapstain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does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greatly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affect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strength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wood. </a:t>
            </a:r>
            <a:r>
              <a:rPr sz="1100" spc="-10" dirty="0">
                <a:latin typeface="Times New Roman"/>
                <a:cs typeface="Times New Roman"/>
              </a:rPr>
              <a:t>However,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spoils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appearance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lumber,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lowers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its </a:t>
            </a:r>
            <a:r>
              <a:rPr sz="1100" dirty="0">
                <a:latin typeface="Times New Roman"/>
                <a:cs typeface="Times New Roman"/>
              </a:rPr>
              <a:t>grade,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reduces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its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commercial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value.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Sapstaining </a:t>
            </a:r>
            <a:r>
              <a:rPr sz="1100" dirty="0">
                <a:latin typeface="Times New Roman"/>
                <a:cs typeface="Times New Roman"/>
              </a:rPr>
              <a:t>fungi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make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conditions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favorable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wood-</a:t>
            </a:r>
            <a:r>
              <a:rPr sz="1100" dirty="0">
                <a:latin typeface="Times New Roman"/>
                <a:cs typeface="Times New Roman"/>
              </a:rPr>
              <a:t>destroying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fungi.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increase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per- </a:t>
            </a:r>
            <a:r>
              <a:rPr sz="1100" dirty="0">
                <a:latin typeface="Times New Roman"/>
                <a:cs typeface="Times New Roman"/>
              </a:rPr>
              <a:t>meability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wood,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causing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areas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excessive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pre- </a:t>
            </a:r>
            <a:r>
              <a:rPr sz="1100" dirty="0">
                <a:latin typeface="Times New Roman"/>
                <a:cs typeface="Times New Roman"/>
              </a:rPr>
              <a:t>servative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uptake.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71501" y="514350"/>
            <a:ext cx="3074670" cy="3295650"/>
            <a:chOff x="571501" y="514350"/>
            <a:chExt cx="3074670" cy="329565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6900" y="2202611"/>
              <a:ext cx="3023869" cy="158191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84201" y="2189909"/>
              <a:ext cx="3049270" cy="1607820"/>
            </a:xfrm>
            <a:custGeom>
              <a:avLst/>
              <a:gdLst/>
              <a:ahLst/>
              <a:cxnLst/>
              <a:rect l="l" t="t" r="r" b="b"/>
              <a:pathLst>
                <a:path w="3049270" h="1607820">
                  <a:moveTo>
                    <a:pt x="0" y="12700"/>
                  </a:moveTo>
                  <a:lnTo>
                    <a:pt x="0" y="1594612"/>
                  </a:lnTo>
                  <a:lnTo>
                    <a:pt x="0" y="1607312"/>
                  </a:lnTo>
                  <a:lnTo>
                    <a:pt x="12700" y="1607312"/>
                  </a:lnTo>
                  <a:lnTo>
                    <a:pt x="3036570" y="1607312"/>
                  </a:lnTo>
                  <a:lnTo>
                    <a:pt x="3049270" y="1607312"/>
                  </a:lnTo>
                  <a:lnTo>
                    <a:pt x="3049270" y="1594612"/>
                  </a:lnTo>
                  <a:lnTo>
                    <a:pt x="3049270" y="12700"/>
                  </a:lnTo>
                  <a:lnTo>
                    <a:pt x="3049270" y="0"/>
                  </a:lnTo>
                  <a:lnTo>
                    <a:pt x="303657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899" y="539750"/>
              <a:ext cx="3023870" cy="158191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84201" y="527050"/>
              <a:ext cx="3049270" cy="1607820"/>
            </a:xfrm>
            <a:custGeom>
              <a:avLst/>
              <a:gdLst/>
              <a:ahLst/>
              <a:cxnLst/>
              <a:rect l="l" t="t" r="r" b="b"/>
              <a:pathLst>
                <a:path w="3049270" h="1607820">
                  <a:moveTo>
                    <a:pt x="0" y="12700"/>
                  </a:moveTo>
                  <a:lnTo>
                    <a:pt x="0" y="1594612"/>
                  </a:lnTo>
                  <a:lnTo>
                    <a:pt x="0" y="1607312"/>
                  </a:lnTo>
                  <a:lnTo>
                    <a:pt x="12700" y="1607312"/>
                  </a:lnTo>
                  <a:lnTo>
                    <a:pt x="3036570" y="1607312"/>
                  </a:lnTo>
                  <a:lnTo>
                    <a:pt x="3049270" y="1607312"/>
                  </a:lnTo>
                  <a:lnTo>
                    <a:pt x="3049270" y="1594612"/>
                  </a:lnTo>
                  <a:lnTo>
                    <a:pt x="3049270" y="12700"/>
                  </a:lnTo>
                  <a:lnTo>
                    <a:pt x="3049270" y="0"/>
                  </a:lnTo>
                  <a:lnTo>
                    <a:pt x="303657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77850" y="3878579"/>
            <a:ext cx="3061970" cy="139954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62865" marR="55244" algn="just">
              <a:lnSpc>
                <a:spcPts val="1100"/>
              </a:lnSpc>
              <a:spcBef>
                <a:spcPts val="600"/>
              </a:spcBef>
            </a:pPr>
            <a:r>
              <a:rPr sz="1000" b="1" spc="-55" dirty="0">
                <a:latin typeface="Tahoma"/>
                <a:cs typeface="Tahoma"/>
              </a:rPr>
              <a:t>Figure</a:t>
            </a:r>
            <a:r>
              <a:rPr sz="1000" b="1" spc="5" dirty="0">
                <a:latin typeface="Tahoma"/>
                <a:cs typeface="Tahoma"/>
              </a:rPr>
              <a:t> </a:t>
            </a:r>
            <a:r>
              <a:rPr sz="1000" b="1" spc="-95" dirty="0">
                <a:latin typeface="Tahoma"/>
                <a:cs typeface="Tahoma"/>
              </a:rPr>
              <a:t>4:</a:t>
            </a:r>
            <a:r>
              <a:rPr sz="1000" b="1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White-</a:t>
            </a:r>
            <a:r>
              <a:rPr sz="1000" spc="-45" dirty="0">
                <a:latin typeface="Trebuchet MS"/>
                <a:cs typeface="Trebuchet MS"/>
              </a:rPr>
              <a:t>rot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fungi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break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down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both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lignin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and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cellulose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and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have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bleaching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effect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that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can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make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damaged</a:t>
            </a:r>
            <a:r>
              <a:rPr sz="1000" spc="45" dirty="0">
                <a:latin typeface="Trebuchet MS"/>
                <a:cs typeface="Trebuchet MS"/>
              </a:rPr>
              <a:t> </a:t>
            </a:r>
            <a:r>
              <a:rPr sz="1000" spc="10" dirty="0">
                <a:latin typeface="Trebuchet MS"/>
                <a:cs typeface="Trebuchet MS"/>
              </a:rPr>
              <a:t>wood</a:t>
            </a:r>
            <a:r>
              <a:rPr sz="1000" spc="4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appear</a:t>
            </a:r>
            <a:r>
              <a:rPr sz="1000" spc="4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whiter</a:t>
            </a:r>
            <a:r>
              <a:rPr sz="1000" spc="4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than</a:t>
            </a:r>
            <a:r>
              <a:rPr sz="1000" spc="4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normal.</a:t>
            </a:r>
            <a:r>
              <a:rPr sz="1000" spc="4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The</a:t>
            </a:r>
            <a:r>
              <a:rPr sz="1000" spc="45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top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photo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shows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“white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pocket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100" dirty="0">
                <a:latin typeface="Trebuchet MS"/>
                <a:cs typeface="Trebuchet MS"/>
              </a:rPr>
              <a:t>rot.”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5" dirty="0">
                <a:latin typeface="Trebuchet MS"/>
                <a:cs typeface="Trebuchet MS"/>
              </a:rPr>
              <a:t>On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bottom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is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sec-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tion</a:t>
            </a:r>
            <a:r>
              <a:rPr sz="1000" spc="-13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of</a:t>
            </a:r>
            <a:r>
              <a:rPr sz="1000" spc="-13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an</a:t>
            </a:r>
            <a:r>
              <a:rPr sz="1000" spc="-13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oak</a:t>
            </a:r>
            <a:r>
              <a:rPr sz="1000" spc="-13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trunk</a:t>
            </a:r>
            <a:r>
              <a:rPr sz="1000" spc="-13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decaying</a:t>
            </a:r>
            <a:r>
              <a:rPr sz="1000" spc="-135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by</a:t>
            </a:r>
            <a:r>
              <a:rPr sz="1000" spc="-13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white</a:t>
            </a:r>
            <a:r>
              <a:rPr sz="1000" spc="-13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rot</a:t>
            </a:r>
            <a:r>
              <a:rPr sz="1000" spc="-13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fungus</a:t>
            </a:r>
            <a:r>
              <a:rPr sz="1000" spc="-13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action.</a:t>
            </a:r>
            <a:r>
              <a:rPr sz="1000" spc="-13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Decay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has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progressed</a:t>
            </a:r>
            <a:r>
              <a:rPr sz="1000" spc="-35" dirty="0">
                <a:latin typeface="Trebuchet MS"/>
                <a:cs typeface="Trebuchet MS"/>
              </a:rPr>
              <a:t> from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35" dirty="0">
                <a:latin typeface="Trebuchet MS"/>
                <a:cs typeface="Trebuchet MS"/>
              </a:rPr>
              <a:t> right </a:t>
            </a:r>
            <a:r>
              <a:rPr sz="1000" spc="-60" dirty="0">
                <a:latin typeface="Trebuchet MS"/>
                <a:cs typeface="Trebuchet MS"/>
              </a:rPr>
              <a:t>side,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as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it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was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exposed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end.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Left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end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is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freshly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sawn.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800" spc="-45" dirty="0">
                <a:latin typeface="Trebuchet MS"/>
                <a:cs typeface="Trebuchet MS"/>
              </a:rPr>
              <a:t>(Top</a:t>
            </a:r>
            <a:r>
              <a:rPr sz="800" spc="-114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photo</a:t>
            </a:r>
            <a:r>
              <a:rPr sz="800" spc="-114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courtesy</a:t>
            </a:r>
            <a:r>
              <a:rPr sz="800" spc="-114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of</a:t>
            </a:r>
            <a:r>
              <a:rPr sz="800" spc="-55" dirty="0">
                <a:latin typeface="Trebuchet MS"/>
                <a:cs typeface="Trebuchet MS"/>
              </a:rPr>
              <a:t> </a:t>
            </a:r>
            <a:r>
              <a:rPr sz="800" spc="-25" dirty="0">
                <a:latin typeface="Trebuchet MS"/>
                <a:cs typeface="Trebuchet MS"/>
              </a:rPr>
              <a:t>Clemson</a:t>
            </a:r>
            <a:r>
              <a:rPr sz="800" spc="-155" dirty="0">
                <a:latin typeface="Trebuchet MS"/>
                <a:cs typeface="Trebuchet MS"/>
              </a:rPr>
              <a:t> </a:t>
            </a:r>
            <a:r>
              <a:rPr sz="800" spc="-40" dirty="0">
                <a:latin typeface="Trebuchet MS"/>
                <a:cs typeface="Trebuchet MS"/>
              </a:rPr>
              <a:t>University</a:t>
            </a:r>
            <a:r>
              <a:rPr sz="800" spc="-155" dirty="0">
                <a:latin typeface="Trebuchet MS"/>
                <a:cs typeface="Trebuchet MS"/>
              </a:rPr>
              <a:t> </a:t>
            </a:r>
            <a:r>
              <a:rPr sz="800" spc="-60" dirty="0">
                <a:latin typeface="Trebuchet MS"/>
                <a:cs typeface="Trebuchet MS"/>
              </a:rPr>
              <a:t>-</a:t>
            </a:r>
            <a:r>
              <a:rPr sz="800" spc="-155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USDA</a:t>
            </a:r>
            <a:r>
              <a:rPr sz="800" spc="-155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Cooperative</a:t>
            </a:r>
            <a:r>
              <a:rPr sz="800" spc="-155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Extension</a:t>
            </a:r>
            <a:r>
              <a:rPr sz="800" spc="-155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Slide</a:t>
            </a:r>
            <a:r>
              <a:rPr sz="800" spc="-155" dirty="0">
                <a:latin typeface="Trebuchet MS"/>
                <a:cs typeface="Trebuchet MS"/>
              </a:rPr>
              <a:t> </a:t>
            </a:r>
            <a:r>
              <a:rPr sz="800" spc="-55" dirty="0">
                <a:latin typeface="Trebuchet MS"/>
                <a:cs typeface="Trebuchet MS"/>
              </a:rPr>
              <a:t>Series,</a:t>
            </a:r>
            <a:r>
              <a:rPr sz="800" spc="-155" dirty="0">
                <a:latin typeface="Trebuchet MS"/>
                <a:cs typeface="Trebuchet MS"/>
              </a:rPr>
              <a:t> </a:t>
            </a:r>
            <a:r>
              <a:rPr sz="800" spc="-25" dirty="0">
                <a:latin typeface="Trebuchet MS"/>
                <a:cs typeface="Trebuchet MS"/>
              </a:rPr>
              <a:t>Bugwood.</a:t>
            </a:r>
            <a:r>
              <a:rPr sz="800" spc="-55" dirty="0">
                <a:latin typeface="Trebuchet MS"/>
                <a:cs typeface="Trebuchet MS"/>
              </a:rPr>
              <a:t> </a:t>
            </a:r>
            <a:r>
              <a:rPr sz="800" spc="-40" dirty="0">
                <a:latin typeface="Trebuchet MS"/>
                <a:cs typeface="Trebuchet MS"/>
              </a:rPr>
              <a:t>org.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20" dirty="0">
                <a:latin typeface="Trebuchet MS"/>
                <a:cs typeface="Trebuchet MS"/>
              </a:rPr>
              <a:t>Bottom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photo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courtesy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of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45" dirty="0">
                <a:latin typeface="Trebuchet MS"/>
                <a:cs typeface="Trebuchet MS"/>
              </a:rPr>
              <a:t>Auró,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CC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65" dirty="0">
                <a:latin typeface="Trebuchet MS"/>
                <a:cs typeface="Trebuchet MS"/>
              </a:rPr>
              <a:t>BY-</a:t>
            </a:r>
            <a:r>
              <a:rPr sz="800" dirty="0">
                <a:latin typeface="Trebuchet MS"/>
                <a:cs typeface="Trebuchet MS"/>
              </a:rPr>
              <a:t>SA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85" dirty="0">
                <a:latin typeface="Trebuchet MS"/>
                <a:cs typeface="Trebuchet MS"/>
              </a:rPr>
              <a:t>4.0,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50" dirty="0">
                <a:latin typeface="Trebuchet MS"/>
                <a:cs typeface="Trebuchet MS"/>
              </a:rPr>
              <a:t>wikimedia.org/).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874770" y="4357623"/>
            <a:ext cx="3074670" cy="2493010"/>
            <a:chOff x="3874770" y="4357623"/>
            <a:chExt cx="3074670" cy="2493010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00170" y="4383023"/>
              <a:ext cx="3023870" cy="244195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887470" y="4370323"/>
              <a:ext cx="3049270" cy="2467610"/>
            </a:xfrm>
            <a:custGeom>
              <a:avLst/>
              <a:gdLst/>
              <a:ahLst/>
              <a:cxnLst/>
              <a:rect l="l" t="t" r="r" b="b"/>
              <a:pathLst>
                <a:path w="3049270" h="2467609">
                  <a:moveTo>
                    <a:pt x="0" y="12700"/>
                  </a:moveTo>
                  <a:lnTo>
                    <a:pt x="0" y="2454656"/>
                  </a:lnTo>
                  <a:lnTo>
                    <a:pt x="0" y="2467356"/>
                  </a:lnTo>
                  <a:lnTo>
                    <a:pt x="12700" y="2467356"/>
                  </a:lnTo>
                  <a:lnTo>
                    <a:pt x="3036570" y="2467356"/>
                  </a:lnTo>
                  <a:lnTo>
                    <a:pt x="3049270" y="2467356"/>
                  </a:lnTo>
                  <a:lnTo>
                    <a:pt x="3049270" y="2454656"/>
                  </a:lnTo>
                  <a:lnTo>
                    <a:pt x="3049270" y="12700"/>
                  </a:lnTo>
                  <a:lnTo>
                    <a:pt x="3049270" y="0"/>
                  </a:lnTo>
                  <a:lnTo>
                    <a:pt x="303657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881120" y="6932841"/>
            <a:ext cx="3061970" cy="61595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04139" rIns="0" bIns="0" rtlCol="0">
            <a:spAutoFit/>
          </a:bodyPr>
          <a:lstStyle/>
          <a:p>
            <a:pPr marL="63500" marR="56515" algn="just">
              <a:lnSpc>
                <a:spcPts val="1100"/>
              </a:lnSpc>
              <a:spcBef>
                <a:spcPts val="819"/>
              </a:spcBef>
            </a:pPr>
            <a:r>
              <a:rPr sz="1000" b="1" spc="-75" dirty="0">
                <a:latin typeface="Tahoma"/>
                <a:cs typeface="Tahoma"/>
              </a:rPr>
              <a:t>Figure</a:t>
            </a:r>
            <a:r>
              <a:rPr sz="1000" b="1" dirty="0">
                <a:latin typeface="Tahoma"/>
                <a:cs typeface="Tahoma"/>
              </a:rPr>
              <a:t> </a:t>
            </a:r>
            <a:r>
              <a:rPr sz="1000" b="1" spc="-225" dirty="0">
                <a:latin typeface="Tahoma"/>
                <a:cs typeface="Tahoma"/>
              </a:rPr>
              <a:t>5:</a:t>
            </a:r>
            <a:r>
              <a:rPr sz="1000" b="1" spc="155" dirty="0">
                <a:latin typeface="Tahoma"/>
                <a:cs typeface="Tahoma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This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ponderosa</a:t>
            </a:r>
            <a:r>
              <a:rPr sz="1000" spc="-50" dirty="0">
                <a:latin typeface="Trebuchet MS"/>
                <a:cs typeface="Trebuchet MS"/>
              </a:rPr>
              <a:t> pine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100" dirty="0">
                <a:latin typeface="Trebuchet MS"/>
                <a:cs typeface="Trebuchet MS"/>
              </a:rPr>
              <a:t>is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showing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85" dirty="0">
                <a:latin typeface="Trebuchet MS"/>
                <a:cs typeface="Trebuchet MS"/>
              </a:rPr>
              <a:t>the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character- </a:t>
            </a:r>
            <a:r>
              <a:rPr sz="1000" spc="-70" dirty="0">
                <a:latin typeface="Trebuchet MS"/>
                <a:cs typeface="Trebuchet MS"/>
              </a:rPr>
              <a:t>istic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radiating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pattern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95" dirty="0">
                <a:latin typeface="Trebuchet MS"/>
                <a:cs typeface="Trebuchet MS"/>
              </a:rPr>
              <a:t>of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blue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stain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fungus.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800" spc="-40" dirty="0">
                <a:latin typeface="Trebuchet MS"/>
                <a:cs typeface="Trebuchet MS"/>
              </a:rPr>
              <a:t>(Photo</a:t>
            </a:r>
            <a:r>
              <a:rPr sz="800" spc="-20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courtesy </a:t>
            </a:r>
            <a:r>
              <a:rPr sz="800" dirty="0">
                <a:latin typeface="Trebuchet MS"/>
                <a:cs typeface="Trebuchet MS"/>
              </a:rPr>
              <a:t>of</a:t>
            </a:r>
            <a:r>
              <a:rPr sz="800" spc="95" dirty="0">
                <a:latin typeface="Trebuchet MS"/>
                <a:cs typeface="Trebuchet MS"/>
              </a:rPr>
              <a:t> </a:t>
            </a:r>
            <a:r>
              <a:rPr sz="800" spc="-20" dirty="0">
                <a:latin typeface="Trebuchet MS"/>
                <a:cs typeface="Trebuchet MS"/>
              </a:rPr>
              <a:t>Sandy</a:t>
            </a:r>
            <a:r>
              <a:rPr sz="800" spc="-80" dirty="0">
                <a:latin typeface="Trebuchet MS"/>
                <a:cs typeface="Trebuchet MS"/>
              </a:rPr>
              <a:t> </a:t>
            </a:r>
            <a:r>
              <a:rPr sz="800" spc="-55" dirty="0">
                <a:latin typeface="Trebuchet MS"/>
                <a:cs typeface="Trebuchet MS"/>
              </a:rPr>
              <a:t>Kegley,</a:t>
            </a:r>
            <a:r>
              <a:rPr sz="800" spc="-75" dirty="0">
                <a:latin typeface="Trebuchet MS"/>
                <a:cs typeface="Trebuchet MS"/>
              </a:rPr>
              <a:t> </a:t>
            </a:r>
            <a:r>
              <a:rPr sz="800" dirty="0">
                <a:latin typeface="Trebuchet MS"/>
                <a:cs typeface="Trebuchet MS"/>
              </a:rPr>
              <a:t>USDA</a:t>
            </a:r>
            <a:r>
              <a:rPr sz="800" spc="-75" dirty="0">
                <a:latin typeface="Trebuchet MS"/>
                <a:cs typeface="Trebuchet MS"/>
              </a:rPr>
              <a:t> </a:t>
            </a:r>
            <a:r>
              <a:rPr sz="800" spc="-40" dirty="0">
                <a:latin typeface="Trebuchet MS"/>
                <a:cs typeface="Trebuchet MS"/>
              </a:rPr>
              <a:t>Forest</a:t>
            </a:r>
            <a:r>
              <a:rPr sz="800" spc="-80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Service).</a:t>
            </a:r>
            <a:endParaRPr sz="8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7507684" y="538226"/>
            <a:ext cx="143510" cy="614680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100" dirty="0">
                <a:solidFill>
                  <a:srgbClr val="FFFFFF"/>
                </a:solidFill>
                <a:latin typeface="Trebuchet MS"/>
                <a:cs typeface="Trebuchet MS"/>
              </a:rPr>
              <a:t>SECTION</a:t>
            </a:r>
            <a:r>
              <a:rPr sz="800" b="1" spc="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5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79084" y="538226"/>
            <a:ext cx="143510" cy="874394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dirty="0">
                <a:solidFill>
                  <a:srgbClr val="FFFFFF"/>
                </a:solidFill>
                <a:latin typeface="Trebuchet MS"/>
                <a:cs typeface="Trebuchet MS"/>
              </a:rPr>
              <a:t>Wood</a:t>
            </a:r>
            <a:r>
              <a:rPr sz="8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8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FFFFFF"/>
                </a:solidFill>
                <a:latin typeface="Trebuchet MS"/>
                <a:cs typeface="Trebuchet MS"/>
              </a:rPr>
              <a:t>its</a:t>
            </a:r>
            <a:r>
              <a:rPr sz="8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Trebuchet MS"/>
                <a:cs typeface="Trebuchet MS"/>
              </a:rPr>
              <a:t>Pests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0120" y="466725"/>
            <a:ext cx="3100705" cy="114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spc="-40" dirty="0">
                <a:latin typeface="Tahoma"/>
                <a:cs typeface="Tahoma"/>
              </a:rPr>
              <a:t>Mold</a:t>
            </a:r>
            <a:r>
              <a:rPr sz="1100" b="1" spc="-55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Fungi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Mold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fungi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first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become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noticeable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green,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yellow, </a:t>
            </a:r>
            <a:r>
              <a:rPr sz="1100" dirty="0">
                <a:latin typeface="Times New Roman"/>
                <a:cs typeface="Times New Roman"/>
              </a:rPr>
              <a:t>brown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black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fuzzy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powdery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growths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 </a:t>
            </a:r>
            <a:r>
              <a:rPr sz="1100" dirty="0">
                <a:latin typeface="Times New Roman"/>
                <a:cs typeface="Times New Roman"/>
              </a:rPr>
              <a:t>surface.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You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usually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brush,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wash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plane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col- </a:t>
            </a:r>
            <a:r>
              <a:rPr sz="1100" dirty="0">
                <a:latin typeface="Times New Roman"/>
                <a:cs typeface="Times New Roman"/>
              </a:rPr>
              <a:t>ored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spores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off.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open-pored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hardwoods,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however,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surface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molds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might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cause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stains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too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deep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be </a:t>
            </a:r>
            <a:r>
              <a:rPr sz="1100" dirty="0">
                <a:latin typeface="Times New Roman"/>
                <a:cs typeface="Times New Roman"/>
              </a:rPr>
              <a:t>easily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removed.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Freshly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cut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seasoned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piled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13326" y="458482"/>
            <a:ext cx="3100705" cy="986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during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warm,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humid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weather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noticeably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discol- </a:t>
            </a:r>
            <a:r>
              <a:rPr sz="1100" dirty="0">
                <a:latin typeface="Times New Roman"/>
                <a:cs typeface="Times New Roman"/>
              </a:rPr>
              <a:t>ored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mold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less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week.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sapstaining </a:t>
            </a:r>
            <a:r>
              <a:rPr sz="1100" dirty="0">
                <a:latin typeface="Times New Roman"/>
                <a:cs typeface="Times New Roman"/>
              </a:rPr>
              <a:t>fungi,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molds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reduce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strength,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however,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increase 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capacity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 wood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absorb </a:t>
            </a:r>
            <a:r>
              <a:rPr sz="1100" spc="-20" dirty="0">
                <a:latin typeface="Times New Roman"/>
                <a:cs typeface="Times New Roman"/>
              </a:rPr>
              <a:t>mois- </a:t>
            </a:r>
            <a:r>
              <a:rPr sz="1100" dirty="0">
                <a:latin typeface="Times New Roman"/>
                <a:cs typeface="Times New Roman"/>
              </a:rPr>
              <a:t>ture,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which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increases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potential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attack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decay </a:t>
            </a:r>
            <a:r>
              <a:rPr sz="1100" spc="-10" dirty="0">
                <a:latin typeface="Times New Roman"/>
                <a:cs typeface="Times New Roman"/>
              </a:rPr>
              <a:t>fungi.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35660" y="1832355"/>
            <a:ext cx="6352540" cy="410845"/>
          </a:xfrm>
          <a:custGeom>
            <a:avLst/>
            <a:gdLst/>
            <a:ahLst/>
            <a:cxnLst/>
            <a:rect l="l" t="t" r="r" b="b"/>
            <a:pathLst>
              <a:path w="6352540" h="410844">
                <a:moveTo>
                  <a:pt x="6352540" y="0"/>
                </a:moveTo>
                <a:lnTo>
                  <a:pt x="0" y="0"/>
                </a:lnTo>
                <a:lnTo>
                  <a:pt x="0" y="410464"/>
                </a:lnTo>
                <a:lnTo>
                  <a:pt x="6352540" y="410464"/>
                </a:lnTo>
                <a:lnTo>
                  <a:pt x="635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48360" y="1882013"/>
            <a:ext cx="6327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Tahoma"/>
                <a:cs typeface="Tahoma"/>
              </a:rPr>
              <a:t>Insects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35660" y="1832355"/>
            <a:ext cx="6352540" cy="410845"/>
          </a:xfrm>
          <a:custGeom>
            <a:avLst/>
            <a:gdLst/>
            <a:ahLst/>
            <a:cxnLst/>
            <a:rect l="l" t="t" r="r" b="b"/>
            <a:pathLst>
              <a:path w="6352540" h="410844">
                <a:moveTo>
                  <a:pt x="0" y="410464"/>
                </a:moveTo>
                <a:lnTo>
                  <a:pt x="6352540" y="410464"/>
                </a:lnTo>
                <a:lnTo>
                  <a:pt x="6352540" y="0"/>
                </a:lnTo>
                <a:lnTo>
                  <a:pt x="0" y="0"/>
                </a:lnTo>
                <a:lnTo>
                  <a:pt x="0" y="410464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15943" y="2380829"/>
            <a:ext cx="27946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everal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kinds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insects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attack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living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15943" y="2539528"/>
            <a:ext cx="27946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trees,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logs,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lumber,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finished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products.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1558" y="2218801"/>
            <a:ext cx="3139440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-15" dirty="0">
                <a:latin typeface="Times New Roman"/>
                <a:cs typeface="Times New Roman"/>
              </a:rPr>
              <a:t>S</a:t>
            </a:r>
            <a:r>
              <a:rPr sz="1100" spc="15" dirty="0">
                <a:latin typeface="Times New Roman"/>
                <a:cs typeface="Times New Roman"/>
              </a:rPr>
              <a:t>I</a:t>
            </a:r>
            <a:r>
              <a:rPr sz="1100" spc="5" dirty="0">
                <a:latin typeface="Times New Roman"/>
                <a:cs typeface="Times New Roman"/>
              </a:rPr>
              <a:t>n</a:t>
            </a:r>
            <a:r>
              <a:rPr sz="1100" spc="-5" dirty="0">
                <a:latin typeface="Times New Roman"/>
                <a:cs typeface="Times New Roman"/>
              </a:rPr>
              <a:t>s</a:t>
            </a:r>
            <a:r>
              <a:rPr sz="1100" spc="5" dirty="0">
                <a:latin typeface="Times New Roman"/>
                <a:cs typeface="Times New Roman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c</a:t>
            </a:r>
            <a:r>
              <a:rPr sz="1100" spc="-15" dirty="0">
                <a:latin typeface="Times New Roman"/>
                <a:cs typeface="Times New Roman"/>
              </a:rPr>
              <a:t>t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attack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generally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minor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contributing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0259" y="2856927"/>
            <a:ext cx="3100705" cy="2256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factor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deterioration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of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dry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wood,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</a:t>
            </a:r>
            <a:r>
              <a:rPr sz="1100" spc="5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c</a:t>
            </a:r>
            <a:r>
              <a:rPr sz="1100" spc="-5" dirty="0">
                <a:latin typeface="Times New Roman"/>
                <a:cs typeface="Times New Roman"/>
              </a:rPr>
              <a:t>a</a:t>
            </a:r>
            <a:r>
              <a:rPr sz="1100" spc="10" dirty="0">
                <a:latin typeface="Times New Roman"/>
                <a:cs typeface="Times New Roman"/>
              </a:rPr>
              <a:t>u</a:t>
            </a:r>
            <a:r>
              <a:rPr sz="1100" spc="-5" dirty="0">
                <a:latin typeface="Times New Roman"/>
                <a:cs typeface="Times New Roman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most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insects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s</a:t>
            </a:r>
            <a:r>
              <a:rPr sz="1100" spc="5" dirty="0">
                <a:latin typeface="Times New Roman"/>
                <a:cs typeface="Times New Roman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k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out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s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already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</a:t>
            </a:r>
            <a:r>
              <a:rPr sz="1100" spc="5" dirty="0">
                <a:latin typeface="Times New Roman"/>
                <a:cs typeface="Times New Roman"/>
              </a:rPr>
              <a:t>ee</a:t>
            </a:r>
            <a:r>
              <a:rPr sz="1100" dirty="0">
                <a:latin typeface="Times New Roman"/>
                <a:cs typeface="Times New Roman"/>
              </a:rPr>
              <a:t>n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d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m</a:t>
            </a:r>
            <a:r>
              <a:rPr sz="1100" spc="-5" dirty="0">
                <a:latin typeface="Times New Roman"/>
                <a:cs typeface="Times New Roman"/>
              </a:rPr>
              <a:t>a</a:t>
            </a:r>
            <a:r>
              <a:rPr sz="1100" spc="-15" dirty="0">
                <a:latin typeface="Times New Roman"/>
                <a:cs typeface="Times New Roman"/>
              </a:rPr>
              <a:t>g</a:t>
            </a:r>
            <a:r>
              <a:rPr sz="1100" spc="5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d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b</a:t>
            </a:r>
            <a:r>
              <a:rPr sz="1100" dirty="0">
                <a:latin typeface="Times New Roman"/>
                <a:cs typeface="Times New Roman"/>
              </a:rPr>
              <a:t>y </a:t>
            </a:r>
            <a:r>
              <a:rPr sz="1100" spc="-5" dirty="0">
                <a:latin typeface="Times New Roman"/>
                <a:cs typeface="Times New Roman"/>
              </a:rPr>
              <a:t>high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moisture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levels.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However,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number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of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wood-</a:t>
            </a:r>
            <a:r>
              <a:rPr sz="1100" spc="-5" dirty="0">
                <a:latin typeface="Times New Roman"/>
                <a:cs typeface="Times New Roman"/>
              </a:rPr>
              <a:t>boring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insect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species </a:t>
            </a:r>
            <a:r>
              <a:rPr sz="1100" dirty="0">
                <a:latin typeface="Times New Roman"/>
                <a:cs typeface="Times New Roman"/>
              </a:rPr>
              <a:t>c</a:t>
            </a:r>
            <a:r>
              <a:rPr sz="1100" spc="15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n c</a:t>
            </a:r>
            <a:r>
              <a:rPr sz="1100" spc="-5" dirty="0">
                <a:latin typeface="Times New Roman"/>
                <a:cs typeface="Times New Roman"/>
              </a:rPr>
              <a:t>a</a:t>
            </a:r>
            <a:r>
              <a:rPr sz="1100" spc="10" dirty="0">
                <a:latin typeface="Times New Roman"/>
                <a:cs typeface="Times New Roman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se </a:t>
            </a:r>
            <a:r>
              <a:rPr sz="1100" spc="-5" dirty="0">
                <a:latin typeface="Times New Roman"/>
                <a:cs typeface="Times New Roman"/>
              </a:rPr>
              <a:t>significant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da</a:t>
            </a:r>
            <a:r>
              <a:rPr sz="1100" spc="5" dirty="0">
                <a:latin typeface="Times New Roman"/>
                <a:cs typeface="Times New Roman"/>
              </a:rPr>
              <a:t>m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5" dirty="0">
                <a:latin typeface="Times New Roman"/>
                <a:cs typeface="Times New Roman"/>
              </a:rPr>
              <a:t>ge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614"/>
              </a:lnSpc>
              <a:spcBef>
                <a:spcPts val="850"/>
              </a:spcBef>
            </a:pPr>
            <a:r>
              <a:rPr sz="1400" b="1" spc="-75" dirty="0">
                <a:latin typeface="Tahoma"/>
                <a:cs typeface="Tahoma"/>
              </a:rPr>
              <a:t>Damage Caused </a:t>
            </a:r>
            <a:r>
              <a:rPr sz="1400" b="1" spc="-50" dirty="0">
                <a:latin typeface="Tahoma"/>
                <a:cs typeface="Tahoma"/>
              </a:rPr>
              <a:t>by</a:t>
            </a:r>
            <a:r>
              <a:rPr sz="1400" b="1" spc="-7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Insects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Insect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attack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termites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borers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will </a:t>
            </a:r>
            <a:r>
              <a:rPr sz="1100" dirty="0">
                <a:latin typeface="Times New Roman"/>
                <a:cs typeface="Times New Roman"/>
              </a:rPr>
              <a:t>reduce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cross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section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member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either </a:t>
            </a:r>
            <a:r>
              <a:rPr sz="1100" dirty="0">
                <a:latin typeface="Times New Roman"/>
                <a:cs typeface="Times New Roman"/>
              </a:rPr>
              <a:t>digesting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tunneling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through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wood.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decay, </a:t>
            </a: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usually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gradual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transition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sound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punky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total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loss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of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fiber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(a</a:t>
            </a:r>
            <a:r>
              <a:rPr sz="1100" spc="-20" dirty="0">
                <a:latin typeface="Times New Roman"/>
                <a:cs typeface="Times New Roman"/>
              </a:rPr>
              <a:t> void).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Un- </a:t>
            </a:r>
            <a:r>
              <a:rPr sz="1100" dirty="0">
                <a:latin typeface="Times New Roman"/>
                <a:cs typeface="Times New Roman"/>
              </a:rPr>
              <a:t>like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decay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fungi,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insect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damage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tends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 </a:t>
            </a:r>
            <a:r>
              <a:rPr sz="1100" dirty="0">
                <a:latin typeface="Times New Roman"/>
                <a:cs typeface="Times New Roman"/>
              </a:rPr>
              <a:t>abrupt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transition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between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affected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unaffected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areas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wood.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0259" y="5238012"/>
            <a:ext cx="3100070" cy="55943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terms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damage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service,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most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impor- </a:t>
            </a:r>
            <a:r>
              <a:rPr sz="1100" dirty="0">
                <a:latin typeface="Times New Roman"/>
                <a:cs typeface="Times New Roman"/>
              </a:rPr>
              <a:t>tant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groups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insects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are: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60"/>
              </a:spcBef>
              <a:buSzPct val="109090"/>
              <a:buChar char="●"/>
              <a:tabLst>
                <a:tab pos="256540" algn="l"/>
              </a:tabLst>
            </a:pPr>
            <a:r>
              <a:rPr sz="1100" spc="-10" dirty="0">
                <a:latin typeface="Times New Roman"/>
                <a:cs typeface="Times New Roman"/>
              </a:rPr>
              <a:t>Termites,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13529" y="2358711"/>
            <a:ext cx="3100070" cy="153098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56540" indent="-243840">
              <a:lnSpc>
                <a:spcPct val="100000"/>
              </a:lnSpc>
              <a:spcBef>
                <a:spcPts val="275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Carpenter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ants,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90"/>
              </a:spcBef>
              <a:buSzPct val="109090"/>
              <a:buChar char="●"/>
              <a:tabLst>
                <a:tab pos="256540" algn="l"/>
              </a:tabLst>
            </a:pPr>
            <a:r>
              <a:rPr sz="1100" spc="-20" dirty="0">
                <a:latin typeface="Times New Roman"/>
                <a:cs typeface="Times New Roman"/>
              </a:rPr>
              <a:t>Wood-</a:t>
            </a:r>
            <a:r>
              <a:rPr sz="1100" dirty="0">
                <a:latin typeface="Times New Roman"/>
                <a:cs typeface="Times New Roman"/>
              </a:rPr>
              <a:t>boring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beetles.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614"/>
              </a:lnSpc>
              <a:spcBef>
                <a:spcPts val="880"/>
              </a:spcBef>
            </a:pPr>
            <a:r>
              <a:rPr sz="1400" b="1" spc="-10" dirty="0">
                <a:latin typeface="Tahoma"/>
                <a:cs typeface="Tahoma"/>
              </a:rPr>
              <a:t>Termites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spc="-10" dirty="0">
                <a:latin typeface="Times New Roman"/>
                <a:cs typeface="Times New Roman"/>
              </a:rPr>
              <a:t>Termites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for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food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shelter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most </a:t>
            </a:r>
            <a:r>
              <a:rPr sz="1100" dirty="0">
                <a:latin typeface="Times New Roman"/>
                <a:cs typeface="Times New Roman"/>
              </a:rPr>
              <a:t>destructive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wood-</a:t>
            </a:r>
            <a:r>
              <a:rPr sz="1100" dirty="0">
                <a:latin typeface="Times New Roman"/>
                <a:cs typeface="Times New Roman"/>
              </a:rPr>
              <a:t>infesting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insects.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Only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spe- </a:t>
            </a:r>
            <a:r>
              <a:rPr sz="1100" dirty="0">
                <a:latin typeface="Times New Roman"/>
                <a:cs typeface="Times New Roman"/>
              </a:rPr>
              <a:t>cies,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eastern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subterranean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termite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(</a:t>
            </a:r>
            <a:r>
              <a:rPr sz="1100" i="1" spc="-10" dirty="0">
                <a:latin typeface="Times New Roman"/>
                <a:cs typeface="Times New Roman"/>
              </a:rPr>
              <a:t>Reticulitermes flavipes</a:t>
            </a:r>
            <a:r>
              <a:rPr sz="1100" spc="-10" dirty="0">
                <a:latin typeface="Times New Roman"/>
                <a:cs typeface="Times New Roman"/>
              </a:rPr>
              <a:t>),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native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found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great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extent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Wis- </a:t>
            </a:r>
            <a:r>
              <a:rPr sz="1100" dirty="0">
                <a:latin typeface="Times New Roman"/>
                <a:cs typeface="Times New Roman"/>
              </a:rPr>
              <a:t>consin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6).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13529" y="4013884"/>
            <a:ext cx="3100705" cy="1463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Subterranean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termites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live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colonies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ground.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most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numerous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warm,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moist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soil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con- </a:t>
            </a:r>
            <a:r>
              <a:rPr sz="1100" dirty="0">
                <a:latin typeface="Times New Roman"/>
                <a:cs typeface="Times New Roman"/>
              </a:rPr>
              <a:t>tains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abundant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supply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food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(cellulose)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form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wood,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paper,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cardboard,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cotton.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Most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termite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in- </a:t>
            </a:r>
            <a:r>
              <a:rPr sz="1100" dirty="0">
                <a:latin typeface="Times New Roman"/>
                <a:cs typeface="Times New Roman"/>
              </a:rPr>
              <a:t>festations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buildings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occur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because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untreated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 </a:t>
            </a:r>
            <a:r>
              <a:rPr sz="1100" dirty="0">
                <a:latin typeface="Times New Roman"/>
                <a:cs typeface="Times New Roman"/>
              </a:rPr>
              <a:t>touches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close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ground,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particularly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porch- </a:t>
            </a:r>
            <a:r>
              <a:rPr sz="1100" dirty="0">
                <a:latin typeface="Times New Roman"/>
                <a:cs typeface="Times New Roman"/>
              </a:rPr>
              <a:t>es,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steps,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terraces.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Cracks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voids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foundations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concrete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floors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allow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termites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reach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is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close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soil.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13529" y="5601016"/>
            <a:ext cx="31000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Although</a:t>
            </a:r>
            <a:r>
              <a:rPr sz="1100" spc="4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subterranean</a:t>
            </a:r>
            <a:r>
              <a:rPr sz="1100" spc="4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termites</a:t>
            </a:r>
            <a:r>
              <a:rPr sz="1100" spc="43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require</a:t>
            </a:r>
            <a:r>
              <a:rPr sz="1100" spc="4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434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constant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22960" y="6108700"/>
            <a:ext cx="6377940" cy="3256279"/>
            <a:chOff x="822960" y="6108700"/>
            <a:chExt cx="6377940" cy="3256279"/>
          </a:xfrm>
        </p:grpSpPr>
        <p:sp>
          <p:nvSpPr>
            <p:cNvPr id="25" name="object 25"/>
            <p:cNvSpPr/>
            <p:nvPr/>
          </p:nvSpPr>
          <p:spPr>
            <a:xfrm>
              <a:off x="835660" y="6121400"/>
              <a:ext cx="6352540" cy="3230880"/>
            </a:xfrm>
            <a:custGeom>
              <a:avLst/>
              <a:gdLst/>
              <a:ahLst/>
              <a:cxnLst/>
              <a:rect l="l" t="t" r="r" b="b"/>
              <a:pathLst>
                <a:path w="6352540" h="3230879">
                  <a:moveTo>
                    <a:pt x="0" y="3230372"/>
                  </a:moveTo>
                  <a:lnTo>
                    <a:pt x="6352540" y="3230372"/>
                  </a:lnTo>
                  <a:lnTo>
                    <a:pt x="6352540" y="0"/>
                  </a:lnTo>
                  <a:lnTo>
                    <a:pt x="0" y="0"/>
                  </a:lnTo>
                  <a:lnTo>
                    <a:pt x="0" y="323037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2660" y="8051558"/>
              <a:ext cx="2843276" cy="116660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2660" y="6281928"/>
              <a:ext cx="2843275" cy="163779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43604" y="6281928"/>
              <a:ext cx="1503679" cy="2936240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5554726" y="6262878"/>
            <a:ext cx="1532890" cy="297434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95885" rIns="0" bIns="0" rtlCol="0">
            <a:spAutoFit/>
          </a:bodyPr>
          <a:lstStyle/>
          <a:p>
            <a:pPr marL="63500" marR="50800" algn="just">
              <a:lnSpc>
                <a:spcPts val="1100"/>
              </a:lnSpc>
              <a:spcBef>
                <a:spcPts val="755"/>
              </a:spcBef>
            </a:pPr>
            <a:r>
              <a:rPr sz="1000" b="1" spc="-20" dirty="0">
                <a:latin typeface="Tahoma"/>
                <a:cs typeface="Tahoma"/>
              </a:rPr>
              <a:t>Figure</a:t>
            </a:r>
            <a:r>
              <a:rPr sz="1000" b="1" spc="25" dirty="0">
                <a:latin typeface="Tahoma"/>
                <a:cs typeface="Tahoma"/>
              </a:rPr>
              <a:t> </a:t>
            </a:r>
            <a:r>
              <a:rPr sz="1000" b="1" spc="-20" dirty="0">
                <a:latin typeface="Tahoma"/>
                <a:cs typeface="Tahoma"/>
              </a:rPr>
              <a:t>6:</a:t>
            </a:r>
            <a:r>
              <a:rPr sz="1000" b="1" spc="45" dirty="0">
                <a:latin typeface="Tahoma"/>
                <a:cs typeface="Tahoma"/>
              </a:rPr>
              <a:t> </a:t>
            </a:r>
            <a:r>
              <a:rPr sz="1000" dirty="0">
                <a:latin typeface="Trebuchet MS"/>
                <a:cs typeface="Trebuchet MS"/>
              </a:rPr>
              <a:t>(A)</a:t>
            </a:r>
            <a:r>
              <a:rPr sz="1000" spc="3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A</a:t>
            </a:r>
            <a:r>
              <a:rPr sz="1000" spc="3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group</a:t>
            </a:r>
            <a:r>
              <a:rPr sz="1000" spc="4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of </a:t>
            </a:r>
            <a:r>
              <a:rPr sz="1000" dirty="0">
                <a:latin typeface="Trebuchet MS"/>
                <a:cs typeface="Trebuchet MS"/>
              </a:rPr>
              <a:t>workers</a:t>
            </a:r>
            <a:r>
              <a:rPr sz="1000" spc="9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and</a:t>
            </a:r>
            <a:r>
              <a:rPr sz="1000" spc="9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one</a:t>
            </a:r>
            <a:r>
              <a:rPr sz="1000" spc="9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soldier </a:t>
            </a:r>
            <a:r>
              <a:rPr sz="1000" spc="-40" dirty="0">
                <a:latin typeface="Trebuchet MS"/>
                <a:cs typeface="Trebuchet MS"/>
              </a:rPr>
              <a:t>(dark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head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at</a:t>
            </a:r>
            <a:r>
              <a:rPr sz="1000" spc="-40" dirty="0">
                <a:latin typeface="Trebuchet MS"/>
                <a:cs typeface="Trebuchet MS"/>
              </a:rPr>
              <a:t> bottom).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(B) </a:t>
            </a:r>
            <a:r>
              <a:rPr sz="1000" dirty="0">
                <a:latin typeface="Trebuchet MS"/>
                <a:cs typeface="Trebuchet MS"/>
              </a:rPr>
              <a:t>A</a:t>
            </a:r>
            <a:r>
              <a:rPr sz="1000" spc="10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single</a:t>
            </a:r>
            <a:r>
              <a:rPr sz="1000" spc="10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termite</a:t>
            </a:r>
            <a:r>
              <a:rPr sz="1000" spc="10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worker.</a:t>
            </a:r>
            <a:endParaRPr sz="1000">
              <a:latin typeface="Trebuchet MS"/>
              <a:cs typeface="Trebuchet MS"/>
            </a:endParaRPr>
          </a:p>
          <a:p>
            <a:pPr marL="63500" marR="53340" algn="just">
              <a:lnSpc>
                <a:spcPts val="1100"/>
              </a:lnSpc>
            </a:pPr>
            <a:r>
              <a:rPr sz="1000" dirty="0">
                <a:latin typeface="Trebuchet MS"/>
                <a:cs typeface="Trebuchet MS"/>
              </a:rPr>
              <a:t>(C)</a:t>
            </a:r>
            <a:r>
              <a:rPr sz="1000" spc="22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Some</a:t>
            </a:r>
            <a:r>
              <a:rPr sz="1000" spc="22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subterranean </a:t>
            </a:r>
            <a:r>
              <a:rPr sz="1000" spc="-25" dirty="0">
                <a:latin typeface="Trebuchet MS"/>
                <a:cs typeface="Trebuchet MS"/>
              </a:rPr>
              <a:t>termite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species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are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more </a:t>
            </a:r>
            <a:r>
              <a:rPr sz="1000" dirty="0">
                <a:latin typeface="Trebuchet MS"/>
                <a:cs typeface="Trebuchet MS"/>
              </a:rPr>
              <a:t>dependent</a:t>
            </a:r>
            <a:r>
              <a:rPr sz="1000" spc="21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on</a:t>
            </a:r>
            <a:r>
              <a:rPr sz="1000" spc="21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moisture </a:t>
            </a:r>
            <a:r>
              <a:rPr sz="1000" spc="-65" dirty="0">
                <a:latin typeface="Trebuchet MS"/>
                <a:cs typeface="Trebuchet MS"/>
              </a:rPr>
              <a:t>and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100" dirty="0">
                <a:latin typeface="Trebuchet MS"/>
                <a:cs typeface="Trebuchet MS"/>
              </a:rPr>
              <a:t>will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build</a:t>
            </a:r>
            <a:r>
              <a:rPr sz="1000" spc="30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shelter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tubes </a:t>
            </a:r>
            <a:r>
              <a:rPr sz="1000" spc="-65" dirty="0">
                <a:latin typeface="Trebuchet MS"/>
                <a:cs typeface="Trebuchet MS"/>
              </a:rPr>
              <a:t>to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75" dirty="0">
                <a:latin typeface="Trebuchet MS"/>
                <a:cs typeface="Trebuchet MS"/>
              </a:rPr>
              <a:t>travel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between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the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nest </a:t>
            </a:r>
            <a:r>
              <a:rPr sz="1000" spc="-90" dirty="0">
                <a:latin typeface="Trebuchet MS"/>
                <a:cs typeface="Trebuchet MS"/>
              </a:rPr>
              <a:t>and</a:t>
            </a:r>
            <a:r>
              <a:rPr sz="1000" spc="30" dirty="0">
                <a:latin typeface="Trebuchet MS"/>
                <a:cs typeface="Trebuchet MS"/>
              </a:rPr>
              <a:t> </a:t>
            </a:r>
            <a:r>
              <a:rPr sz="1000" spc="-100" dirty="0">
                <a:latin typeface="Trebuchet MS"/>
                <a:cs typeface="Trebuchet MS"/>
              </a:rPr>
              <a:t>their</a:t>
            </a:r>
            <a:r>
              <a:rPr sz="1000" spc="3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food</a:t>
            </a:r>
            <a:r>
              <a:rPr sz="1000" spc="35" dirty="0">
                <a:latin typeface="Trebuchet MS"/>
                <a:cs typeface="Trebuchet MS"/>
              </a:rPr>
              <a:t> </a:t>
            </a:r>
            <a:r>
              <a:rPr sz="1000" spc="-90" dirty="0">
                <a:latin typeface="Trebuchet MS"/>
                <a:cs typeface="Trebuchet MS"/>
              </a:rPr>
              <a:t>source.</a:t>
            </a:r>
            <a:r>
              <a:rPr sz="1000" spc="3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Here, </a:t>
            </a:r>
            <a:r>
              <a:rPr sz="1000" spc="-35" dirty="0">
                <a:latin typeface="Trebuchet MS"/>
                <a:cs typeface="Trebuchet MS"/>
              </a:rPr>
              <a:t>the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tube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has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been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broken </a:t>
            </a:r>
            <a:r>
              <a:rPr sz="1000" dirty="0">
                <a:latin typeface="Trebuchet MS"/>
                <a:cs typeface="Trebuchet MS"/>
              </a:rPr>
              <a:t>open </a:t>
            </a:r>
            <a:r>
              <a:rPr sz="1000" spc="-20" dirty="0">
                <a:latin typeface="Trebuchet MS"/>
                <a:cs typeface="Trebuchet MS"/>
              </a:rPr>
              <a:t>revealing</a:t>
            </a:r>
            <a:r>
              <a:rPr sz="1000" dirty="0">
                <a:latin typeface="Trebuchet MS"/>
                <a:cs typeface="Trebuchet MS"/>
              </a:rPr>
              <a:t> the </a:t>
            </a:r>
            <a:r>
              <a:rPr sz="1000" spc="-20" dirty="0">
                <a:latin typeface="Trebuchet MS"/>
                <a:cs typeface="Trebuchet MS"/>
              </a:rPr>
              <a:t>work- </a:t>
            </a:r>
            <a:r>
              <a:rPr sz="1000" spc="-10" dirty="0">
                <a:latin typeface="Trebuchet MS"/>
                <a:cs typeface="Trebuchet MS"/>
              </a:rPr>
              <a:t>ers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underneath.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Drywood </a:t>
            </a:r>
            <a:r>
              <a:rPr sz="1000" spc="-65" dirty="0">
                <a:latin typeface="Trebuchet MS"/>
                <a:cs typeface="Trebuchet MS"/>
              </a:rPr>
              <a:t>termites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do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not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build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these </a:t>
            </a:r>
            <a:r>
              <a:rPr sz="1000" spc="-50" dirty="0">
                <a:latin typeface="Trebuchet MS"/>
                <a:cs typeface="Trebuchet MS"/>
              </a:rPr>
              <a:t>tubes.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800" spc="-25" dirty="0">
                <a:latin typeface="Trebuchet MS"/>
                <a:cs typeface="Trebuchet MS"/>
              </a:rPr>
              <a:t>(Photo</a:t>
            </a:r>
            <a:r>
              <a:rPr sz="800" spc="-15" dirty="0">
                <a:latin typeface="Trebuchet MS"/>
                <a:cs typeface="Trebuchet MS"/>
              </a:rPr>
              <a:t> </a:t>
            </a:r>
            <a:r>
              <a:rPr sz="800" spc="-50" dirty="0">
                <a:latin typeface="Trebuchet MS"/>
                <a:cs typeface="Trebuchet MS"/>
              </a:rPr>
              <a:t>credits:</a:t>
            </a:r>
            <a:r>
              <a:rPr sz="800" spc="-5" dirty="0">
                <a:latin typeface="Trebuchet MS"/>
                <a:cs typeface="Trebuchet MS"/>
              </a:rPr>
              <a:t> </a:t>
            </a:r>
            <a:r>
              <a:rPr sz="800" spc="-20" dirty="0">
                <a:latin typeface="Trebuchet MS"/>
                <a:cs typeface="Trebuchet MS"/>
              </a:rPr>
              <a:t>(A</a:t>
            </a:r>
            <a:r>
              <a:rPr sz="800" spc="-5" dirty="0">
                <a:latin typeface="Trebuchet MS"/>
                <a:cs typeface="Trebuchet MS"/>
              </a:rPr>
              <a:t> </a:t>
            </a:r>
            <a:r>
              <a:rPr sz="800" dirty="0">
                <a:latin typeface="Trebuchet MS"/>
                <a:cs typeface="Trebuchet MS"/>
              </a:rPr>
              <a:t>and</a:t>
            </a:r>
            <a:r>
              <a:rPr sz="800" spc="-10" dirty="0">
                <a:latin typeface="Trebuchet MS"/>
                <a:cs typeface="Trebuchet MS"/>
              </a:rPr>
              <a:t> </a:t>
            </a:r>
            <a:r>
              <a:rPr sz="800" spc="-25" dirty="0">
                <a:latin typeface="Trebuchet MS"/>
                <a:cs typeface="Trebuchet MS"/>
              </a:rPr>
              <a:t>B)</a:t>
            </a:r>
            <a:endParaRPr sz="800">
              <a:latin typeface="Trebuchet MS"/>
              <a:cs typeface="Trebuchet MS"/>
            </a:endParaRPr>
          </a:p>
          <a:p>
            <a:pPr marL="62865" marR="55244" algn="just">
              <a:lnSpc>
                <a:spcPts val="1100"/>
              </a:lnSpc>
            </a:pPr>
            <a:r>
              <a:rPr sz="800" spc="-35" dirty="0">
                <a:latin typeface="Trebuchet MS"/>
                <a:cs typeface="Trebuchet MS"/>
              </a:rPr>
              <a:t>©</a:t>
            </a:r>
            <a:r>
              <a:rPr sz="800" spc="45" dirty="0">
                <a:latin typeface="Trebuchet MS"/>
                <a:cs typeface="Trebuchet MS"/>
              </a:rPr>
              <a:t> </a:t>
            </a:r>
            <a:r>
              <a:rPr sz="800" spc="-15" dirty="0">
                <a:latin typeface="Trebuchet MS"/>
                <a:cs typeface="Trebuchet MS"/>
              </a:rPr>
              <a:t>Gary</a:t>
            </a:r>
            <a:r>
              <a:rPr sz="800" spc="45" dirty="0">
                <a:latin typeface="Trebuchet MS"/>
                <a:cs typeface="Trebuchet MS"/>
              </a:rPr>
              <a:t> </a:t>
            </a:r>
            <a:r>
              <a:rPr sz="800" spc="-25" dirty="0">
                <a:latin typeface="Trebuchet MS"/>
                <a:cs typeface="Trebuchet MS"/>
              </a:rPr>
              <a:t>Alpert,</a:t>
            </a:r>
            <a:r>
              <a:rPr sz="800" spc="45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Harvard</a:t>
            </a:r>
            <a:r>
              <a:rPr sz="800" spc="45" dirty="0">
                <a:latin typeface="Trebuchet MS"/>
                <a:cs typeface="Trebuchet MS"/>
              </a:rPr>
              <a:t> </a:t>
            </a:r>
            <a:r>
              <a:rPr sz="800" spc="-20" dirty="0">
                <a:latin typeface="Trebuchet MS"/>
                <a:cs typeface="Trebuchet MS"/>
              </a:rPr>
              <a:t>Univer-</a:t>
            </a:r>
            <a:r>
              <a:rPr sz="800" spc="-50" dirty="0">
                <a:latin typeface="Trebuchet MS"/>
                <a:cs typeface="Trebuchet MS"/>
              </a:rPr>
              <a:t> </a:t>
            </a:r>
            <a:r>
              <a:rPr sz="800" spc="-60" dirty="0">
                <a:latin typeface="Trebuchet MS"/>
                <a:cs typeface="Trebuchet MS"/>
              </a:rPr>
              <a:t>sity,</a:t>
            </a:r>
            <a:r>
              <a:rPr sz="800" spc="-40" dirty="0">
                <a:latin typeface="Trebuchet MS"/>
                <a:cs typeface="Trebuchet MS"/>
              </a:rPr>
              <a:t> </a:t>
            </a:r>
            <a:r>
              <a:rPr sz="800" spc="-25" dirty="0">
                <a:latin typeface="Trebuchet MS"/>
                <a:cs typeface="Trebuchet MS"/>
              </a:rPr>
              <a:t>Bugwood.org;</a:t>
            </a:r>
            <a:r>
              <a:rPr sz="800" spc="-40" dirty="0">
                <a:latin typeface="Trebuchet MS"/>
                <a:cs typeface="Trebuchet MS"/>
              </a:rPr>
              <a:t> </a:t>
            </a:r>
            <a:r>
              <a:rPr sz="800" spc="-60" dirty="0">
                <a:latin typeface="Trebuchet MS"/>
                <a:cs typeface="Trebuchet MS"/>
              </a:rPr>
              <a:t>(C)</a:t>
            </a:r>
            <a:r>
              <a:rPr sz="800" spc="-40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©</a:t>
            </a:r>
            <a:r>
              <a:rPr sz="800" spc="-40" dirty="0">
                <a:latin typeface="Trebuchet MS"/>
                <a:cs typeface="Trebuchet MS"/>
              </a:rPr>
              <a:t> </a:t>
            </a:r>
            <a:r>
              <a:rPr sz="800" spc="-15" dirty="0">
                <a:latin typeface="Trebuchet MS"/>
                <a:cs typeface="Trebuchet MS"/>
              </a:rPr>
              <a:t>Micah</a:t>
            </a:r>
            <a:r>
              <a:rPr sz="800" spc="-40" dirty="0">
                <a:latin typeface="Trebuchet MS"/>
                <a:cs typeface="Trebuchet MS"/>
              </a:rPr>
              <a:t> </a:t>
            </a:r>
            <a:r>
              <a:rPr sz="800" spc="-80" dirty="0">
                <a:latin typeface="Trebuchet MS"/>
                <a:cs typeface="Trebuchet MS"/>
              </a:rPr>
              <a:t>B.</a:t>
            </a:r>
            <a:r>
              <a:rPr sz="800" spc="-110" dirty="0">
                <a:latin typeface="Trebuchet MS"/>
                <a:cs typeface="Trebuchet MS"/>
              </a:rPr>
              <a:t> </a:t>
            </a:r>
            <a:r>
              <a:rPr sz="800" spc="-50" dirty="0">
                <a:latin typeface="Trebuchet MS"/>
                <a:cs typeface="Trebuchet MS"/>
              </a:rPr>
              <a:t>Raub,</a:t>
            </a:r>
            <a:r>
              <a:rPr sz="800" spc="-65" dirty="0">
                <a:latin typeface="Trebuchet MS"/>
                <a:cs typeface="Trebuchet MS"/>
              </a:rPr>
              <a:t> </a:t>
            </a:r>
            <a:r>
              <a:rPr sz="800" spc="-45" dirty="0">
                <a:latin typeface="Trebuchet MS"/>
                <a:cs typeface="Trebuchet MS"/>
              </a:rPr>
              <a:t>Office</a:t>
            </a:r>
            <a:r>
              <a:rPr sz="800" spc="-65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of</a:t>
            </a:r>
            <a:r>
              <a:rPr sz="800" spc="-65" dirty="0">
                <a:latin typeface="Trebuchet MS"/>
                <a:cs typeface="Trebuchet MS"/>
              </a:rPr>
              <a:t> </a:t>
            </a:r>
            <a:r>
              <a:rPr sz="800" spc="-40" dirty="0">
                <a:latin typeface="Trebuchet MS"/>
                <a:cs typeface="Trebuchet MS"/>
              </a:rPr>
              <a:t>Pesticide</a:t>
            </a:r>
            <a:r>
              <a:rPr sz="800" spc="-65" dirty="0">
                <a:latin typeface="Trebuchet MS"/>
                <a:cs typeface="Trebuchet MS"/>
              </a:rPr>
              <a:t> </a:t>
            </a:r>
            <a:r>
              <a:rPr sz="800" spc="-40" dirty="0">
                <a:latin typeface="Trebuchet MS"/>
                <a:cs typeface="Trebuchet MS"/>
              </a:rPr>
              <a:t>Services,</a:t>
            </a:r>
            <a:r>
              <a:rPr sz="800" spc="-110" dirty="0">
                <a:latin typeface="Trebuchet MS"/>
                <a:cs typeface="Trebuchet MS"/>
              </a:rPr>
              <a:t> </a:t>
            </a:r>
            <a:r>
              <a:rPr sz="800" spc="-40" dirty="0">
                <a:latin typeface="Trebuchet MS"/>
                <a:cs typeface="Trebuchet MS"/>
              </a:rPr>
              <a:t>Virginia</a:t>
            </a:r>
            <a:r>
              <a:rPr sz="800" spc="-150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Department</a:t>
            </a:r>
            <a:r>
              <a:rPr sz="800" spc="-150" dirty="0">
                <a:latin typeface="Trebuchet MS"/>
                <a:cs typeface="Trebuchet MS"/>
              </a:rPr>
              <a:t> </a:t>
            </a:r>
            <a:r>
              <a:rPr sz="800" spc="-40" dirty="0">
                <a:latin typeface="Trebuchet MS"/>
                <a:cs typeface="Trebuchet MS"/>
              </a:rPr>
              <a:t>of</a:t>
            </a:r>
            <a:r>
              <a:rPr sz="800" spc="-150" dirty="0">
                <a:latin typeface="Trebuchet MS"/>
                <a:cs typeface="Trebuchet MS"/>
              </a:rPr>
              <a:t> </a:t>
            </a:r>
            <a:r>
              <a:rPr sz="800" spc="-40" dirty="0">
                <a:latin typeface="Trebuchet MS"/>
                <a:cs typeface="Trebuchet MS"/>
              </a:rPr>
              <a:t>Agriculture</a:t>
            </a:r>
            <a:r>
              <a:rPr sz="800" spc="-25" dirty="0">
                <a:latin typeface="Trebuchet MS"/>
                <a:cs typeface="Trebuchet MS"/>
              </a:rPr>
              <a:t> </a:t>
            </a:r>
            <a:r>
              <a:rPr sz="800" spc="-15" dirty="0">
                <a:latin typeface="Trebuchet MS"/>
                <a:cs typeface="Trebuchet MS"/>
              </a:rPr>
              <a:t>and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20" dirty="0">
                <a:latin typeface="Trebuchet MS"/>
                <a:cs typeface="Trebuchet MS"/>
              </a:rPr>
              <a:t>Consumer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50" dirty="0">
                <a:latin typeface="Trebuchet MS"/>
                <a:cs typeface="Trebuchet MS"/>
              </a:rPr>
              <a:t>Services).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49960" y="8038866"/>
            <a:ext cx="2868930" cy="119253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525"/>
              </a:spcBef>
            </a:pPr>
            <a:r>
              <a:rPr sz="1900" b="1" spc="-50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49960" y="6269228"/>
            <a:ext cx="2868930" cy="16637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1900">
              <a:latin typeface="Times New Roman"/>
              <a:cs typeface="Times New Roman"/>
            </a:endParaRPr>
          </a:p>
          <a:p>
            <a:pPr marL="137795">
              <a:lnSpc>
                <a:spcPct val="100000"/>
              </a:lnSpc>
            </a:pPr>
            <a:r>
              <a:rPr sz="1900" b="1" spc="-5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930903" y="6269228"/>
            <a:ext cx="1529080" cy="296164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495"/>
              </a:spcBef>
            </a:pPr>
            <a:r>
              <a:rPr sz="1900" b="1" spc="-5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endParaRPr sz="1900">
              <a:latin typeface="Tahoma"/>
              <a:cs typeface="Tahoma"/>
            </a:endParaRPr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58821" y="458761"/>
            <a:ext cx="3100705" cy="986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source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moisture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survive,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able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live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in </a:t>
            </a:r>
            <a:r>
              <a:rPr sz="1100" dirty="0">
                <a:latin typeface="Times New Roman"/>
                <a:cs typeface="Times New Roman"/>
              </a:rPr>
              <a:t>dry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(containing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less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20%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moisture)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ob- </a:t>
            </a:r>
            <a:r>
              <a:rPr sz="1100" dirty="0">
                <a:latin typeface="Times New Roman"/>
                <a:cs typeface="Times New Roman"/>
              </a:rPr>
              <a:t>taining</a:t>
            </a:r>
            <a:r>
              <a:rPr sz="1100" spc="2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moisture</a:t>
            </a:r>
            <a:r>
              <a:rPr sz="1100" spc="2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2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ground.</a:t>
            </a:r>
            <a:r>
              <a:rPr sz="1100" spc="2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2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moisture</a:t>
            </a:r>
            <a:r>
              <a:rPr sz="1100" spc="27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is </a:t>
            </a:r>
            <a:r>
              <a:rPr sz="1100" dirty="0">
                <a:latin typeface="Times New Roman"/>
                <a:cs typeface="Times New Roman"/>
              </a:rPr>
              <a:t>transported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termites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through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flattened,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earthen </a:t>
            </a:r>
            <a:r>
              <a:rPr sz="1100" dirty="0">
                <a:latin typeface="Times New Roman"/>
                <a:cs typeface="Times New Roman"/>
              </a:rPr>
              <a:t>shelter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tubes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serve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passageways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soil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infested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6).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8821" y="1569796"/>
            <a:ext cx="1438275" cy="1463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Termite</a:t>
            </a:r>
            <a:r>
              <a:rPr sz="1100" spc="4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damage</a:t>
            </a:r>
            <a:r>
              <a:rPr sz="1100" spc="4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46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of- </a:t>
            </a:r>
            <a:r>
              <a:rPr sz="1100" dirty="0">
                <a:latin typeface="Times New Roman"/>
                <a:cs typeface="Times New Roman"/>
              </a:rPr>
              <a:t>ten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noticeable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surface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attacked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280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7).</a:t>
            </a:r>
            <a:r>
              <a:rPr sz="1100" spc="280" dirty="0">
                <a:latin typeface="Times New Roman"/>
                <a:cs typeface="Times New Roman"/>
              </a:rPr>
              <a:t>  </a:t>
            </a:r>
            <a:r>
              <a:rPr sz="1100" spc="-10" dirty="0">
                <a:latin typeface="Times New Roman"/>
                <a:cs typeface="Times New Roman"/>
              </a:rPr>
              <a:t>Normally, </a:t>
            </a:r>
            <a:r>
              <a:rPr sz="1100" dirty="0">
                <a:latin typeface="Times New Roman"/>
                <a:cs typeface="Times New Roman"/>
              </a:rPr>
              <a:t>termites</a:t>
            </a:r>
            <a:r>
              <a:rPr sz="1100" spc="3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attack</a:t>
            </a:r>
            <a:r>
              <a:rPr sz="1100" spc="3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less </a:t>
            </a:r>
            <a:r>
              <a:rPr sz="1100" dirty="0">
                <a:latin typeface="Times New Roman"/>
                <a:cs typeface="Times New Roman"/>
              </a:rPr>
              <a:t>dense</a:t>
            </a:r>
            <a:r>
              <a:rPr sz="1100" spc="130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springwood</a:t>
            </a:r>
            <a:r>
              <a:rPr sz="1100" spc="135" dirty="0">
                <a:latin typeface="Times New Roman"/>
                <a:cs typeface="Times New Roman"/>
              </a:rPr>
              <a:t>  </a:t>
            </a:r>
            <a:r>
              <a:rPr sz="1100" spc="-20" dirty="0">
                <a:latin typeface="Times New Roman"/>
                <a:cs typeface="Times New Roman"/>
              </a:rPr>
              <a:t>first </a:t>
            </a:r>
            <a:r>
              <a:rPr sz="1100" dirty="0">
                <a:latin typeface="Times New Roman"/>
                <a:cs typeface="Times New Roman"/>
              </a:rPr>
              <a:t>and,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deplet- </a:t>
            </a:r>
            <a:r>
              <a:rPr sz="1100" dirty="0">
                <a:latin typeface="Times New Roman"/>
                <a:cs typeface="Times New Roman"/>
              </a:rPr>
              <a:t>ed,</a:t>
            </a:r>
            <a:r>
              <a:rPr sz="1100" spc="3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feed</a:t>
            </a:r>
            <a:r>
              <a:rPr sz="1100" spc="3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3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denser summerwood.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821" y="3156928"/>
            <a:ext cx="1438275" cy="1304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b="1" spc="-55" dirty="0">
                <a:latin typeface="Tahoma"/>
                <a:cs typeface="Tahoma"/>
              </a:rPr>
              <a:t>Other </a:t>
            </a:r>
            <a:r>
              <a:rPr sz="1100" b="1" spc="-10" dirty="0">
                <a:latin typeface="Tahoma"/>
                <a:cs typeface="Tahoma"/>
              </a:rPr>
              <a:t>Termites </a:t>
            </a:r>
            <a:r>
              <a:rPr sz="1100" dirty="0">
                <a:latin typeface="Times New Roman"/>
                <a:cs typeface="Times New Roman"/>
              </a:rPr>
              <a:t>Dampwood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termites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are </a:t>
            </a:r>
            <a:r>
              <a:rPr sz="1100" dirty="0">
                <a:latin typeface="Times New Roman"/>
                <a:cs typeface="Times New Roman"/>
              </a:rPr>
              <a:t>serious</a:t>
            </a:r>
            <a:r>
              <a:rPr sz="1100" spc="3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pests</a:t>
            </a:r>
            <a:r>
              <a:rPr sz="1100" spc="3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along</a:t>
            </a:r>
            <a:r>
              <a:rPr sz="1100" spc="38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Pacific</a:t>
            </a:r>
            <a:r>
              <a:rPr sz="1100" spc="3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Coast.</a:t>
            </a:r>
            <a:r>
              <a:rPr sz="1100" spc="3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35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do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require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contact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with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35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soil,</a:t>
            </a:r>
            <a:r>
              <a:rPr sz="1100" spc="135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but</a:t>
            </a:r>
            <a:r>
              <a:rPr sz="1100" spc="135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do</a:t>
            </a:r>
            <a:r>
              <a:rPr sz="1100" spc="140" dirty="0">
                <a:latin typeface="Times New Roman"/>
                <a:cs typeface="Times New Roman"/>
              </a:rPr>
              <a:t>  </a:t>
            </a:r>
            <a:r>
              <a:rPr sz="1100" spc="-20" dirty="0">
                <a:latin typeface="Times New Roman"/>
                <a:cs typeface="Times New Roman"/>
              </a:rPr>
              <a:t>need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high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mois- </a:t>
            </a:r>
            <a:r>
              <a:rPr sz="1100" dirty="0">
                <a:latin typeface="Times New Roman"/>
                <a:cs typeface="Times New Roman"/>
              </a:rPr>
              <a:t>ture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content.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8821" y="4585360"/>
            <a:ext cx="3100705" cy="510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Drywood</a:t>
            </a:r>
            <a:r>
              <a:rPr sz="1100" spc="3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termites</a:t>
            </a:r>
            <a:r>
              <a:rPr sz="1100" spc="3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3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3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found</a:t>
            </a:r>
            <a:r>
              <a:rPr sz="1100" spc="3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naturally</a:t>
            </a:r>
            <a:r>
              <a:rPr sz="1100" spc="3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3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Wis- </a:t>
            </a:r>
            <a:r>
              <a:rPr sz="1100" dirty="0">
                <a:latin typeface="Times New Roman"/>
                <a:cs typeface="Times New Roman"/>
              </a:rPr>
              <a:t>consin.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termites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enter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cracks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crevices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dry, </a:t>
            </a:r>
            <a:r>
              <a:rPr sz="1100" dirty="0">
                <a:latin typeface="Times New Roman"/>
                <a:cs typeface="Times New Roman"/>
              </a:rPr>
              <a:t>sound wood. 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ability of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 drywood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termite to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live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62028" y="457784"/>
            <a:ext cx="3100705" cy="669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in dry wood (containing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 little as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5% moisture) </a:t>
            </a:r>
            <a:r>
              <a:rPr sz="1100" spc="-20" dirty="0">
                <a:latin typeface="Times New Roman"/>
                <a:cs typeface="Times New Roman"/>
              </a:rPr>
              <a:t>with- </a:t>
            </a:r>
            <a:r>
              <a:rPr sz="1100" dirty="0">
                <a:latin typeface="Times New Roman"/>
                <a:cs typeface="Times New Roman"/>
              </a:rPr>
              <a:t>out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direct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contact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soil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increases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its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menace. </a:t>
            </a:r>
            <a:r>
              <a:rPr sz="1100" dirty="0">
                <a:latin typeface="Times New Roman"/>
                <a:cs typeface="Times New Roman"/>
              </a:rPr>
              <a:t>However,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reproduces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slowly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does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destroy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quickly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subterranean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termite.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62028" y="1251419"/>
            <a:ext cx="3100705" cy="22580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Although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neither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above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species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found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nat- </a:t>
            </a:r>
            <a:r>
              <a:rPr sz="1100" dirty="0">
                <a:latin typeface="Times New Roman"/>
                <a:cs typeface="Times New Roman"/>
              </a:rPr>
              <a:t>urally</a:t>
            </a:r>
            <a:r>
              <a:rPr sz="1100" spc="3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3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Wisconsin,</a:t>
            </a:r>
            <a:r>
              <a:rPr sz="1100" spc="3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3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can,</a:t>
            </a:r>
            <a:r>
              <a:rPr sz="1100" spc="3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3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sometimes</a:t>
            </a:r>
            <a:r>
              <a:rPr sz="1100" spc="32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are, </a:t>
            </a:r>
            <a:r>
              <a:rPr sz="1100" dirty="0">
                <a:latin typeface="Times New Roman"/>
                <a:cs typeface="Times New Roman"/>
              </a:rPr>
              <a:t>brought in on wood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products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 </a:t>
            </a:r>
            <a:r>
              <a:rPr sz="1100" spc="-10" dirty="0">
                <a:latin typeface="Times New Roman"/>
                <a:cs typeface="Times New Roman"/>
              </a:rPr>
              <a:t>elsewhere.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614"/>
              </a:lnSpc>
              <a:spcBef>
                <a:spcPts val="860"/>
              </a:spcBef>
            </a:pPr>
            <a:r>
              <a:rPr sz="1400" b="1" spc="-65" dirty="0">
                <a:latin typeface="Tahoma"/>
                <a:cs typeface="Tahoma"/>
              </a:rPr>
              <a:t>Carpenter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Tahoma"/>
                <a:cs typeface="Tahoma"/>
              </a:rPr>
              <a:t>Ants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Carpenter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ants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medium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large,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black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black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red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ants.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Workers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range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⅜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½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inch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long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8).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Carpenter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ants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often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get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blamed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struc- </a:t>
            </a:r>
            <a:r>
              <a:rPr sz="1100" dirty="0">
                <a:latin typeface="Times New Roman"/>
                <a:cs typeface="Times New Roman"/>
              </a:rPr>
              <a:t>tural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damage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problems.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However,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eat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or </a:t>
            </a:r>
            <a:r>
              <a:rPr sz="1100" dirty="0">
                <a:latin typeface="Times New Roman"/>
                <a:cs typeface="Times New Roman"/>
              </a:rPr>
              <a:t>bore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sound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wood.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only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nest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that </a:t>
            </a:r>
            <a:r>
              <a:rPr sz="1100" dirty="0">
                <a:latin typeface="Times New Roman"/>
                <a:cs typeface="Times New Roman"/>
              </a:rPr>
              <a:t>has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already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been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softened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decayed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</a:t>
            </a:r>
            <a:r>
              <a:rPr sz="1100" spc="-10" dirty="0">
                <a:latin typeface="Times New Roman"/>
                <a:cs typeface="Times New Roman"/>
              </a:rPr>
              <a:t> damage </a:t>
            </a:r>
            <a:r>
              <a:rPr sz="1100" dirty="0">
                <a:latin typeface="Times New Roman"/>
                <a:cs typeface="Times New Roman"/>
              </a:rPr>
              <a:t>and/or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fungi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shelter.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usually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live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in </a:t>
            </a:r>
            <a:r>
              <a:rPr sz="1100" dirty="0">
                <a:latin typeface="Times New Roman"/>
                <a:cs typeface="Times New Roman"/>
              </a:rPr>
              <a:t>stumps,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trees, or logs, but often damage poles or </a:t>
            </a:r>
            <a:r>
              <a:rPr sz="1100" spc="-10" dirty="0">
                <a:latin typeface="Times New Roman"/>
                <a:cs typeface="Times New Roman"/>
              </a:rPr>
              <a:t>struc- </a:t>
            </a:r>
            <a:r>
              <a:rPr sz="1100" dirty="0">
                <a:latin typeface="Times New Roman"/>
                <a:cs typeface="Times New Roman"/>
              </a:rPr>
              <a:t>tural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timbers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ground.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62070" y="3633444"/>
            <a:ext cx="3100705" cy="146367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Their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tunnels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extend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dry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wood,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but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ants </a:t>
            </a:r>
            <a:r>
              <a:rPr sz="1100" dirty="0">
                <a:latin typeface="Times New Roman"/>
                <a:cs typeface="Times New Roman"/>
              </a:rPr>
              <a:t>require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high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humidity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their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nesting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area.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Left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un- </a:t>
            </a:r>
            <a:r>
              <a:rPr sz="1100" dirty="0">
                <a:latin typeface="Times New Roman"/>
                <a:cs typeface="Times New Roman"/>
              </a:rPr>
              <a:t>checked,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ants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enlarge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their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tunnels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point </a:t>
            </a:r>
            <a:r>
              <a:rPr sz="1100" dirty="0">
                <a:latin typeface="Times New Roman"/>
                <a:cs typeface="Times New Roman"/>
              </a:rPr>
              <a:t>where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strength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impaired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replacement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or </a:t>
            </a:r>
            <a:r>
              <a:rPr sz="1100" dirty="0">
                <a:latin typeface="Times New Roman"/>
                <a:cs typeface="Times New Roman"/>
              </a:rPr>
              <a:t>extensive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repairs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required.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614"/>
              </a:lnSpc>
              <a:spcBef>
                <a:spcPts val="850"/>
              </a:spcBef>
            </a:pPr>
            <a:r>
              <a:rPr sz="1400" b="1" spc="-85" dirty="0">
                <a:latin typeface="Tahoma"/>
                <a:cs typeface="Tahoma"/>
              </a:rPr>
              <a:t>Wood-</a:t>
            </a:r>
            <a:r>
              <a:rPr sz="1400" b="1" spc="-40" dirty="0">
                <a:latin typeface="Tahoma"/>
                <a:cs typeface="Tahoma"/>
              </a:rPr>
              <a:t>boring</a:t>
            </a:r>
            <a:r>
              <a:rPr sz="1400" b="1" spc="-2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Beetles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Many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beetles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feed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feed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only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dead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dying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trees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cannot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reinfest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sound,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sea-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98039" y="3392678"/>
            <a:ext cx="1541780" cy="81026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61594" rIns="0" bIns="0" rtlCol="0">
            <a:spAutoFit/>
          </a:bodyPr>
          <a:lstStyle/>
          <a:p>
            <a:pPr marL="62865" marR="55244" algn="just">
              <a:lnSpc>
                <a:spcPts val="1100"/>
              </a:lnSpc>
              <a:spcBef>
                <a:spcPts val="484"/>
              </a:spcBef>
            </a:pPr>
            <a:r>
              <a:rPr sz="1000" b="1" spc="-40" dirty="0">
                <a:latin typeface="Tahoma"/>
                <a:cs typeface="Tahoma"/>
              </a:rPr>
              <a:t>Figure</a:t>
            </a:r>
            <a:r>
              <a:rPr sz="1000" b="1" spc="-35" dirty="0">
                <a:latin typeface="Tahoma"/>
                <a:cs typeface="Tahoma"/>
              </a:rPr>
              <a:t> </a:t>
            </a:r>
            <a:r>
              <a:rPr sz="1000" b="1" spc="-190" dirty="0">
                <a:latin typeface="Tahoma"/>
                <a:cs typeface="Tahoma"/>
              </a:rPr>
              <a:t>7:</a:t>
            </a:r>
            <a:r>
              <a:rPr sz="1000" b="1" spc="120" dirty="0">
                <a:latin typeface="Tahoma"/>
                <a:cs typeface="Tahoma"/>
              </a:rPr>
              <a:t> </a:t>
            </a:r>
            <a:r>
              <a:rPr sz="1000" dirty="0">
                <a:latin typeface="Trebuchet MS"/>
                <a:cs typeface="Trebuchet MS"/>
              </a:rPr>
              <a:t>Damage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caused </a:t>
            </a:r>
            <a:r>
              <a:rPr sz="1000" dirty="0">
                <a:latin typeface="Trebuchet MS"/>
                <a:cs typeface="Trebuchet MS"/>
              </a:rPr>
              <a:t>by</a:t>
            </a:r>
            <a:r>
              <a:rPr sz="1000" spc="9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termites</a:t>
            </a:r>
            <a:r>
              <a:rPr sz="1000" spc="9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after</a:t>
            </a:r>
            <a:r>
              <a:rPr sz="1000" spc="10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only</a:t>
            </a:r>
            <a:r>
              <a:rPr sz="1000" spc="9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6 </a:t>
            </a:r>
            <a:r>
              <a:rPr sz="1000" dirty="0">
                <a:latin typeface="Trebuchet MS"/>
                <a:cs typeface="Trebuchet MS"/>
              </a:rPr>
              <a:t>months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of soil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contact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in </a:t>
            </a:r>
            <a:r>
              <a:rPr sz="1000" spc="-20" dirty="0">
                <a:latin typeface="Trebuchet MS"/>
                <a:cs typeface="Trebuchet MS"/>
              </a:rPr>
              <a:t>Louisiana.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800" dirty="0">
                <a:latin typeface="Trebuchet MS"/>
                <a:cs typeface="Trebuchet MS"/>
              </a:rPr>
              <a:t>(Photo</a:t>
            </a:r>
            <a:r>
              <a:rPr sz="800" spc="-30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courtesy</a:t>
            </a:r>
            <a:r>
              <a:rPr sz="800" spc="-30" dirty="0">
                <a:latin typeface="Trebuchet MS"/>
                <a:cs typeface="Trebuchet MS"/>
              </a:rPr>
              <a:t> </a:t>
            </a:r>
            <a:r>
              <a:rPr sz="800" spc="-25" dirty="0">
                <a:latin typeface="Trebuchet MS"/>
                <a:cs typeface="Trebuchet MS"/>
              </a:rPr>
              <a:t>of </a:t>
            </a:r>
            <a:r>
              <a:rPr sz="800" spc="-10" dirty="0">
                <a:latin typeface="Trebuchet MS"/>
                <a:cs typeface="Trebuchet MS"/>
              </a:rPr>
              <a:t>USDA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45" dirty="0">
                <a:latin typeface="Trebuchet MS"/>
                <a:cs typeface="Trebuchet MS"/>
              </a:rPr>
              <a:t>Forest</a:t>
            </a:r>
            <a:r>
              <a:rPr sz="800" spc="-85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Products</a:t>
            </a:r>
            <a:r>
              <a:rPr sz="800" spc="-85" dirty="0">
                <a:latin typeface="Trebuchet MS"/>
                <a:cs typeface="Trebuchet MS"/>
              </a:rPr>
              <a:t> </a:t>
            </a:r>
            <a:r>
              <a:rPr sz="800" spc="-45" dirty="0">
                <a:latin typeface="Trebuchet MS"/>
                <a:cs typeface="Trebuchet MS"/>
              </a:rPr>
              <a:t>Laboratory).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091689" y="1524000"/>
            <a:ext cx="1554480" cy="1828800"/>
            <a:chOff x="2091689" y="1524000"/>
            <a:chExt cx="1554480" cy="182880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4389" y="1536700"/>
              <a:ext cx="1529080" cy="180338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104389" y="1536700"/>
              <a:ext cx="1529080" cy="1803400"/>
            </a:xfrm>
            <a:custGeom>
              <a:avLst/>
              <a:gdLst/>
              <a:ahLst/>
              <a:cxnLst/>
              <a:rect l="l" t="t" r="r" b="b"/>
              <a:pathLst>
                <a:path w="1529079" h="1803400">
                  <a:moveTo>
                    <a:pt x="0" y="1803387"/>
                  </a:moveTo>
                  <a:lnTo>
                    <a:pt x="1529080" y="1803387"/>
                  </a:lnTo>
                  <a:lnTo>
                    <a:pt x="1529080" y="0"/>
                  </a:lnTo>
                  <a:lnTo>
                    <a:pt x="0" y="0"/>
                  </a:lnTo>
                  <a:lnTo>
                    <a:pt x="0" y="180338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8631" y="5441708"/>
            <a:ext cx="1603247" cy="1693616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722376" y="5416308"/>
            <a:ext cx="6098540" cy="3855085"/>
            <a:chOff x="722376" y="5416308"/>
            <a:chExt cx="6098540" cy="3855085"/>
          </a:xfrm>
        </p:grpSpPr>
        <p:sp>
          <p:nvSpPr>
            <p:cNvPr id="19" name="object 19"/>
            <p:cNvSpPr/>
            <p:nvPr/>
          </p:nvSpPr>
          <p:spPr>
            <a:xfrm>
              <a:off x="728726" y="7329474"/>
              <a:ext cx="6082030" cy="1935480"/>
            </a:xfrm>
            <a:custGeom>
              <a:avLst/>
              <a:gdLst/>
              <a:ahLst/>
              <a:cxnLst/>
              <a:rect l="l" t="t" r="r" b="b"/>
              <a:pathLst>
                <a:path w="6082030" h="1935479">
                  <a:moveTo>
                    <a:pt x="0" y="1935175"/>
                  </a:moveTo>
                  <a:lnTo>
                    <a:pt x="6081776" y="1935175"/>
                  </a:lnTo>
                  <a:lnTo>
                    <a:pt x="6081776" y="0"/>
                  </a:lnTo>
                  <a:lnTo>
                    <a:pt x="0" y="0"/>
                  </a:lnTo>
                  <a:lnTo>
                    <a:pt x="0" y="19351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5992" y="5441708"/>
              <a:ext cx="2079750" cy="304499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463290" y="5429008"/>
              <a:ext cx="2105660" cy="3070860"/>
            </a:xfrm>
            <a:custGeom>
              <a:avLst/>
              <a:gdLst/>
              <a:ahLst/>
              <a:cxnLst/>
              <a:rect l="l" t="t" r="r" b="b"/>
              <a:pathLst>
                <a:path w="2105660" h="3070859">
                  <a:moveTo>
                    <a:pt x="0" y="12700"/>
                  </a:moveTo>
                  <a:lnTo>
                    <a:pt x="0" y="3057690"/>
                  </a:lnTo>
                  <a:lnTo>
                    <a:pt x="0" y="3070390"/>
                  </a:lnTo>
                  <a:lnTo>
                    <a:pt x="12700" y="3070390"/>
                  </a:lnTo>
                  <a:lnTo>
                    <a:pt x="2092452" y="3070390"/>
                  </a:lnTo>
                  <a:lnTo>
                    <a:pt x="2105152" y="3070390"/>
                  </a:lnTo>
                  <a:lnTo>
                    <a:pt x="2105152" y="3057690"/>
                  </a:lnTo>
                  <a:lnTo>
                    <a:pt x="2105152" y="12700"/>
                  </a:lnTo>
                  <a:lnTo>
                    <a:pt x="2105152" y="0"/>
                  </a:lnTo>
                  <a:lnTo>
                    <a:pt x="2092452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15255" y="5441708"/>
              <a:ext cx="2079752" cy="304498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702555" y="5429008"/>
              <a:ext cx="2105660" cy="3070860"/>
            </a:xfrm>
            <a:custGeom>
              <a:avLst/>
              <a:gdLst/>
              <a:ahLst/>
              <a:cxnLst/>
              <a:rect l="l" t="t" r="r" b="b"/>
              <a:pathLst>
                <a:path w="2105659" h="3070859">
                  <a:moveTo>
                    <a:pt x="0" y="12700"/>
                  </a:moveTo>
                  <a:lnTo>
                    <a:pt x="0" y="3057677"/>
                  </a:lnTo>
                  <a:lnTo>
                    <a:pt x="0" y="3070377"/>
                  </a:lnTo>
                  <a:lnTo>
                    <a:pt x="12700" y="3070377"/>
                  </a:lnTo>
                  <a:lnTo>
                    <a:pt x="2092452" y="3070377"/>
                  </a:lnTo>
                  <a:lnTo>
                    <a:pt x="2105152" y="3070377"/>
                  </a:lnTo>
                  <a:lnTo>
                    <a:pt x="2105152" y="3057677"/>
                  </a:lnTo>
                  <a:lnTo>
                    <a:pt x="2105152" y="12700"/>
                  </a:lnTo>
                  <a:lnTo>
                    <a:pt x="2105152" y="0"/>
                  </a:lnTo>
                  <a:lnTo>
                    <a:pt x="2092452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25931" y="5429008"/>
            <a:ext cx="1628775" cy="171958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155"/>
              </a:spcBef>
            </a:pPr>
            <a:r>
              <a:rPr sz="1900" b="1" spc="-5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4200" y="5299455"/>
            <a:ext cx="6352540" cy="409892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59385" rIns="0" bIns="0" rtlCol="0">
            <a:spAutoFit/>
          </a:bodyPr>
          <a:lstStyle/>
          <a:p>
            <a:pPr marL="2016760">
              <a:lnSpc>
                <a:spcPct val="100000"/>
              </a:lnSpc>
              <a:spcBef>
                <a:spcPts val="1255"/>
              </a:spcBef>
            </a:pPr>
            <a:r>
              <a:rPr sz="1900" b="1" spc="-5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1900">
              <a:latin typeface="Tahoma"/>
              <a:cs typeface="Tahoma"/>
            </a:endParaRPr>
          </a:p>
          <a:p>
            <a:pPr marL="4178300">
              <a:lnSpc>
                <a:spcPct val="100000"/>
              </a:lnSpc>
              <a:spcBef>
                <a:spcPts val="10"/>
              </a:spcBef>
            </a:pPr>
            <a:r>
              <a:rPr sz="1900" b="1" spc="-5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19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9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9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45"/>
              </a:spcBef>
            </a:pPr>
            <a:endParaRPr sz="1900">
              <a:latin typeface="Tahoma"/>
              <a:cs typeface="Tahoma"/>
            </a:endParaRPr>
          </a:p>
          <a:p>
            <a:pPr marL="207645" marR="4566920" algn="just">
              <a:lnSpc>
                <a:spcPts val="1100"/>
              </a:lnSpc>
              <a:spcBef>
                <a:spcPts val="5"/>
              </a:spcBef>
            </a:pPr>
            <a:r>
              <a:rPr sz="1000" b="1" spc="-30" dirty="0">
                <a:latin typeface="Tahoma"/>
                <a:cs typeface="Tahoma"/>
              </a:rPr>
              <a:t>Figure</a:t>
            </a:r>
            <a:r>
              <a:rPr sz="1000" b="1" spc="60" dirty="0">
                <a:latin typeface="Tahoma"/>
                <a:cs typeface="Tahoma"/>
              </a:rPr>
              <a:t> </a:t>
            </a:r>
            <a:r>
              <a:rPr sz="1000" b="1" spc="-80" dirty="0">
                <a:latin typeface="Tahoma"/>
                <a:cs typeface="Tahoma"/>
              </a:rPr>
              <a:t>8:</a:t>
            </a:r>
            <a:r>
              <a:rPr sz="1000" b="1" spc="415" dirty="0">
                <a:latin typeface="Tahoma"/>
                <a:cs typeface="Tahoma"/>
              </a:rPr>
              <a:t> </a:t>
            </a:r>
            <a:r>
              <a:rPr sz="1000" spc="-85" dirty="0">
                <a:latin typeface="Trebuchet MS"/>
                <a:cs typeface="Trebuchet MS"/>
              </a:rPr>
              <a:t>(1)</a:t>
            </a:r>
            <a:r>
              <a:rPr sz="1000" spc="70" dirty="0">
                <a:latin typeface="Trebuchet MS"/>
                <a:cs typeface="Trebuchet MS"/>
              </a:rPr>
              <a:t> </a:t>
            </a:r>
            <a:r>
              <a:rPr sz="1000" spc="20" dirty="0">
                <a:latin typeface="Trebuchet MS"/>
                <a:cs typeface="Trebuchet MS"/>
              </a:rPr>
              <a:t>A</a:t>
            </a:r>
            <a:r>
              <a:rPr sz="1000" spc="7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worker</a:t>
            </a:r>
            <a:r>
              <a:rPr sz="1000" spc="7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car-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penter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ant.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75" dirty="0">
                <a:latin typeface="Trebuchet MS"/>
                <a:cs typeface="Trebuchet MS"/>
              </a:rPr>
              <a:t>(2)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Carpenter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ant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damage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to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tree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showing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typical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galleries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ants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cre-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80" dirty="0">
                <a:latin typeface="Trebuchet MS"/>
                <a:cs typeface="Trebuchet MS"/>
              </a:rPr>
              <a:t>ate.</a:t>
            </a:r>
            <a:r>
              <a:rPr sz="1000" spc="4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The</a:t>
            </a:r>
            <a:r>
              <a:rPr sz="1000" spc="4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galleries</a:t>
            </a:r>
            <a:r>
              <a:rPr sz="1000" spc="4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they</a:t>
            </a:r>
            <a:r>
              <a:rPr sz="1000" spc="4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make </a:t>
            </a:r>
            <a:r>
              <a:rPr sz="1000" spc="-40" dirty="0">
                <a:latin typeface="Trebuchet MS"/>
                <a:cs typeface="Trebuchet MS"/>
              </a:rPr>
              <a:t>are</a:t>
            </a:r>
            <a:r>
              <a:rPr sz="1000" spc="8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large,</a:t>
            </a:r>
            <a:r>
              <a:rPr sz="1000" spc="8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smooth,</a:t>
            </a:r>
            <a:r>
              <a:rPr sz="1000" spc="8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and,</a:t>
            </a:r>
            <a:r>
              <a:rPr sz="1000" spc="80" dirty="0">
                <a:latin typeface="Trebuchet MS"/>
                <a:cs typeface="Trebuchet MS"/>
              </a:rPr>
              <a:t> </a:t>
            </a:r>
            <a:r>
              <a:rPr sz="1000" spc="5" dirty="0">
                <a:latin typeface="Trebuchet MS"/>
                <a:cs typeface="Trebuchet MS"/>
              </a:rPr>
              <a:t>un-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like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those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of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termites,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free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of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refuse</a:t>
            </a:r>
            <a:r>
              <a:rPr sz="1000" spc="-11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and</a:t>
            </a:r>
            <a:r>
              <a:rPr sz="1000" spc="-11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powdery</a:t>
            </a:r>
            <a:r>
              <a:rPr sz="1000" spc="-11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wood.</a:t>
            </a:r>
            <a:r>
              <a:rPr sz="1000" spc="-110" dirty="0">
                <a:latin typeface="Trebuchet MS"/>
                <a:cs typeface="Trebuchet MS"/>
              </a:rPr>
              <a:t> </a:t>
            </a:r>
            <a:r>
              <a:rPr sz="1000" spc="-80" dirty="0">
                <a:latin typeface="Trebuchet MS"/>
                <a:cs typeface="Trebuchet MS"/>
              </a:rPr>
              <a:t>(3)</a:t>
            </a:r>
            <a:endParaRPr sz="1000">
              <a:latin typeface="Trebuchet MS"/>
              <a:cs typeface="Trebuchet MS"/>
            </a:endParaRPr>
          </a:p>
          <a:p>
            <a:pPr marL="207645" marR="181610" indent="-635" algn="just">
              <a:lnSpc>
                <a:spcPts val="1100"/>
              </a:lnSpc>
            </a:pPr>
            <a:r>
              <a:rPr sz="1000" spc="5" dirty="0">
                <a:latin typeface="Trebuchet MS"/>
                <a:cs typeface="Trebuchet MS"/>
              </a:rPr>
              <a:t>An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illustration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of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carpenter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ant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life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cycle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and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damage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they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can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5" dirty="0">
                <a:latin typeface="Trebuchet MS"/>
                <a:cs typeface="Trebuchet MS"/>
              </a:rPr>
              <a:t>do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to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finished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wood.</a:t>
            </a:r>
            <a:r>
              <a:rPr sz="1000" spc="-13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They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can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attack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elevated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portions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of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buildings,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such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as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windowsills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and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porch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columns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75" dirty="0">
                <a:latin typeface="Trebuchet MS"/>
                <a:cs typeface="Trebuchet MS"/>
              </a:rPr>
              <a:t>if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that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wood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has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been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weakened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by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moisture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and/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or</a:t>
            </a:r>
            <a:r>
              <a:rPr sz="1000" spc="-14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fungi.</a:t>
            </a:r>
            <a:r>
              <a:rPr sz="1000" spc="-14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(Photos</a:t>
            </a:r>
            <a:r>
              <a:rPr sz="800" spc="-130" dirty="0">
                <a:latin typeface="Trebuchet MS"/>
                <a:cs typeface="Trebuchet MS"/>
              </a:rPr>
              <a:t> </a:t>
            </a:r>
            <a:r>
              <a:rPr sz="800" spc="-15" dirty="0">
                <a:latin typeface="Trebuchet MS"/>
                <a:cs typeface="Trebuchet MS"/>
              </a:rPr>
              <a:t>and</a:t>
            </a:r>
            <a:r>
              <a:rPr sz="800" spc="-130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illustration</a:t>
            </a:r>
            <a:r>
              <a:rPr sz="800" spc="-13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courtesy</a:t>
            </a:r>
            <a:r>
              <a:rPr sz="800" spc="-130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of</a:t>
            </a:r>
            <a:r>
              <a:rPr sz="800" spc="-130" dirty="0">
                <a:latin typeface="Trebuchet MS"/>
                <a:cs typeface="Trebuchet MS"/>
              </a:rPr>
              <a:t> </a:t>
            </a:r>
            <a:r>
              <a:rPr sz="800" spc="-90" dirty="0">
                <a:latin typeface="Trebuchet MS"/>
                <a:cs typeface="Trebuchet MS"/>
              </a:rPr>
              <a:t>(1)</a:t>
            </a:r>
            <a:r>
              <a:rPr sz="800" spc="-130" dirty="0">
                <a:latin typeface="Trebuchet MS"/>
                <a:cs typeface="Trebuchet MS"/>
              </a:rPr>
              <a:t> </a:t>
            </a:r>
            <a:r>
              <a:rPr sz="800" spc="-20" dirty="0">
                <a:latin typeface="Trebuchet MS"/>
                <a:cs typeface="Trebuchet MS"/>
              </a:rPr>
              <a:t>Clemson</a:t>
            </a:r>
            <a:r>
              <a:rPr sz="800" spc="-13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University</a:t>
            </a:r>
            <a:r>
              <a:rPr sz="800" spc="-130" dirty="0">
                <a:latin typeface="Trebuchet MS"/>
                <a:cs typeface="Trebuchet MS"/>
              </a:rPr>
              <a:t> </a:t>
            </a:r>
            <a:r>
              <a:rPr sz="800" spc="-60" dirty="0">
                <a:latin typeface="Trebuchet MS"/>
                <a:cs typeface="Trebuchet MS"/>
              </a:rPr>
              <a:t>-</a:t>
            </a:r>
            <a:r>
              <a:rPr sz="800" spc="-130" dirty="0">
                <a:latin typeface="Trebuchet MS"/>
                <a:cs typeface="Trebuchet MS"/>
              </a:rPr>
              <a:t> </a:t>
            </a:r>
            <a:r>
              <a:rPr sz="800" dirty="0">
                <a:latin typeface="Trebuchet MS"/>
                <a:cs typeface="Trebuchet MS"/>
              </a:rPr>
              <a:t>USDA</a:t>
            </a:r>
            <a:r>
              <a:rPr sz="800" spc="-13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Cooperative</a:t>
            </a:r>
            <a:r>
              <a:rPr sz="800" spc="-130" dirty="0">
                <a:latin typeface="Trebuchet MS"/>
                <a:cs typeface="Trebuchet MS"/>
              </a:rPr>
              <a:t> </a:t>
            </a:r>
            <a:r>
              <a:rPr sz="800" spc="-25" dirty="0">
                <a:latin typeface="Trebuchet MS"/>
                <a:cs typeface="Trebuchet MS"/>
              </a:rPr>
              <a:t>Extension</a:t>
            </a:r>
            <a:r>
              <a:rPr sz="800" spc="-13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Slide</a:t>
            </a:r>
            <a:r>
              <a:rPr sz="800" spc="-130" dirty="0">
                <a:latin typeface="Trebuchet MS"/>
                <a:cs typeface="Trebuchet MS"/>
              </a:rPr>
              <a:t> </a:t>
            </a:r>
            <a:r>
              <a:rPr sz="800" spc="-50" dirty="0">
                <a:latin typeface="Trebuchet MS"/>
                <a:cs typeface="Trebuchet MS"/>
              </a:rPr>
              <a:t>Series;</a:t>
            </a:r>
            <a:r>
              <a:rPr sz="800" spc="-130" dirty="0">
                <a:latin typeface="Trebuchet MS"/>
                <a:cs typeface="Trebuchet MS"/>
              </a:rPr>
              <a:t> </a:t>
            </a:r>
            <a:r>
              <a:rPr sz="800" spc="-70" dirty="0">
                <a:latin typeface="Trebuchet MS"/>
                <a:cs typeface="Trebuchet MS"/>
              </a:rPr>
              <a:t>(2)</a:t>
            </a:r>
            <a:r>
              <a:rPr sz="800" spc="-13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Steven</a:t>
            </a:r>
            <a:r>
              <a:rPr sz="800" spc="-130" dirty="0">
                <a:latin typeface="Trebuchet MS"/>
                <a:cs typeface="Trebuchet MS"/>
              </a:rPr>
              <a:t> </a:t>
            </a:r>
            <a:r>
              <a:rPr sz="800" spc="-45" dirty="0">
                <a:latin typeface="Trebuchet MS"/>
                <a:cs typeface="Trebuchet MS"/>
              </a:rPr>
              <a:t>Katovich,</a:t>
            </a:r>
            <a:r>
              <a:rPr sz="800" spc="-130" dirty="0">
                <a:latin typeface="Trebuchet MS"/>
                <a:cs typeface="Trebuchet MS"/>
              </a:rPr>
              <a:t> </a:t>
            </a:r>
            <a:r>
              <a:rPr sz="800" dirty="0">
                <a:latin typeface="Trebuchet MS"/>
                <a:cs typeface="Trebuchet MS"/>
              </a:rPr>
              <a:t>USDA</a:t>
            </a:r>
            <a:r>
              <a:rPr sz="800" spc="-130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Forest</a:t>
            </a:r>
            <a:r>
              <a:rPr sz="800" spc="-40" dirty="0">
                <a:latin typeface="Trebuchet MS"/>
                <a:cs typeface="Trebuchet MS"/>
              </a:rPr>
              <a:t> </a:t>
            </a:r>
            <a:r>
              <a:rPr sz="800" spc="-45" dirty="0">
                <a:latin typeface="Trebuchet MS"/>
                <a:cs typeface="Trebuchet MS"/>
              </a:rPr>
              <a:t>Service;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75" dirty="0">
                <a:latin typeface="Trebuchet MS"/>
                <a:cs typeface="Trebuchet MS"/>
              </a:rPr>
              <a:t>(3)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25" dirty="0">
                <a:latin typeface="Trebuchet MS"/>
                <a:cs typeface="Trebuchet MS"/>
              </a:rPr>
              <a:t>Art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Cushman.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All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from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Bugwood.org).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581144" y="7214057"/>
            <a:ext cx="109220" cy="58419"/>
          </a:xfrm>
          <a:custGeom>
            <a:avLst/>
            <a:gdLst/>
            <a:ahLst/>
            <a:cxnLst/>
            <a:rect l="l" t="t" r="r" b="b"/>
            <a:pathLst>
              <a:path w="109220" h="58420">
                <a:moveTo>
                  <a:pt x="108877" y="0"/>
                </a:moveTo>
                <a:lnTo>
                  <a:pt x="0" y="0"/>
                </a:lnTo>
                <a:lnTo>
                  <a:pt x="0" y="58394"/>
                </a:lnTo>
                <a:lnTo>
                  <a:pt x="108877" y="58394"/>
                </a:lnTo>
                <a:lnTo>
                  <a:pt x="108877" y="0"/>
                </a:lnTo>
                <a:close/>
              </a:path>
            </a:pathLst>
          </a:custGeom>
          <a:solidFill>
            <a:srgbClr val="9CB69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7507684" y="538226"/>
            <a:ext cx="143510" cy="614680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100" dirty="0">
                <a:solidFill>
                  <a:srgbClr val="FFFFFF"/>
                </a:solidFill>
                <a:latin typeface="Trebuchet MS"/>
                <a:cs typeface="Trebuchet MS"/>
              </a:rPr>
              <a:t>SECTION</a:t>
            </a:r>
            <a:r>
              <a:rPr sz="800" b="1" spc="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5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79084" y="538226"/>
            <a:ext cx="143510" cy="874394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dirty="0">
                <a:solidFill>
                  <a:srgbClr val="FFFFFF"/>
                </a:solidFill>
                <a:latin typeface="Trebuchet MS"/>
                <a:cs typeface="Trebuchet MS"/>
              </a:rPr>
              <a:t>Wood</a:t>
            </a:r>
            <a:r>
              <a:rPr sz="8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8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FFFFFF"/>
                </a:solidFill>
                <a:latin typeface="Trebuchet MS"/>
                <a:cs typeface="Trebuchet MS"/>
              </a:rPr>
              <a:t>its</a:t>
            </a:r>
            <a:r>
              <a:rPr sz="8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Trebuchet MS"/>
                <a:cs typeface="Trebuchet MS"/>
              </a:rPr>
              <a:t>Pests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0259" y="458813"/>
            <a:ext cx="3100070" cy="510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soned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lumber.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species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destroy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struc- </a:t>
            </a:r>
            <a:r>
              <a:rPr sz="1100" dirty="0">
                <a:latin typeface="Times New Roman"/>
                <a:cs typeface="Times New Roman"/>
              </a:rPr>
              <a:t>tural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timbers,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fine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furniture,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flooring,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wooden </a:t>
            </a:r>
            <a:r>
              <a:rPr sz="1100" dirty="0">
                <a:latin typeface="Times New Roman"/>
                <a:cs typeface="Times New Roman"/>
              </a:rPr>
              <a:t>objects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repeatedly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attacking,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breeding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0259" y="1093749"/>
            <a:ext cx="3100705" cy="1304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spc="-70" dirty="0">
                <a:latin typeface="Tahoma"/>
                <a:cs typeface="Tahoma"/>
              </a:rPr>
              <a:t>Powderpost</a:t>
            </a:r>
            <a:r>
              <a:rPr sz="1100" b="1" spc="5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Beetles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True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powderpost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beetles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second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termites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eco- </a:t>
            </a:r>
            <a:r>
              <a:rPr sz="1100" dirty="0">
                <a:latin typeface="Times New Roman"/>
                <a:cs typeface="Times New Roman"/>
              </a:rPr>
              <a:t>nomic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importance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among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wood-</a:t>
            </a:r>
            <a:r>
              <a:rPr sz="1100" dirty="0">
                <a:latin typeface="Times New Roman"/>
                <a:cs typeface="Times New Roman"/>
              </a:rPr>
              <a:t>infesting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insects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(Fig- </a:t>
            </a:r>
            <a:r>
              <a:rPr sz="1100" dirty="0">
                <a:latin typeface="Times New Roman"/>
                <a:cs typeface="Times New Roman"/>
              </a:rPr>
              <a:t>ure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9).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Their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name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refers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extremely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fine,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flour- </a:t>
            </a:r>
            <a:r>
              <a:rPr sz="1100" dirty="0">
                <a:latin typeface="Times New Roman"/>
                <a:cs typeface="Times New Roman"/>
              </a:rPr>
              <a:t>like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fecal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matter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push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out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infested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wood.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beetles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attack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only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dry,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seasoned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hardwoods, </a:t>
            </a:r>
            <a:r>
              <a:rPr sz="1100" dirty="0">
                <a:latin typeface="Times New Roman"/>
                <a:cs typeface="Times New Roman"/>
              </a:rPr>
              <a:t>with most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infestations occurring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 sapwood.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use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both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food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0" dirty="0">
                <a:latin typeface="Times New Roman"/>
                <a:cs typeface="Times New Roman"/>
              </a:rPr>
              <a:t> shelter.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4854" y="2522181"/>
            <a:ext cx="3151505" cy="162242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 marR="30480" algn="just">
              <a:lnSpc>
                <a:spcPct val="94700"/>
              </a:lnSpc>
              <a:spcBef>
                <a:spcPts val="170"/>
              </a:spcBef>
            </a:pPr>
            <a:r>
              <a:rPr sz="1100" dirty="0">
                <a:latin typeface="Times New Roman"/>
                <a:cs typeface="Times New Roman"/>
              </a:rPr>
              <a:t>Adult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females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lay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eggs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surface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pores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wood. </a:t>
            </a:r>
            <a:r>
              <a:rPr sz="1100" dirty="0">
                <a:latin typeface="Times New Roman"/>
                <a:cs typeface="Times New Roman"/>
              </a:rPr>
              <a:t>Larvae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hatch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out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eggs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tunnel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through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sapwood,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usually along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 grain.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 they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complete </a:t>
            </a:r>
            <a:r>
              <a:rPr sz="1100" dirty="0">
                <a:latin typeface="Times New Roman"/>
                <a:cs typeface="Times New Roman"/>
              </a:rPr>
              <a:t>development,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adults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emerge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through </a:t>
            </a:r>
            <a:r>
              <a:rPr sz="1100" dirty="0">
                <a:latin typeface="Times New Roman"/>
                <a:cs typeface="Times New Roman"/>
              </a:rPr>
              <a:t>small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(</a:t>
            </a:r>
            <a:r>
              <a:rPr sz="975" spc="-44" baseline="29914" dirty="0">
                <a:latin typeface="Times New Roman"/>
                <a:cs typeface="Times New Roman"/>
              </a:rPr>
              <a:t>1</a:t>
            </a:r>
            <a:r>
              <a:rPr sz="1100" spc="-30" dirty="0">
                <a:latin typeface="Times New Roman"/>
                <a:cs typeface="Times New Roman"/>
              </a:rPr>
              <a:t>/</a:t>
            </a:r>
            <a:r>
              <a:rPr sz="975" spc="-44" baseline="4273" dirty="0">
                <a:latin typeface="Times New Roman"/>
                <a:cs typeface="Times New Roman"/>
              </a:rPr>
              <a:t>16</a:t>
            </a:r>
            <a:r>
              <a:rPr sz="1100" spc="-30" dirty="0">
                <a:latin typeface="Times New Roman"/>
                <a:cs typeface="Times New Roman"/>
              </a:rPr>
              <a:t>-</a:t>
            </a:r>
            <a:r>
              <a:rPr sz="1100" dirty="0">
                <a:latin typeface="Times New Roman"/>
                <a:cs typeface="Times New Roman"/>
              </a:rPr>
              <a:t>inch)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holes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tell-</a:t>
            </a:r>
            <a:r>
              <a:rPr sz="1100" dirty="0">
                <a:latin typeface="Times New Roman"/>
                <a:cs typeface="Times New Roman"/>
              </a:rPr>
              <a:t>tale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signs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pow- </a:t>
            </a:r>
            <a:r>
              <a:rPr sz="1100" dirty="0">
                <a:latin typeface="Times New Roman"/>
                <a:cs typeface="Times New Roman"/>
              </a:rPr>
              <a:t>derpost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damage.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normally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take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years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serious </a:t>
            </a:r>
            <a:r>
              <a:rPr sz="1100" dirty="0">
                <a:latin typeface="Times New Roman"/>
                <a:cs typeface="Times New Roman"/>
              </a:rPr>
              <a:t>structural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damage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occur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powderpost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beetles. </a:t>
            </a:r>
            <a:r>
              <a:rPr sz="1100" dirty="0">
                <a:latin typeface="Times New Roman"/>
                <a:cs typeface="Times New Roman"/>
              </a:rPr>
              <a:t>However,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cosmetic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damage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occur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prod- </a:t>
            </a:r>
            <a:r>
              <a:rPr sz="1100" dirty="0">
                <a:latin typeface="Times New Roman"/>
                <a:cs typeface="Times New Roman"/>
              </a:rPr>
              <a:t>ucts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such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furniture,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tool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handles,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picture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frames,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gun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stocks.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0254" y="4268596"/>
            <a:ext cx="3100070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5"/>
              </a:lnSpc>
              <a:spcBef>
                <a:spcPts val="100"/>
              </a:spcBef>
            </a:pPr>
            <a:r>
              <a:rPr sz="1100" b="1" spc="-75" dirty="0">
                <a:latin typeface="Tahoma"/>
                <a:cs typeface="Tahoma"/>
              </a:rPr>
              <a:t>Common</a:t>
            </a:r>
            <a:r>
              <a:rPr sz="1100" b="1" spc="-30" dirty="0">
                <a:latin typeface="Tahoma"/>
                <a:cs typeface="Tahoma"/>
              </a:rPr>
              <a:t> </a:t>
            </a:r>
            <a:r>
              <a:rPr sz="1100" b="1" spc="-60" dirty="0">
                <a:latin typeface="Tahoma"/>
                <a:cs typeface="Tahoma"/>
              </a:rPr>
              <a:t>Furniture</a:t>
            </a:r>
            <a:r>
              <a:rPr sz="1100" b="1" spc="-25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Beetle</a:t>
            </a:r>
            <a:endParaRPr sz="1100">
              <a:latin typeface="Tahoma"/>
              <a:cs typeface="Tahoma"/>
            </a:endParaRPr>
          </a:p>
          <a:p>
            <a:pPr marL="12700" marR="5080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common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furniture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beetle,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known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ano- </a:t>
            </a:r>
            <a:r>
              <a:rPr sz="1100" dirty="0">
                <a:latin typeface="Times New Roman"/>
                <a:cs typeface="Times New Roman"/>
              </a:rPr>
              <a:t>biid</a:t>
            </a:r>
            <a:r>
              <a:rPr sz="1100" spc="2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powderpost</a:t>
            </a:r>
            <a:r>
              <a:rPr sz="1100" spc="3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beetle</a:t>
            </a:r>
            <a:r>
              <a:rPr sz="1100" spc="3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3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9),</a:t>
            </a:r>
            <a:r>
              <a:rPr sz="1100" spc="3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infests</a:t>
            </a:r>
            <a:r>
              <a:rPr sz="1100" spc="30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sapwood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22960" y="5045202"/>
            <a:ext cx="6377940" cy="4361815"/>
            <a:chOff x="822960" y="5045202"/>
            <a:chExt cx="6377940" cy="4361815"/>
          </a:xfrm>
        </p:grpSpPr>
        <p:sp>
          <p:nvSpPr>
            <p:cNvPr id="16" name="object 16"/>
            <p:cNvSpPr/>
            <p:nvPr/>
          </p:nvSpPr>
          <p:spPr>
            <a:xfrm>
              <a:off x="835660" y="5057902"/>
              <a:ext cx="6352540" cy="4336415"/>
            </a:xfrm>
            <a:custGeom>
              <a:avLst/>
              <a:gdLst/>
              <a:ahLst/>
              <a:cxnLst/>
              <a:rect l="l" t="t" r="r" b="b"/>
              <a:pathLst>
                <a:path w="6352540" h="4336415">
                  <a:moveTo>
                    <a:pt x="0" y="4336288"/>
                  </a:moveTo>
                  <a:lnTo>
                    <a:pt x="6352540" y="4336288"/>
                  </a:lnTo>
                  <a:lnTo>
                    <a:pt x="6352540" y="0"/>
                  </a:lnTo>
                  <a:lnTo>
                    <a:pt x="0" y="0"/>
                  </a:lnTo>
                  <a:lnTo>
                    <a:pt x="0" y="4336288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8539" y="5221351"/>
              <a:ext cx="2665605" cy="155197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9745" y="5221351"/>
              <a:ext cx="1631886" cy="1551978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018539" y="5221351"/>
            <a:ext cx="2665730" cy="155257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27329">
              <a:lnSpc>
                <a:spcPts val="2220"/>
              </a:lnSpc>
            </a:pPr>
            <a:r>
              <a:rPr sz="1900" b="1" spc="-50" dirty="0">
                <a:latin typeface="Tahoma"/>
                <a:cs typeface="Tahoma"/>
              </a:rPr>
              <a:t>1</a:t>
            </a:r>
            <a:endParaRPr sz="1900">
              <a:latin typeface="Tahoma"/>
              <a:cs typeface="Tahom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42843" y="6941566"/>
            <a:ext cx="2200128" cy="1443285"/>
          </a:xfrm>
          <a:prstGeom prst="rect">
            <a:avLst/>
          </a:prstGeom>
        </p:spPr>
      </p:pic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998137" y="6922516"/>
          <a:ext cx="4331970" cy="2322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1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9070">
                <a:tc>
                  <a:txBody>
                    <a:bodyPr/>
                    <a:lstStyle/>
                    <a:p>
                      <a:pPr marL="62865" marR="106045" algn="just">
                        <a:lnSpc>
                          <a:spcPts val="1100"/>
                        </a:lnSpc>
                        <a:spcBef>
                          <a:spcPts val="315"/>
                        </a:spcBef>
                      </a:pPr>
                      <a:r>
                        <a:rPr sz="1000" b="1" spc="-55" dirty="0">
                          <a:latin typeface="Tahoma"/>
                          <a:cs typeface="Tahoma"/>
                        </a:rPr>
                        <a:t>Figure</a:t>
                      </a:r>
                      <a:r>
                        <a:rPr sz="1000" b="1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-95" dirty="0">
                          <a:latin typeface="Tahoma"/>
                          <a:cs typeface="Tahoma"/>
                        </a:rPr>
                        <a:t>9:</a:t>
                      </a:r>
                      <a:r>
                        <a:rPr sz="1000" b="1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Here</a:t>
                      </a:r>
                      <a:r>
                        <a:rPr sz="10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are</a:t>
                      </a:r>
                      <a:r>
                        <a:rPr sz="10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just</a:t>
                      </a:r>
                      <a:r>
                        <a:rPr sz="10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two</a:t>
                      </a:r>
                      <a:r>
                        <a:rPr sz="10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examples</a:t>
                      </a:r>
                      <a:r>
                        <a:rPr sz="1000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many</a:t>
                      </a:r>
                      <a:r>
                        <a:rPr sz="100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beetle</a:t>
                      </a:r>
                      <a:r>
                        <a:rPr sz="100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species</a:t>
                      </a:r>
                      <a:r>
                        <a:rPr sz="100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insects</a:t>
                      </a:r>
                      <a:r>
                        <a:rPr sz="1000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15" dirty="0">
                          <a:latin typeface="Trebuchet MS"/>
                          <a:cs typeface="Trebuchet MS"/>
                        </a:rPr>
                        <a:t>known</a:t>
                      </a:r>
                      <a:r>
                        <a:rPr sz="1000" spc="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5" dirty="0">
                          <a:latin typeface="Trebuchet MS"/>
                          <a:cs typeface="Trebuchet MS"/>
                        </a:rPr>
                        <a:t>as</a:t>
                      </a:r>
                      <a:r>
                        <a:rPr sz="1000" spc="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10" dirty="0">
                          <a:latin typeface="Trebuchet MS"/>
                          <a:cs typeface="Trebuchet MS"/>
                        </a:rPr>
                        <a:t>powderpost</a:t>
                      </a:r>
                      <a:r>
                        <a:rPr sz="1000" spc="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beetles.</a:t>
                      </a:r>
                      <a:r>
                        <a:rPr sz="1000" spc="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85" dirty="0">
                          <a:latin typeface="Trebuchet MS"/>
                          <a:cs typeface="Trebuchet MS"/>
                        </a:rPr>
                        <a:t>(1)</a:t>
                      </a:r>
                      <a:r>
                        <a:rPr sz="1000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Lyctids</a:t>
                      </a:r>
                      <a:r>
                        <a:rPr sz="1000" spc="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are</a:t>
                      </a:r>
                      <a:r>
                        <a:rPr sz="1000" spc="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often</a:t>
                      </a:r>
                      <a:r>
                        <a:rPr sz="1000" spc="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called</a:t>
                      </a:r>
                      <a:r>
                        <a:rPr sz="1000" spc="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“true</a:t>
                      </a:r>
                      <a:r>
                        <a:rPr sz="1000" spc="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pow-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derpost</a:t>
                      </a:r>
                      <a:r>
                        <a:rPr sz="1000" spc="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beetles.”</a:t>
                      </a:r>
                      <a:r>
                        <a:rPr sz="1000" spc="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(2)</a:t>
                      </a:r>
                      <a:r>
                        <a:rPr sz="1000" spc="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15" dirty="0">
                          <a:latin typeface="Trebuchet MS"/>
                          <a:cs typeface="Trebuchet MS"/>
                        </a:rPr>
                        <a:t>Some</a:t>
                      </a:r>
                      <a:r>
                        <a:rPr sz="1000" spc="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5" dirty="0">
                          <a:latin typeface="Trebuchet MS"/>
                          <a:cs typeface="Trebuchet MS"/>
                        </a:rPr>
                        <a:t>typical</a:t>
                      </a:r>
                      <a:r>
                        <a:rPr sz="1000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damage</a:t>
                      </a:r>
                      <a:r>
                        <a:rPr sz="1000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these</a:t>
                      </a:r>
                      <a:r>
                        <a:rPr sz="1000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beetles</a:t>
                      </a:r>
                      <a:r>
                        <a:rPr sz="1000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do.</a:t>
                      </a:r>
                      <a:r>
                        <a:rPr sz="1000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80" dirty="0">
                          <a:latin typeface="Trebuchet MS"/>
                          <a:cs typeface="Trebuchet MS"/>
                        </a:rPr>
                        <a:t>(3)</a:t>
                      </a:r>
                      <a:r>
                        <a:rPr sz="1000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5" dirty="0">
                          <a:latin typeface="Trebuchet MS"/>
                          <a:cs typeface="Trebuchet MS"/>
                        </a:rPr>
                        <a:t>Loose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5" dirty="0">
                          <a:latin typeface="Trebuchet MS"/>
                          <a:cs typeface="Trebuchet MS"/>
                        </a:rPr>
                        <a:t>powder</a:t>
                      </a:r>
                      <a:r>
                        <a:rPr sz="1000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000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often</a:t>
                      </a:r>
                      <a:r>
                        <a:rPr sz="1000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first</a:t>
                      </a:r>
                      <a:r>
                        <a:rPr sz="1000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noticeable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sign</a:t>
                      </a:r>
                      <a:r>
                        <a:rPr sz="1000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00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powderpost</a:t>
                      </a:r>
                      <a:r>
                        <a:rPr sz="1000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beetle</a:t>
                      </a:r>
                      <a:r>
                        <a:rPr sz="1000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problem.</a:t>
                      </a:r>
                      <a:r>
                        <a:rPr sz="1000" spc="-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You</a:t>
                      </a:r>
                      <a:r>
                        <a:rPr sz="1000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can</a:t>
                      </a:r>
                      <a:r>
                        <a:rPr sz="1000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find</a:t>
                      </a:r>
                      <a:r>
                        <a:rPr sz="1000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powder</a:t>
                      </a:r>
                      <a:r>
                        <a:rPr sz="1000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5" dirty="0"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000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flooring,</a:t>
                      </a:r>
                      <a:r>
                        <a:rPr sz="1000" spc="-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00" spc="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dresser</a:t>
                      </a:r>
                      <a:r>
                        <a:rPr sz="1000" spc="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drawers,</a:t>
                      </a:r>
                      <a:r>
                        <a:rPr sz="1000" spc="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10" dirty="0"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000" spc="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furniture,</a:t>
                      </a:r>
                      <a:r>
                        <a:rPr sz="1000" spc="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or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900" b="1" spc="-50" dirty="0">
                          <a:latin typeface="Tahoma"/>
                          <a:cs typeface="Tahoma"/>
                        </a:rPr>
                        <a:t>4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63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760">
                <a:tc gridSpan="2">
                  <a:txBody>
                    <a:bodyPr/>
                    <a:lstStyle/>
                    <a:p>
                      <a:pPr marL="62865" algn="just">
                        <a:lnSpc>
                          <a:spcPts val="985"/>
                        </a:lnSpc>
                      </a:pPr>
                      <a:r>
                        <a:rPr sz="1000" spc="-20" dirty="0">
                          <a:latin typeface="Trebuchet MS"/>
                          <a:cs typeface="Trebuchet MS"/>
                        </a:rPr>
                        <a:t>underneath 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infested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beams.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0" dirty="0">
                          <a:latin typeface="Trebuchet MS"/>
                          <a:cs typeface="Trebuchet MS"/>
                        </a:rPr>
                        <a:t>(4)</a:t>
                      </a:r>
                      <a:r>
                        <a:rPr sz="1000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The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62865" marR="47625" algn="just">
                        <a:lnSpc>
                          <a:spcPts val="1100"/>
                        </a:lnSpc>
                        <a:spcBef>
                          <a:spcPts val="70"/>
                        </a:spcBef>
                      </a:pPr>
                      <a:r>
                        <a:rPr sz="1000" spc="-20" dirty="0">
                          <a:latin typeface="Trebuchet MS"/>
                          <a:cs typeface="Trebuchet MS"/>
                        </a:rPr>
                        <a:t>common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name</a:t>
                      </a:r>
                      <a:r>
                        <a:rPr sz="1000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latin typeface="Trebuchet MS"/>
                          <a:cs typeface="Trebuchet MS"/>
                        </a:rPr>
                        <a:t>“anobiids”</a:t>
                      </a:r>
                      <a:r>
                        <a:rPr sz="1000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5" dirty="0">
                          <a:latin typeface="Trebuchet MS"/>
                          <a:cs typeface="Trebuchet MS"/>
                        </a:rPr>
                        <a:t>refers</a:t>
                      </a:r>
                      <a:r>
                        <a:rPr sz="1000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10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spc="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another</a:t>
                      </a:r>
                      <a:r>
                        <a:rPr sz="1000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group</a:t>
                      </a:r>
                      <a:r>
                        <a:rPr sz="1000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20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spc="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powderpost</a:t>
                      </a:r>
                      <a:r>
                        <a:rPr sz="1000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5" dirty="0">
                          <a:latin typeface="Trebuchet MS"/>
                          <a:cs typeface="Trebuchet MS"/>
                        </a:rPr>
                        <a:t>beetles,</a:t>
                      </a:r>
                      <a:r>
                        <a:rPr sz="1000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which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includes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90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common </a:t>
                      </a:r>
                      <a:r>
                        <a:rPr sz="1000" spc="-65" dirty="0">
                          <a:latin typeface="Trebuchet MS"/>
                          <a:cs typeface="Trebuchet MS"/>
                        </a:rPr>
                        <a:t>furniture</a:t>
                      </a:r>
                      <a:r>
                        <a:rPr sz="1000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0" dirty="0">
                          <a:latin typeface="Trebuchet MS"/>
                          <a:cs typeface="Trebuchet MS"/>
                        </a:rPr>
                        <a:t>beetle</a:t>
                      </a:r>
                      <a:r>
                        <a:rPr sz="1000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shown</a:t>
                      </a:r>
                      <a:r>
                        <a:rPr sz="1000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0" dirty="0">
                          <a:latin typeface="Trebuchet MS"/>
                          <a:cs typeface="Trebuchet MS"/>
                        </a:rPr>
                        <a:t>here</a:t>
                      </a:r>
                      <a:r>
                        <a:rPr sz="1000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along</a:t>
                      </a:r>
                      <a:r>
                        <a:rPr sz="1000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1000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35" dirty="0">
                          <a:latin typeface="Trebuchet MS"/>
                          <a:cs typeface="Trebuchet MS"/>
                        </a:rPr>
                        <a:t>(5)</a:t>
                      </a:r>
                      <a:r>
                        <a:rPr sz="1000" spc="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90" dirty="0">
                          <a:latin typeface="Trebuchet MS"/>
                          <a:cs typeface="Trebuchet MS"/>
                        </a:rPr>
                        <a:t>its</a:t>
                      </a:r>
                      <a:r>
                        <a:rPr sz="1000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typical</a:t>
                      </a:r>
                      <a:r>
                        <a:rPr sz="1000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dam- </a:t>
                      </a:r>
                      <a:r>
                        <a:rPr sz="1000" spc="-65" dirty="0">
                          <a:latin typeface="Trebuchet MS"/>
                          <a:cs typeface="Trebuchet MS"/>
                        </a:rPr>
                        <a:t>age.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35" dirty="0">
                          <a:latin typeface="Trebuchet MS"/>
                          <a:cs typeface="Trebuchet MS"/>
                        </a:rPr>
                        <a:t>(Photo</a:t>
                      </a:r>
                      <a:r>
                        <a:rPr sz="800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65" dirty="0">
                          <a:latin typeface="Trebuchet MS"/>
                          <a:cs typeface="Trebuchet MS"/>
                        </a:rPr>
                        <a:t>credits:</a:t>
                      </a:r>
                      <a:r>
                        <a:rPr sz="800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45" dirty="0">
                          <a:latin typeface="Trebuchet MS"/>
                          <a:cs typeface="Trebuchet MS"/>
                        </a:rPr>
                        <a:t>(1</a:t>
                      </a:r>
                      <a:r>
                        <a:rPr sz="800" spc="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5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8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20" dirty="0">
                          <a:latin typeface="Trebuchet MS"/>
                          <a:cs typeface="Trebuchet MS"/>
                        </a:rPr>
                        <a:t>4)</a:t>
                      </a:r>
                      <a:r>
                        <a:rPr sz="800" spc="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55" dirty="0">
                          <a:latin typeface="Trebuchet MS"/>
                          <a:cs typeface="Trebuchet MS"/>
                        </a:rPr>
                        <a:t>Pest</a:t>
                      </a:r>
                      <a:r>
                        <a:rPr sz="800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5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800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30" dirty="0">
                          <a:latin typeface="Trebuchet MS"/>
                          <a:cs typeface="Trebuchet MS"/>
                        </a:rPr>
                        <a:t>Diseases</a:t>
                      </a:r>
                      <a:r>
                        <a:rPr sz="800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5" dirty="0">
                          <a:latin typeface="Trebuchet MS"/>
                          <a:cs typeface="Trebuchet MS"/>
                        </a:rPr>
                        <a:t>Image</a:t>
                      </a:r>
                      <a:r>
                        <a:rPr sz="800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60" dirty="0">
                          <a:latin typeface="Trebuchet MS"/>
                          <a:cs typeface="Trebuchet MS"/>
                        </a:rPr>
                        <a:t>Library,</a:t>
                      </a:r>
                      <a:r>
                        <a:rPr sz="800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30" dirty="0">
                          <a:latin typeface="Trebuchet MS"/>
                          <a:cs typeface="Trebuchet MS"/>
                        </a:rPr>
                        <a:t>Bugwood.org;</a:t>
                      </a:r>
                      <a:r>
                        <a:rPr sz="800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14" dirty="0">
                          <a:latin typeface="Trebuchet MS"/>
                          <a:cs typeface="Trebuchet MS"/>
                        </a:rPr>
                        <a:t>(2)</a:t>
                      </a:r>
                      <a:r>
                        <a:rPr sz="800" spc="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35" dirty="0">
                          <a:latin typeface="Trebuchet MS"/>
                          <a:cs typeface="Trebuchet MS"/>
                        </a:rPr>
                        <a:t>UW-</a:t>
                      </a:r>
                      <a:r>
                        <a:rPr sz="800" spc="-10" dirty="0">
                          <a:latin typeface="Trebuchet MS"/>
                          <a:cs typeface="Trebuchet MS"/>
                        </a:rPr>
                        <a:t>Madison</a:t>
                      </a:r>
                      <a:r>
                        <a:rPr sz="800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0" dirty="0">
                          <a:latin typeface="Trebuchet MS"/>
                          <a:cs typeface="Trebuchet MS"/>
                        </a:rPr>
                        <a:t>Dept. </a:t>
                      </a:r>
                      <a:r>
                        <a:rPr sz="800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800" spc="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30" dirty="0">
                          <a:latin typeface="Trebuchet MS"/>
                          <a:cs typeface="Trebuchet MS"/>
                        </a:rPr>
                        <a:t>Entomology;</a:t>
                      </a:r>
                      <a:r>
                        <a:rPr sz="8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20" dirty="0">
                          <a:latin typeface="Trebuchet MS"/>
                          <a:cs typeface="Trebuchet MS"/>
                        </a:rPr>
                        <a:t>(3)</a:t>
                      </a:r>
                      <a:r>
                        <a:rPr sz="800" spc="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45" dirty="0">
                          <a:latin typeface="Trebuchet MS"/>
                          <a:cs typeface="Trebuchet MS"/>
                        </a:rPr>
                        <a:t>Stan</a:t>
                      </a:r>
                      <a:r>
                        <a:rPr sz="8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50" dirty="0">
                          <a:latin typeface="Trebuchet MS"/>
                          <a:cs typeface="Trebuchet MS"/>
                        </a:rPr>
                        <a:t>Lebow,</a:t>
                      </a:r>
                      <a:r>
                        <a:rPr sz="8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0" dirty="0">
                          <a:latin typeface="Trebuchet MS"/>
                          <a:cs typeface="Trebuchet MS"/>
                        </a:rPr>
                        <a:t>USDA</a:t>
                      </a:r>
                      <a:r>
                        <a:rPr sz="8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50" dirty="0">
                          <a:latin typeface="Trebuchet MS"/>
                          <a:cs typeface="Trebuchet MS"/>
                        </a:rPr>
                        <a:t>Forest</a:t>
                      </a:r>
                      <a:r>
                        <a:rPr sz="8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30" dirty="0">
                          <a:latin typeface="Trebuchet MS"/>
                          <a:cs typeface="Trebuchet MS"/>
                        </a:rPr>
                        <a:t>Products</a:t>
                      </a:r>
                      <a:r>
                        <a:rPr sz="800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45" dirty="0">
                          <a:latin typeface="Trebuchet MS"/>
                          <a:cs typeface="Trebuchet MS"/>
                        </a:rPr>
                        <a:t>Laboratory;</a:t>
                      </a:r>
                      <a:r>
                        <a:rPr sz="8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14" dirty="0">
                          <a:latin typeface="Trebuchet MS"/>
                          <a:cs typeface="Trebuchet MS"/>
                        </a:rPr>
                        <a:t>(5)</a:t>
                      </a:r>
                      <a:r>
                        <a:rPr sz="800" spc="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5" dirty="0">
                          <a:latin typeface="Trebuchet MS"/>
                          <a:cs typeface="Trebuchet MS"/>
                        </a:rPr>
                        <a:t>Gyorgy</a:t>
                      </a:r>
                      <a:r>
                        <a:rPr sz="8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45" dirty="0">
                          <a:latin typeface="Trebuchet MS"/>
                          <a:cs typeface="Trebuchet MS"/>
                        </a:rPr>
                        <a:t>Csoka,</a:t>
                      </a:r>
                      <a:r>
                        <a:rPr sz="8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Hungary</a:t>
                      </a:r>
                      <a:r>
                        <a:rPr sz="8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0" dirty="0">
                          <a:latin typeface="Trebuchet MS"/>
                          <a:cs typeface="Trebuchet MS"/>
                        </a:rPr>
                        <a:t>Forest </a:t>
                      </a:r>
                      <a:r>
                        <a:rPr sz="800" spc="-45" dirty="0">
                          <a:latin typeface="Trebuchet MS"/>
                          <a:cs typeface="Trebuchet MS"/>
                        </a:rPr>
                        <a:t>Research</a:t>
                      </a:r>
                      <a:r>
                        <a:rPr sz="800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55" dirty="0">
                          <a:latin typeface="Trebuchet MS"/>
                          <a:cs typeface="Trebuchet MS"/>
                        </a:rPr>
                        <a:t>Institute,</a:t>
                      </a:r>
                      <a:r>
                        <a:rPr sz="800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0" dirty="0">
                          <a:latin typeface="Trebuchet MS"/>
                          <a:cs typeface="Trebuchet MS"/>
                        </a:rPr>
                        <a:t>Bugwood.org).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74563" y="6941566"/>
            <a:ext cx="1535328" cy="2310891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5474563" y="6941566"/>
            <a:ext cx="1535430" cy="23114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99060" rIns="0" bIns="0" rtlCol="0">
            <a:spAutoFit/>
          </a:bodyPr>
          <a:lstStyle/>
          <a:p>
            <a:pPr marL="187960">
              <a:lnSpc>
                <a:spcPct val="100000"/>
              </a:lnSpc>
              <a:spcBef>
                <a:spcPts val="780"/>
              </a:spcBef>
            </a:pPr>
            <a:r>
              <a:rPr sz="1900" b="1" spc="-50" dirty="0">
                <a:latin typeface="Tahoma"/>
                <a:cs typeface="Tahoma"/>
              </a:rPr>
              <a:t>5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09746" y="5221351"/>
            <a:ext cx="1631950" cy="155257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440"/>
              </a:spcBef>
            </a:pPr>
            <a:r>
              <a:rPr sz="1900" b="1" spc="-50" dirty="0">
                <a:latin typeface="Tahoma"/>
                <a:cs typeface="Tahoma"/>
              </a:rPr>
              <a:t>2</a:t>
            </a:r>
            <a:endParaRPr sz="1900">
              <a:latin typeface="Tahoma"/>
              <a:cs typeface="Tahoma"/>
            </a:endParaRPr>
          </a:p>
        </p:txBody>
      </p:sp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63108" y="5221351"/>
            <a:ext cx="1446784" cy="1551974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5563108" y="5221351"/>
            <a:ext cx="1447165" cy="155257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2890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15"/>
              </a:spcBef>
            </a:pPr>
            <a:r>
              <a:rPr sz="1900" b="1" spc="-50" dirty="0">
                <a:latin typeface="Tahoma"/>
                <a:cs typeface="Tahoma"/>
              </a:rPr>
              <a:t>3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13529" y="458813"/>
            <a:ext cx="3100705" cy="1304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both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softwoods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2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hardwoods,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causing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damage </a:t>
            </a:r>
            <a:r>
              <a:rPr sz="1100" dirty="0">
                <a:latin typeface="Times New Roman"/>
                <a:cs typeface="Times New Roman"/>
              </a:rPr>
              <a:t>similar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caused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powderpost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beetles.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Despite </a:t>
            </a:r>
            <a:r>
              <a:rPr sz="1100" dirty="0">
                <a:latin typeface="Times New Roman"/>
                <a:cs typeface="Times New Roman"/>
              </a:rPr>
              <a:t>its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name,</a:t>
            </a:r>
            <a:r>
              <a:rPr sz="1100" spc="2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2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beetle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2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attacks</a:t>
            </a:r>
            <a:r>
              <a:rPr sz="1100" spc="2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structural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timbers, </a:t>
            </a:r>
            <a:r>
              <a:rPr sz="1100" dirty="0">
                <a:latin typeface="Times New Roman"/>
                <a:cs typeface="Times New Roman"/>
              </a:rPr>
              <a:t>plywood,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seasoned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products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provided </a:t>
            </a:r>
            <a:r>
              <a:rPr sz="1100" dirty="0">
                <a:latin typeface="Times New Roman"/>
                <a:cs typeface="Times New Roman"/>
              </a:rPr>
              <a:t>their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moisture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content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near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above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15%.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Larvae </a:t>
            </a:r>
            <a:r>
              <a:rPr sz="1100" dirty="0">
                <a:latin typeface="Times New Roman"/>
                <a:cs typeface="Times New Roman"/>
              </a:rPr>
              <a:t>grow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rapidly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infected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soft-</a:t>
            </a:r>
            <a:r>
              <a:rPr sz="1100" dirty="0">
                <a:latin typeface="Times New Roman"/>
                <a:cs typeface="Times New Roman"/>
              </a:rPr>
              <a:t>rot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white-rot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fungi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where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high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humidity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low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max- </a:t>
            </a:r>
            <a:r>
              <a:rPr sz="1100" dirty="0">
                <a:latin typeface="Times New Roman"/>
                <a:cs typeface="Times New Roman"/>
              </a:rPr>
              <a:t>imum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temperatures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prevail.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13809" y="1887245"/>
            <a:ext cx="3100070" cy="669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spc="-60" dirty="0">
                <a:latin typeface="Tahoma"/>
                <a:cs typeface="Tahoma"/>
              </a:rPr>
              <a:t>Roundheaded</a:t>
            </a:r>
            <a:r>
              <a:rPr sz="1100" b="1" spc="-30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Borers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many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species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roundheaded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borers,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most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which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attack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only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dead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dying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timber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recently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cut </a:t>
            </a:r>
            <a:r>
              <a:rPr sz="1100" dirty="0">
                <a:latin typeface="Times New Roman"/>
                <a:cs typeface="Times New Roman"/>
              </a:rPr>
              <a:t>logs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10).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13809" y="2680881"/>
            <a:ext cx="3100705" cy="1304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spc="-60" dirty="0">
                <a:latin typeface="Tahoma"/>
                <a:cs typeface="Tahoma"/>
              </a:rPr>
              <a:t>Flatheaded</a:t>
            </a:r>
            <a:r>
              <a:rPr sz="1100" b="1" spc="-5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Borers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Flatheaded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borers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infest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live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trees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well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recently </a:t>
            </a:r>
            <a:r>
              <a:rPr sz="1100" dirty="0">
                <a:latin typeface="Times New Roman"/>
                <a:cs typeface="Times New Roman"/>
              </a:rPr>
              <a:t>felled</a:t>
            </a:r>
            <a:r>
              <a:rPr sz="1100" spc="2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dead,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standing</a:t>
            </a:r>
            <a:r>
              <a:rPr sz="1100" spc="2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softwood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trees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250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11).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cause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considerable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damage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rustic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struc- </a:t>
            </a:r>
            <a:r>
              <a:rPr sz="1100" dirty="0">
                <a:latin typeface="Times New Roman"/>
                <a:cs typeface="Times New Roman"/>
              </a:rPr>
              <a:t>tures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manufactured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products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mining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into </a:t>
            </a:r>
            <a:r>
              <a:rPr sz="1100" dirty="0">
                <a:latin typeface="Times New Roman"/>
                <a:cs typeface="Times New Roman"/>
              </a:rPr>
              <a:t>sapwood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heartwood.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Typical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damage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consists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rather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shallow,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long,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winding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galleries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(tunnels)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that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packed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fine</a:t>
            </a:r>
            <a:r>
              <a:rPr sz="1100" spc="-10" dirty="0">
                <a:latin typeface="Times New Roman"/>
                <a:cs typeface="Times New Roman"/>
              </a:rPr>
              <a:t> powder.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113809" y="4109313"/>
            <a:ext cx="3100705" cy="669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spc="-60" dirty="0">
                <a:latin typeface="Tahoma"/>
                <a:cs typeface="Tahoma"/>
              </a:rPr>
              <a:t>Ambrosia</a:t>
            </a:r>
            <a:r>
              <a:rPr sz="1100" b="1" spc="-35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Beetles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Ambrosia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beetles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tend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attack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green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de- </a:t>
            </a:r>
            <a:r>
              <a:rPr sz="1100" dirty="0">
                <a:latin typeface="Times New Roman"/>
                <a:cs typeface="Times New Roman"/>
              </a:rPr>
              <a:t>grade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principally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through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staining.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beetles </a:t>
            </a:r>
            <a:r>
              <a:rPr sz="1100" dirty="0">
                <a:latin typeface="Times New Roman"/>
                <a:cs typeface="Times New Roman"/>
              </a:rPr>
              <a:t>cultivate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feed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upon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fungi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introduce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into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571500" y="514350"/>
            <a:ext cx="3074670" cy="3310254"/>
            <a:chOff x="571500" y="514350"/>
            <a:chExt cx="3074670" cy="3310254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6900" y="539750"/>
              <a:ext cx="3019043" cy="325932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84200" y="527050"/>
              <a:ext cx="3049270" cy="3284854"/>
            </a:xfrm>
            <a:custGeom>
              <a:avLst/>
              <a:gdLst/>
              <a:ahLst/>
              <a:cxnLst/>
              <a:rect l="l" t="t" r="r" b="b"/>
              <a:pathLst>
                <a:path w="3049270" h="3284854">
                  <a:moveTo>
                    <a:pt x="0" y="12700"/>
                  </a:moveTo>
                  <a:lnTo>
                    <a:pt x="0" y="3272028"/>
                  </a:lnTo>
                  <a:lnTo>
                    <a:pt x="0" y="3284728"/>
                  </a:lnTo>
                  <a:lnTo>
                    <a:pt x="12700" y="3284728"/>
                  </a:lnTo>
                  <a:lnTo>
                    <a:pt x="3036570" y="3284728"/>
                  </a:lnTo>
                  <a:lnTo>
                    <a:pt x="3049270" y="3284728"/>
                  </a:lnTo>
                  <a:lnTo>
                    <a:pt x="3049270" y="3272028"/>
                  </a:lnTo>
                  <a:lnTo>
                    <a:pt x="3049270" y="12700"/>
                  </a:lnTo>
                  <a:lnTo>
                    <a:pt x="3049270" y="0"/>
                  </a:lnTo>
                  <a:lnTo>
                    <a:pt x="303657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77850" y="3885691"/>
            <a:ext cx="3061970" cy="6731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62865" marR="55244" algn="just">
              <a:lnSpc>
                <a:spcPts val="1100"/>
              </a:lnSpc>
              <a:spcBef>
                <a:spcPts val="495"/>
              </a:spcBef>
            </a:pPr>
            <a:r>
              <a:rPr sz="1000" b="1" spc="-70" dirty="0">
                <a:latin typeface="Tahoma"/>
                <a:cs typeface="Tahoma"/>
              </a:rPr>
              <a:t>Figure</a:t>
            </a:r>
            <a:r>
              <a:rPr sz="1000" b="1" spc="-5" dirty="0">
                <a:latin typeface="Tahoma"/>
                <a:cs typeface="Tahoma"/>
              </a:rPr>
              <a:t> </a:t>
            </a:r>
            <a:r>
              <a:rPr sz="1000" b="1" spc="-155" dirty="0">
                <a:latin typeface="Tahoma"/>
                <a:cs typeface="Tahoma"/>
              </a:rPr>
              <a:t>10:</a:t>
            </a:r>
            <a:r>
              <a:rPr sz="1000" b="1" spc="85" dirty="0">
                <a:latin typeface="Tahoma"/>
                <a:cs typeface="Tahoma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This</a:t>
            </a:r>
            <a:r>
              <a:rPr sz="1000" spc="-20" dirty="0">
                <a:latin typeface="Trebuchet MS"/>
                <a:cs typeface="Trebuchet MS"/>
              </a:rPr>
              <a:t> photo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shows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80" dirty="0">
                <a:latin typeface="Trebuchet MS"/>
                <a:cs typeface="Trebuchet MS"/>
              </a:rPr>
              <a:t>larvae,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pupa,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an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adult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and damage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100" dirty="0">
                <a:latin typeface="Trebuchet MS"/>
                <a:cs typeface="Trebuchet MS"/>
              </a:rPr>
              <a:t>of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one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species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100" dirty="0">
                <a:latin typeface="Trebuchet MS"/>
                <a:cs typeface="Trebuchet MS"/>
              </a:rPr>
              <a:t>of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roundheaded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borer: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80" dirty="0">
                <a:latin typeface="Trebuchet MS"/>
                <a:cs typeface="Trebuchet MS"/>
              </a:rPr>
              <a:t>the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pop- </a:t>
            </a:r>
            <a:r>
              <a:rPr sz="1000" spc="-95" dirty="0">
                <a:latin typeface="Trebuchet MS"/>
                <a:cs typeface="Trebuchet MS"/>
              </a:rPr>
              <a:t>lar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borer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(</a:t>
            </a:r>
            <a:r>
              <a:rPr sz="1000" i="1" spc="-70" dirty="0">
                <a:latin typeface="Trebuchet MS"/>
                <a:cs typeface="Trebuchet MS"/>
              </a:rPr>
              <a:t>Saperda</a:t>
            </a:r>
            <a:r>
              <a:rPr sz="1000" i="1" spc="-5" dirty="0">
                <a:latin typeface="Trebuchet MS"/>
                <a:cs typeface="Trebuchet MS"/>
              </a:rPr>
              <a:t> </a:t>
            </a:r>
            <a:r>
              <a:rPr sz="1000" i="1" spc="-70" dirty="0">
                <a:latin typeface="Trebuchet MS"/>
                <a:cs typeface="Trebuchet MS"/>
              </a:rPr>
              <a:t>calcarata</a:t>
            </a:r>
            <a:r>
              <a:rPr sz="1000" spc="-70" dirty="0">
                <a:latin typeface="Trebuchet MS"/>
                <a:cs typeface="Trebuchet MS"/>
              </a:rPr>
              <a:t>)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on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an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eastern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cottonwood. </a:t>
            </a:r>
            <a:r>
              <a:rPr sz="800" spc="-40" dirty="0">
                <a:latin typeface="Trebuchet MS"/>
                <a:cs typeface="Trebuchet MS"/>
              </a:rPr>
              <a:t>(Photo</a:t>
            </a:r>
            <a:r>
              <a:rPr sz="800" spc="-105" dirty="0">
                <a:latin typeface="Trebuchet MS"/>
                <a:cs typeface="Trebuchet MS"/>
              </a:rPr>
              <a:t> </a:t>
            </a:r>
            <a:r>
              <a:rPr sz="800" spc="-40" dirty="0">
                <a:latin typeface="Trebuchet MS"/>
                <a:cs typeface="Trebuchet MS"/>
              </a:rPr>
              <a:t>courtesy</a:t>
            </a:r>
            <a:r>
              <a:rPr sz="800" spc="-100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of</a:t>
            </a:r>
            <a:r>
              <a:rPr sz="800" spc="60" dirty="0">
                <a:latin typeface="Trebuchet MS"/>
                <a:cs typeface="Trebuchet MS"/>
              </a:rPr>
              <a:t> </a:t>
            </a:r>
            <a:r>
              <a:rPr sz="800" spc="-50" dirty="0">
                <a:latin typeface="Trebuchet MS"/>
                <a:cs typeface="Trebuchet MS"/>
              </a:rPr>
              <a:t>James</a:t>
            </a:r>
            <a:r>
              <a:rPr sz="800" spc="-10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Solomon,</a:t>
            </a:r>
            <a:r>
              <a:rPr sz="800" spc="-105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USDA</a:t>
            </a:r>
            <a:r>
              <a:rPr sz="800" spc="-100" dirty="0">
                <a:latin typeface="Trebuchet MS"/>
                <a:cs typeface="Trebuchet MS"/>
              </a:rPr>
              <a:t> </a:t>
            </a:r>
            <a:r>
              <a:rPr sz="800" spc="-45" dirty="0">
                <a:latin typeface="Trebuchet MS"/>
                <a:cs typeface="Trebuchet MS"/>
              </a:rPr>
              <a:t>Forest</a:t>
            </a:r>
            <a:r>
              <a:rPr sz="800" spc="-100" dirty="0">
                <a:latin typeface="Trebuchet MS"/>
                <a:cs typeface="Trebuchet MS"/>
              </a:rPr>
              <a:t> </a:t>
            </a:r>
            <a:r>
              <a:rPr sz="800" spc="-55" dirty="0">
                <a:latin typeface="Trebuchet MS"/>
                <a:cs typeface="Trebuchet MS"/>
              </a:rPr>
              <a:t>Service,</a:t>
            </a:r>
            <a:r>
              <a:rPr sz="800" spc="-100" dirty="0">
                <a:latin typeface="Trebuchet MS"/>
                <a:cs typeface="Trebuchet MS"/>
              </a:rPr>
              <a:t> </a:t>
            </a:r>
            <a:r>
              <a:rPr sz="800" spc="-20" dirty="0">
                <a:latin typeface="Trebuchet MS"/>
                <a:cs typeface="Trebuchet MS"/>
              </a:rPr>
              <a:t>Bugwood.org).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8800" y="4617553"/>
            <a:ext cx="3100705" cy="1304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their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galleries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12).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They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principal- </a:t>
            </a:r>
            <a:r>
              <a:rPr sz="1100" dirty="0">
                <a:latin typeface="Times New Roman"/>
                <a:cs typeface="Times New Roman"/>
              </a:rPr>
              <a:t>ly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shelter,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deriving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nourishment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 </a:t>
            </a:r>
            <a:r>
              <a:rPr sz="1100" dirty="0">
                <a:latin typeface="Times New Roman"/>
                <a:cs typeface="Times New Roman"/>
              </a:rPr>
              <a:t>itself.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adult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beetles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bore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across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grain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wood;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accompanying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galleries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extensive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staining </a:t>
            </a:r>
            <a:r>
              <a:rPr sz="1100" dirty="0">
                <a:latin typeface="Times New Roman"/>
                <a:cs typeface="Times New Roman"/>
              </a:rPr>
              <a:t>caused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fungus.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Ambrosia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beetle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damage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gener- </a:t>
            </a:r>
            <a:r>
              <a:rPr sz="1100" dirty="0">
                <a:latin typeface="Times New Roman"/>
                <a:cs typeface="Times New Roman"/>
              </a:rPr>
              <a:t>ally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does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seriously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weaken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wood,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staining </a:t>
            </a:r>
            <a:r>
              <a:rPr sz="1100" dirty="0">
                <a:latin typeface="Times New Roman"/>
                <a:cs typeface="Times New Roman"/>
              </a:rPr>
              <a:t>lowers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value 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products made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 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beetles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attack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both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hardwoods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softwoods.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71500" y="6011671"/>
            <a:ext cx="3142615" cy="2733040"/>
            <a:chOff x="571500" y="6011671"/>
            <a:chExt cx="3142615" cy="273304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392" y="6024371"/>
              <a:ext cx="3102355" cy="270764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84200" y="6024371"/>
              <a:ext cx="3117215" cy="2707640"/>
            </a:xfrm>
            <a:custGeom>
              <a:avLst/>
              <a:gdLst/>
              <a:ahLst/>
              <a:cxnLst/>
              <a:rect l="l" t="t" r="r" b="b"/>
              <a:pathLst>
                <a:path w="3117215" h="2707640">
                  <a:moveTo>
                    <a:pt x="0" y="2707640"/>
                  </a:moveTo>
                  <a:lnTo>
                    <a:pt x="3116719" y="2707640"/>
                  </a:lnTo>
                  <a:lnTo>
                    <a:pt x="3116719" y="0"/>
                  </a:lnTo>
                  <a:lnTo>
                    <a:pt x="0" y="0"/>
                  </a:lnTo>
                  <a:lnTo>
                    <a:pt x="0" y="270764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807320" y="6011671"/>
            <a:ext cx="3142615" cy="2733040"/>
            <a:chOff x="3807320" y="6011671"/>
            <a:chExt cx="3142615" cy="273304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0020" y="6024371"/>
              <a:ext cx="3116719" cy="270763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820020" y="6024371"/>
              <a:ext cx="3117215" cy="2707640"/>
            </a:xfrm>
            <a:custGeom>
              <a:avLst/>
              <a:gdLst/>
              <a:ahLst/>
              <a:cxnLst/>
              <a:rect l="l" t="t" r="r" b="b"/>
              <a:pathLst>
                <a:path w="3117215" h="2707640">
                  <a:moveTo>
                    <a:pt x="0" y="2707640"/>
                  </a:moveTo>
                  <a:lnTo>
                    <a:pt x="3116719" y="2707640"/>
                  </a:lnTo>
                  <a:lnTo>
                    <a:pt x="3116719" y="0"/>
                  </a:lnTo>
                  <a:lnTo>
                    <a:pt x="0" y="0"/>
                  </a:lnTo>
                  <a:lnTo>
                    <a:pt x="0" y="270764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77850" y="8803893"/>
            <a:ext cx="6365240" cy="65532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62865" marR="53975" algn="just">
              <a:lnSpc>
                <a:spcPts val="1100"/>
              </a:lnSpc>
              <a:spcBef>
                <a:spcPts val="420"/>
              </a:spcBef>
            </a:pPr>
            <a:r>
              <a:rPr sz="1000" b="1" spc="-60" dirty="0">
                <a:latin typeface="Tahoma"/>
                <a:cs typeface="Tahoma"/>
              </a:rPr>
              <a:t>Figure</a:t>
            </a:r>
            <a:r>
              <a:rPr sz="1000" b="1" spc="-160" dirty="0">
                <a:latin typeface="Tahoma"/>
                <a:cs typeface="Tahoma"/>
              </a:rPr>
              <a:t> </a:t>
            </a:r>
            <a:r>
              <a:rPr sz="1000" b="1" spc="-145" dirty="0">
                <a:latin typeface="Tahoma"/>
                <a:cs typeface="Tahoma"/>
              </a:rPr>
              <a:t>11:</a:t>
            </a:r>
            <a:r>
              <a:rPr sz="1000" b="1" dirty="0">
                <a:latin typeface="Tahoma"/>
                <a:cs typeface="Tahoma"/>
              </a:rPr>
              <a:t> </a:t>
            </a:r>
            <a:r>
              <a:rPr sz="1000" dirty="0">
                <a:latin typeface="Trebuchet MS"/>
                <a:cs typeface="Trebuchet MS"/>
              </a:rPr>
              <a:t>On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left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is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large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80" dirty="0">
                <a:latin typeface="Trebuchet MS"/>
                <a:cs typeface="Trebuchet MS"/>
              </a:rPr>
              <a:t>flat-</a:t>
            </a:r>
            <a:r>
              <a:rPr sz="1000" spc="-35" dirty="0">
                <a:latin typeface="Trebuchet MS"/>
                <a:cs typeface="Trebuchet MS"/>
              </a:rPr>
              <a:t>headed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pine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heartwood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borer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(</a:t>
            </a:r>
            <a:r>
              <a:rPr sz="1000" i="1" spc="-60" dirty="0">
                <a:latin typeface="Trebuchet MS"/>
                <a:cs typeface="Trebuchet MS"/>
              </a:rPr>
              <a:t>Chalcophora</a:t>
            </a:r>
            <a:r>
              <a:rPr sz="1000" i="1" spc="-180" dirty="0">
                <a:latin typeface="Trebuchet MS"/>
                <a:cs typeface="Trebuchet MS"/>
              </a:rPr>
              <a:t> </a:t>
            </a:r>
            <a:r>
              <a:rPr sz="1000" i="1" spc="-70" dirty="0">
                <a:latin typeface="Trebuchet MS"/>
                <a:cs typeface="Trebuchet MS"/>
              </a:rPr>
              <a:t>virginiensis</a:t>
            </a:r>
            <a:r>
              <a:rPr sz="1000" spc="-70" dirty="0">
                <a:latin typeface="Trebuchet MS"/>
                <a:cs typeface="Trebuchet MS"/>
              </a:rPr>
              <a:t>)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and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on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right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is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flatheaded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or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metallic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wood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borer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larva.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If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larvae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were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present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in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tree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when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it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was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milled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into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lumber,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adults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might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emerge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from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wood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within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first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2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to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3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years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after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new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construction.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However,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insects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are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incapable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of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reinfesting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seasoned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wood.</a:t>
            </a:r>
            <a:r>
              <a:rPr sz="1000" spc="-13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(Photos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courtesy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of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60" dirty="0">
                <a:latin typeface="Trebuchet MS"/>
                <a:cs typeface="Trebuchet MS"/>
              </a:rPr>
              <a:t>(left)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45" dirty="0">
                <a:latin typeface="Trebuchet MS"/>
                <a:cs typeface="Trebuchet MS"/>
              </a:rPr>
              <a:t>Jessica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Louque,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Smithers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50" dirty="0">
                <a:latin typeface="Trebuchet MS"/>
                <a:cs typeface="Trebuchet MS"/>
              </a:rPr>
              <a:t>Viscient;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45" dirty="0">
                <a:latin typeface="Trebuchet MS"/>
                <a:cs typeface="Trebuchet MS"/>
              </a:rPr>
              <a:t>(right)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25" dirty="0">
                <a:latin typeface="Trebuchet MS"/>
                <a:cs typeface="Trebuchet MS"/>
              </a:rPr>
              <a:t>Rebekah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60" dirty="0">
                <a:latin typeface="Trebuchet MS"/>
                <a:cs typeface="Trebuchet MS"/>
              </a:rPr>
              <a:t>D.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60" dirty="0">
                <a:latin typeface="Trebuchet MS"/>
                <a:cs typeface="Trebuchet MS"/>
              </a:rPr>
              <a:t>Wallace,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University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of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Georgia.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20" dirty="0">
                <a:latin typeface="Trebuchet MS"/>
                <a:cs typeface="Trebuchet MS"/>
              </a:rPr>
              <a:t>Both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from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15" dirty="0">
                <a:latin typeface="Trebuchet MS"/>
                <a:cs typeface="Trebuchet MS"/>
              </a:rPr>
              <a:t>Bugwood.org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114" dirty="0">
                <a:latin typeface="Trebuchet MS"/>
                <a:cs typeface="Trebuchet MS"/>
              </a:rPr>
              <a:t>).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063493" y="514350"/>
            <a:ext cx="2697480" cy="3974465"/>
            <a:chOff x="4063493" y="514350"/>
            <a:chExt cx="2697480" cy="3974465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88894" y="2237232"/>
              <a:ext cx="2646423" cy="222605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076193" y="2224532"/>
              <a:ext cx="2672080" cy="2251710"/>
            </a:xfrm>
            <a:custGeom>
              <a:avLst/>
              <a:gdLst/>
              <a:ahLst/>
              <a:cxnLst/>
              <a:rect l="l" t="t" r="r" b="b"/>
              <a:pathLst>
                <a:path w="2672079" h="2251710">
                  <a:moveTo>
                    <a:pt x="0" y="12700"/>
                  </a:moveTo>
                  <a:lnTo>
                    <a:pt x="0" y="2238756"/>
                  </a:lnTo>
                  <a:lnTo>
                    <a:pt x="0" y="2251456"/>
                  </a:lnTo>
                  <a:lnTo>
                    <a:pt x="12700" y="2251456"/>
                  </a:lnTo>
                  <a:lnTo>
                    <a:pt x="2659126" y="2251456"/>
                  </a:lnTo>
                  <a:lnTo>
                    <a:pt x="2671826" y="2251456"/>
                  </a:lnTo>
                  <a:lnTo>
                    <a:pt x="2671826" y="2238756"/>
                  </a:lnTo>
                  <a:lnTo>
                    <a:pt x="2671826" y="12700"/>
                  </a:lnTo>
                  <a:lnTo>
                    <a:pt x="2671826" y="0"/>
                  </a:lnTo>
                  <a:lnTo>
                    <a:pt x="2659126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96336" y="539750"/>
              <a:ext cx="2631526" cy="161620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083636" y="527050"/>
              <a:ext cx="2657475" cy="1642110"/>
            </a:xfrm>
            <a:custGeom>
              <a:avLst/>
              <a:gdLst/>
              <a:ahLst/>
              <a:cxnLst/>
              <a:rect l="l" t="t" r="r" b="b"/>
              <a:pathLst>
                <a:path w="2657475" h="1642110">
                  <a:moveTo>
                    <a:pt x="0" y="12700"/>
                  </a:moveTo>
                  <a:lnTo>
                    <a:pt x="0" y="1628902"/>
                  </a:lnTo>
                  <a:lnTo>
                    <a:pt x="0" y="1641602"/>
                  </a:lnTo>
                  <a:lnTo>
                    <a:pt x="12700" y="1641602"/>
                  </a:lnTo>
                  <a:lnTo>
                    <a:pt x="2644241" y="1641602"/>
                  </a:lnTo>
                  <a:lnTo>
                    <a:pt x="2656941" y="1641602"/>
                  </a:lnTo>
                  <a:lnTo>
                    <a:pt x="2656941" y="1628902"/>
                  </a:lnTo>
                  <a:lnTo>
                    <a:pt x="2656941" y="12700"/>
                  </a:lnTo>
                  <a:lnTo>
                    <a:pt x="2656941" y="0"/>
                  </a:lnTo>
                  <a:lnTo>
                    <a:pt x="2644241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881120" y="4528820"/>
            <a:ext cx="3061970" cy="10845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9054" rIns="0" bIns="0" rtlCol="0">
            <a:spAutoFit/>
          </a:bodyPr>
          <a:lstStyle/>
          <a:p>
            <a:pPr marL="62865" marR="55244" algn="just">
              <a:lnSpc>
                <a:spcPts val="1100"/>
              </a:lnSpc>
              <a:spcBef>
                <a:spcPts val="464"/>
              </a:spcBef>
            </a:pPr>
            <a:r>
              <a:rPr sz="1000" b="1" spc="-55" dirty="0">
                <a:latin typeface="Tahoma"/>
                <a:cs typeface="Tahoma"/>
              </a:rPr>
              <a:t>Figure</a:t>
            </a:r>
            <a:r>
              <a:rPr sz="1000" b="1" spc="-25" dirty="0">
                <a:latin typeface="Tahoma"/>
                <a:cs typeface="Tahoma"/>
              </a:rPr>
              <a:t> </a:t>
            </a:r>
            <a:r>
              <a:rPr sz="1000" b="1" spc="-110" dirty="0">
                <a:latin typeface="Tahoma"/>
                <a:cs typeface="Tahoma"/>
              </a:rPr>
              <a:t>12:</a:t>
            </a:r>
            <a:r>
              <a:rPr sz="1000" b="1" spc="-10" dirty="0">
                <a:latin typeface="Tahoma"/>
                <a:cs typeface="Tahoma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There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are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many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species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of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ambrosia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beetle.</a:t>
            </a:r>
            <a:r>
              <a:rPr sz="1000" spc="-13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Shown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here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is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striped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ambrosia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beetle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(T</a:t>
            </a:r>
            <a:r>
              <a:rPr sz="1000" i="1" spc="-60" dirty="0">
                <a:latin typeface="Trebuchet MS"/>
                <a:cs typeface="Trebuchet MS"/>
              </a:rPr>
              <a:t>rypodendron</a:t>
            </a:r>
            <a:r>
              <a:rPr sz="1000" i="1" spc="-10" dirty="0">
                <a:latin typeface="Trebuchet MS"/>
                <a:cs typeface="Trebuchet MS"/>
              </a:rPr>
              <a:t> </a:t>
            </a:r>
            <a:r>
              <a:rPr sz="1000" i="1" spc="-75" dirty="0">
                <a:latin typeface="Trebuchet MS"/>
                <a:cs typeface="Trebuchet MS"/>
              </a:rPr>
              <a:t>lineatum</a:t>
            </a:r>
            <a:r>
              <a:rPr sz="1000" spc="-75" dirty="0">
                <a:latin typeface="Trebuchet MS"/>
                <a:cs typeface="Trebuchet MS"/>
              </a:rPr>
              <a:t>).</a:t>
            </a:r>
            <a:r>
              <a:rPr sz="1000" spc="35" dirty="0">
                <a:latin typeface="Trebuchet MS"/>
                <a:cs typeface="Trebuchet MS"/>
              </a:rPr>
              <a:t> </a:t>
            </a:r>
            <a:r>
              <a:rPr sz="1000" spc="10" dirty="0">
                <a:latin typeface="Trebuchet MS"/>
                <a:cs typeface="Trebuchet MS"/>
              </a:rPr>
              <a:t>On</a:t>
            </a:r>
            <a:r>
              <a:rPr sz="1000" spc="3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the</a:t>
            </a:r>
            <a:r>
              <a:rPr sz="1000" spc="3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bottom</a:t>
            </a:r>
            <a:r>
              <a:rPr sz="1000" spc="3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are</a:t>
            </a:r>
            <a:r>
              <a:rPr sz="1000" spc="3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galleries</a:t>
            </a:r>
            <a:r>
              <a:rPr sz="1000" spc="3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caused</a:t>
            </a:r>
            <a:r>
              <a:rPr sz="1000" spc="3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by</a:t>
            </a:r>
            <a:r>
              <a:rPr sz="1000" spc="3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the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beetle</a:t>
            </a:r>
            <a:r>
              <a:rPr sz="1000" spc="-13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in</a:t>
            </a:r>
            <a:r>
              <a:rPr sz="1000" spc="-13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135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ponderosa</a:t>
            </a:r>
            <a:r>
              <a:rPr sz="1000" spc="-13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pine</a:t>
            </a:r>
            <a:r>
              <a:rPr sz="1000" spc="-13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also</a:t>
            </a:r>
            <a:r>
              <a:rPr sz="1000" spc="-135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showing</a:t>
            </a:r>
            <a:r>
              <a:rPr sz="1000" spc="-13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blue</a:t>
            </a:r>
            <a:r>
              <a:rPr sz="1000" spc="-13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stain</a:t>
            </a:r>
            <a:r>
              <a:rPr sz="1000" spc="-13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fungi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staining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2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weeks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after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attack.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(Photos</a:t>
            </a:r>
            <a:r>
              <a:rPr sz="800" spc="-75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courtesy</a:t>
            </a:r>
            <a:r>
              <a:rPr sz="800" spc="-75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of</a:t>
            </a:r>
            <a:r>
              <a:rPr sz="800" spc="95" dirty="0">
                <a:latin typeface="Trebuchet MS"/>
                <a:cs typeface="Trebuchet MS"/>
              </a:rPr>
              <a:t> </a:t>
            </a:r>
            <a:r>
              <a:rPr sz="800" spc="-50" dirty="0">
                <a:latin typeface="Trebuchet MS"/>
                <a:cs typeface="Trebuchet MS"/>
              </a:rPr>
              <a:t>(top)</a:t>
            </a:r>
            <a:r>
              <a:rPr sz="800" spc="-75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Steven</a:t>
            </a:r>
            <a:r>
              <a:rPr sz="800" dirty="0">
                <a:latin typeface="Trebuchet MS"/>
                <a:cs typeface="Trebuchet MS"/>
              </a:rPr>
              <a:t> </a:t>
            </a:r>
            <a:r>
              <a:rPr sz="800" spc="-60" dirty="0">
                <a:latin typeface="Trebuchet MS"/>
                <a:cs typeface="Trebuchet MS"/>
              </a:rPr>
              <a:t>Valley,</a:t>
            </a:r>
            <a:r>
              <a:rPr sz="800" spc="10" dirty="0">
                <a:latin typeface="Trebuchet MS"/>
                <a:cs typeface="Trebuchet MS"/>
              </a:rPr>
              <a:t> </a:t>
            </a:r>
            <a:r>
              <a:rPr sz="800" dirty="0">
                <a:latin typeface="Trebuchet MS"/>
                <a:cs typeface="Trebuchet MS"/>
              </a:rPr>
              <a:t>Oregon</a:t>
            </a:r>
            <a:r>
              <a:rPr sz="800" spc="10" dirty="0">
                <a:latin typeface="Trebuchet MS"/>
                <a:cs typeface="Trebuchet MS"/>
              </a:rPr>
              <a:t> </a:t>
            </a:r>
            <a:r>
              <a:rPr sz="800" spc="-20" dirty="0">
                <a:latin typeface="Trebuchet MS"/>
                <a:cs typeface="Trebuchet MS"/>
              </a:rPr>
              <a:t>Department</a:t>
            </a:r>
            <a:r>
              <a:rPr sz="800" spc="1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of</a:t>
            </a:r>
            <a:r>
              <a:rPr sz="800" spc="10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Agriculture;</a:t>
            </a:r>
            <a:r>
              <a:rPr sz="800" spc="1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(bottom)</a:t>
            </a:r>
            <a:r>
              <a:rPr sz="800" spc="10" dirty="0">
                <a:latin typeface="Trebuchet MS"/>
                <a:cs typeface="Trebuchet MS"/>
              </a:rPr>
              <a:t> </a:t>
            </a:r>
            <a:r>
              <a:rPr sz="800" spc="-25" dirty="0">
                <a:latin typeface="Trebuchet MS"/>
                <a:cs typeface="Trebuchet MS"/>
              </a:rPr>
              <a:t>Wayne</a:t>
            </a:r>
            <a:r>
              <a:rPr sz="800" spc="10" dirty="0">
                <a:latin typeface="Trebuchet MS"/>
                <a:cs typeface="Trebuchet MS"/>
              </a:rPr>
              <a:t> </a:t>
            </a:r>
            <a:r>
              <a:rPr sz="800" spc="-55" dirty="0">
                <a:latin typeface="Trebuchet MS"/>
                <a:cs typeface="Trebuchet MS"/>
              </a:rPr>
              <a:t>Brewer,</a:t>
            </a:r>
            <a:r>
              <a:rPr sz="800" spc="-110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Auburn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45" dirty="0">
                <a:latin typeface="Trebuchet MS"/>
                <a:cs typeface="Trebuchet MS"/>
              </a:rPr>
              <a:t>University.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20" dirty="0">
                <a:latin typeface="Trebuchet MS"/>
                <a:cs typeface="Trebuchet MS"/>
              </a:rPr>
              <a:t>Both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from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Bugwood.org).</a:t>
            </a:r>
            <a:endParaRPr sz="8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7507684" y="538226"/>
            <a:ext cx="143510" cy="614680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100" dirty="0">
                <a:solidFill>
                  <a:srgbClr val="FFFFFF"/>
                </a:solidFill>
                <a:latin typeface="Trebuchet MS"/>
                <a:cs typeface="Trebuchet MS"/>
              </a:rPr>
              <a:t>SECTION</a:t>
            </a:r>
            <a:r>
              <a:rPr sz="800" b="1" spc="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5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79084" y="538226"/>
            <a:ext cx="143510" cy="874394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dirty="0">
                <a:solidFill>
                  <a:srgbClr val="FFFFFF"/>
                </a:solidFill>
                <a:latin typeface="Trebuchet MS"/>
                <a:cs typeface="Trebuchet MS"/>
              </a:rPr>
              <a:t>Wood</a:t>
            </a:r>
            <a:r>
              <a:rPr sz="8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8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FFFFFF"/>
                </a:solidFill>
                <a:latin typeface="Trebuchet MS"/>
                <a:cs typeface="Trebuchet MS"/>
              </a:rPr>
              <a:t>its</a:t>
            </a:r>
            <a:r>
              <a:rPr sz="8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Trebuchet MS"/>
                <a:cs typeface="Trebuchet MS"/>
              </a:rPr>
              <a:t>Pests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50572" y="1055713"/>
            <a:ext cx="25603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arine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borers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wood-</a:t>
            </a:r>
            <a:r>
              <a:rPr sz="1100" dirty="0">
                <a:latin typeface="Times New Roman"/>
                <a:cs typeface="Times New Roman"/>
              </a:rPr>
              <a:t>boring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marine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animals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50572" y="1214411"/>
            <a:ext cx="25596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live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brackish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salt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water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13).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9979" y="893685"/>
            <a:ext cx="3110865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-5" dirty="0">
                <a:latin typeface="Times New Roman"/>
                <a:cs typeface="Times New Roman"/>
              </a:rPr>
              <a:t>M</a:t>
            </a:r>
            <a:r>
              <a:rPr sz="1100" spc="15" dirty="0">
                <a:latin typeface="Times New Roman"/>
                <a:cs typeface="Times New Roman"/>
              </a:rPr>
              <a:t>T</a:t>
            </a:r>
            <a:r>
              <a:rPr sz="1100" spc="-15" dirty="0">
                <a:latin typeface="Times New Roman"/>
                <a:cs typeface="Times New Roman"/>
              </a:rPr>
              <a:t>h</a:t>
            </a:r>
            <a:r>
              <a:rPr sz="1100" spc="-10" dirty="0">
                <a:latin typeface="Times New Roman"/>
                <a:cs typeface="Times New Roman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attack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between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</a:t>
            </a:r>
            <a:r>
              <a:rPr sz="1100" spc="-20" dirty="0">
                <a:latin typeface="Times New Roman"/>
                <a:cs typeface="Times New Roman"/>
              </a:rPr>
              <a:t> line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0212" y="1531810"/>
            <a:ext cx="3100705" cy="219011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spc="-25" dirty="0">
                <a:latin typeface="Times New Roman"/>
                <a:cs typeface="Times New Roman"/>
              </a:rPr>
              <a:t>and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40" dirty="0">
                <a:latin typeface="Times New Roman"/>
                <a:cs typeface="Times New Roman"/>
              </a:rPr>
              <a:t>mud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line. </a:t>
            </a:r>
            <a:r>
              <a:rPr sz="1100" spc="-65" dirty="0">
                <a:latin typeface="Times New Roman"/>
                <a:cs typeface="Times New Roman"/>
              </a:rPr>
              <a:t>No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40" dirty="0">
                <a:latin typeface="Times New Roman"/>
                <a:cs typeface="Times New Roman"/>
              </a:rPr>
              <a:t>wood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Times New Roman"/>
                <a:cs typeface="Times New Roman"/>
              </a:rPr>
              <a:t>is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known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to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Times New Roman"/>
                <a:cs typeface="Times New Roman"/>
              </a:rPr>
              <a:t>be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naturally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immune. </a:t>
            </a:r>
            <a:r>
              <a:rPr sz="1100" dirty="0">
                <a:latin typeface="Times New Roman"/>
                <a:cs typeface="Times New Roman"/>
              </a:rPr>
              <a:t>Marine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borers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cause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extensive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damage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marine </a:t>
            </a:r>
            <a:r>
              <a:rPr sz="1100" dirty="0">
                <a:latin typeface="Times New Roman"/>
                <a:cs typeface="Times New Roman"/>
              </a:rPr>
              <a:t>pilings,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wharf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timbers,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wooden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boats.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United </a:t>
            </a:r>
            <a:r>
              <a:rPr sz="1100" dirty="0">
                <a:latin typeface="Times New Roman"/>
                <a:cs typeface="Times New Roman"/>
              </a:rPr>
              <a:t>States, they are especially active in 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warm waters </a:t>
            </a:r>
            <a:r>
              <a:rPr sz="1100" spc="-25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Pacific,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Gulf,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South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Atlantic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coasts.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are </a:t>
            </a:r>
            <a:r>
              <a:rPr sz="1100" dirty="0">
                <a:latin typeface="Times New Roman"/>
                <a:cs typeface="Times New Roman"/>
              </a:rPr>
              <a:t>two major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groups of marine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borers:</a:t>
            </a:r>
            <a:endParaRPr sz="1100">
              <a:latin typeface="Times New Roman"/>
              <a:cs typeface="Times New Roman"/>
            </a:endParaRPr>
          </a:p>
          <a:p>
            <a:pPr marL="256540" indent="-243840" algn="just">
              <a:lnSpc>
                <a:spcPct val="100000"/>
              </a:lnSpc>
              <a:spcBef>
                <a:spcPts val="260"/>
              </a:spcBef>
              <a:buSzPct val="109090"/>
              <a:buChar char="●"/>
              <a:tabLst>
                <a:tab pos="256540" algn="l"/>
              </a:tabLst>
            </a:pPr>
            <a:r>
              <a:rPr sz="1100" spc="-10" dirty="0">
                <a:latin typeface="Times New Roman"/>
                <a:cs typeface="Times New Roman"/>
              </a:rPr>
              <a:t>Molluscan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borers,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related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oysters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clams;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256540" indent="-243840" algn="just">
              <a:lnSpc>
                <a:spcPct val="100000"/>
              </a:lnSpc>
              <a:spcBef>
                <a:spcPts val="290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Crustacean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borers,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related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lobsters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crabs.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614"/>
              </a:lnSpc>
              <a:spcBef>
                <a:spcPts val="880"/>
              </a:spcBef>
            </a:pPr>
            <a:r>
              <a:rPr sz="1400" b="1" spc="-55" dirty="0">
                <a:latin typeface="Tahoma"/>
                <a:cs typeface="Tahoma"/>
              </a:rPr>
              <a:t>Molluscan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Borers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free-swimming</a:t>
            </a:r>
            <a:r>
              <a:rPr sz="1100" spc="4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larvae</a:t>
            </a:r>
            <a:r>
              <a:rPr sz="1100" spc="4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4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shipworms,</a:t>
            </a:r>
            <a:r>
              <a:rPr sz="1100" spc="4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40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pile- </a:t>
            </a:r>
            <a:r>
              <a:rPr sz="1100" dirty="0">
                <a:latin typeface="Times New Roman"/>
                <a:cs typeface="Times New Roman"/>
              </a:rPr>
              <a:t>worms,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attach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themselves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bore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it, </a:t>
            </a:r>
            <a:r>
              <a:rPr sz="1100" dirty="0">
                <a:latin typeface="Times New Roman"/>
                <a:cs typeface="Times New Roman"/>
              </a:rPr>
              <a:t>making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minute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holes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surface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wood.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13466" y="1055611"/>
            <a:ext cx="3100705" cy="2098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animal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grows,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enlarges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its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burrow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accommodate </a:t>
            </a:r>
            <a:r>
              <a:rPr sz="1100" dirty="0">
                <a:latin typeface="Times New Roman"/>
                <a:cs typeface="Times New Roman"/>
              </a:rPr>
              <a:t>its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wormlike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body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becomes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entrapped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life.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less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year,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timber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can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completely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honeycombed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structural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strength </a:t>
            </a:r>
            <a:r>
              <a:rPr sz="1100" dirty="0">
                <a:latin typeface="Times New Roman"/>
                <a:cs typeface="Times New Roman"/>
              </a:rPr>
              <a:t>greatly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reduced.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614"/>
              </a:lnSpc>
              <a:spcBef>
                <a:spcPts val="850"/>
              </a:spcBef>
            </a:pPr>
            <a:r>
              <a:rPr sz="1400" b="1" spc="-75" dirty="0">
                <a:latin typeface="Tahoma"/>
                <a:cs typeface="Tahoma"/>
              </a:rPr>
              <a:t>Crustacean</a:t>
            </a:r>
            <a:r>
              <a:rPr sz="1400" b="1" spc="-5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Borers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Unlike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shipworms,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crustacean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borers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imprison </a:t>
            </a:r>
            <a:r>
              <a:rPr sz="1100" dirty="0">
                <a:latin typeface="Times New Roman"/>
                <a:cs typeface="Times New Roman"/>
              </a:rPr>
              <a:t>themselves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attacked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wood.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Also,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their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burrows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are </a:t>
            </a:r>
            <a:r>
              <a:rPr sz="1100" dirty="0">
                <a:latin typeface="Times New Roman"/>
                <a:cs typeface="Times New Roman"/>
              </a:rPr>
              <a:t>much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smaller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those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molluscan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borers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their </a:t>
            </a:r>
            <a:r>
              <a:rPr sz="1100" dirty="0">
                <a:latin typeface="Times New Roman"/>
                <a:cs typeface="Times New Roman"/>
              </a:rPr>
              <a:t>galleries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 seldom deep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 the wood. Damage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caused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crustacean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borers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less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spectacular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slower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 </a:t>
            </a:r>
            <a:r>
              <a:rPr sz="1100" spc="-10" dirty="0">
                <a:latin typeface="Times New Roman"/>
                <a:cs typeface="Times New Roman"/>
              </a:rPr>
              <a:t>develop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caused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molluscan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borers.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22960" y="3907028"/>
            <a:ext cx="3142615" cy="2733040"/>
            <a:chOff x="822960" y="3907028"/>
            <a:chExt cx="3142615" cy="2733040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660" y="3919728"/>
              <a:ext cx="3113160" cy="270764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35660" y="3919728"/>
              <a:ext cx="3117215" cy="2707640"/>
            </a:xfrm>
            <a:custGeom>
              <a:avLst/>
              <a:gdLst/>
              <a:ahLst/>
              <a:cxnLst/>
              <a:rect l="l" t="t" r="r" b="b"/>
              <a:pathLst>
                <a:path w="3117215" h="2707640">
                  <a:moveTo>
                    <a:pt x="0" y="2707640"/>
                  </a:moveTo>
                  <a:lnTo>
                    <a:pt x="3116719" y="2707640"/>
                  </a:lnTo>
                  <a:lnTo>
                    <a:pt x="3116719" y="0"/>
                  </a:lnTo>
                  <a:lnTo>
                    <a:pt x="0" y="0"/>
                  </a:lnTo>
                  <a:lnTo>
                    <a:pt x="0" y="270764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058780" y="3916171"/>
            <a:ext cx="3142615" cy="2733040"/>
            <a:chOff x="4058780" y="3916171"/>
            <a:chExt cx="3142615" cy="2733040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71480" y="3928871"/>
              <a:ext cx="3116719" cy="270763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071480" y="3928871"/>
              <a:ext cx="3117215" cy="2707640"/>
            </a:xfrm>
            <a:custGeom>
              <a:avLst/>
              <a:gdLst/>
              <a:ahLst/>
              <a:cxnLst/>
              <a:rect l="l" t="t" r="r" b="b"/>
              <a:pathLst>
                <a:path w="3117215" h="2707640">
                  <a:moveTo>
                    <a:pt x="0" y="2707640"/>
                  </a:moveTo>
                  <a:lnTo>
                    <a:pt x="3116719" y="2707640"/>
                  </a:lnTo>
                  <a:lnTo>
                    <a:pt x="3116719" y="0"/>
                  </a:lnTo>
                  <a:lnTo>
                    <a:pt x="0" y="0"/>
                  </a:lnTo>
                  <a:lnTo>
                    <a:pt x="0" y="270764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29310" y="6699250"/>
            <a:ext cx="6365240" cy="511809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63500" marR="55244" algn="just">
              <a:lnSpc>
                <a:spcPts val="1100"/>
              </a:lnSpc>
              <a:spcBef>
                <a:spcPts val="405"/>
              </a:spcBef>
            </a:pPr>
            <a:r>
              <a:rPr sz="1000" b="1" spc="-55" dirty="0">
                <a:latin typeface="Tahoma"/>
                <a:cs typeface="Tahoma"/>
              </a:rPr>
              <a:t>Figure</a:t>
            </a:r>
            <a:r>
              <a:rPr sz="1000" b="1" spc="-45" dirty="0">
                <a:latin typeface="Tahoma"/>
                <a:cs typeface="Tahoma"/>
              </a:rPr>
              <a:t> </a:t>
            </a:r>
            <a:r>
              <a:rPr sz="1000" b="1" spc="-114" dirty="0">
                <a:latin typeface="Tahoma"/>
                <a:cs typeface="Tahoma"/>
              </a:rPr>
              <a:t>13:</a:t>
            </a:r>
            <a:r>
              <a:rPr sz="1000" b="1" spc="220" dirty="0">
                <a:latin typeface="Tahoma"/>
                <a:cs typeface="Tahoma"/>
              </a:rPr>
              <a:t> </a:t>
            </a:r>
            <a:r>
              <a:rPr sz="1000" spc="5" dirty="0">
                <a:latin typeface="Trebuchet MS"/>
                <a:cs typeface="Trebuchet MS"/>
              </a:rPr>
              <a:t>On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left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is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boring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damage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done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by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shipworm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90" dirty="0">
                <a:latin typeface="Trebuchet MS"/>
                <a:cs typeface="Trebuchet MS"/>
              </a:rPr>
              <a:t>(</a:t>
            </a:r>
            <a:r>
              <a:rPr sz="1000" i="1" spc="-90" dirty="0">
                <a:latin typeface="Trebuchet MS"/>
                <a:cs typeface="Trebuchet MS"/>
              </a:rPr>
              <a:t>Teredolites</a:t>
            </a:r>
            <a:r>
              <a:rPr sz="1000" spc="-90" dirty="0">
                <a:latin typeface="Trebuchet MS"/>
                <a:cs typeface="Trebuchet MS"/>
              </a:rPr>
              <a:t>)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in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modern</a:t>
            </a:r>
            <a:r>
              <a:rPr sz="1000" spc="-40" dirty="0">
                <a:latin typeface="Trebuchet MS"/>
                <a:cs typeface="Trebuchet MS"/>
              </a:rPr>
              <a:t> wharf </a:t>
            </a:r>
            <a:r>
              <a:rPr sz="1000" spc="-45" dirty="0">
                <a:latin typeface="Trebuchet MS"/>
                <a:cs typeface="Trebuchet MS"/>
              </a:rPr>
              <a:t>piling.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5" dirty="0">
                <a:latin typeface="Trebuchet MS"/>
                <a:cs typeface="Trebuchet MS"/>
              </a:rPr>
              <a:t>On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right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is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wood-boring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isopod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or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crustacean</a:t>
            </a:r>
            <a:r>
              <a:rPr sz="1000" spc="-35" dirty="0">
                <a:latin typeface="Trebuchet MS"/>
                <a:cs typeface="Trebuchet MS"/>
              </a:rPr>
              <a:t> borer </a:t>
            </a:r>
            <a:r>
              <a:rPr sz="1000" spc="-60" dirty="0">
                <a:latin typeface="Trebuchet MS"/>
                <a:cs typeface="Trebuchet MS"/>
              </a:rPr>
              <a:t>(</a:t>
            </a:r>
            <a:r>
              <a:rPr sz="1000" i="1" spc="-60" dirty="0">
                <a:latin typeface="Trebuchet MS"/>
                <a:cs typeface="Trebuchet MS"/>
              </a:rPr>
              <a:t>Limnoria</a:t>
            </a:r>
            <a:r>
              <a:rPr sz="1000" i="1" spc="-70" dirty="0">
                <a:latin typeface="Trebuchet MS"/>
                <a:cs typeface="Trebuchet MS"/>
              </a:rPr>
              <a:t> lignorum</a:t>
            </a:r>
            <a:r>
              <a:rPr sz="1000" spc="-70" dirty="0">
                <a:latin typeface="Trebuchet MS"/>
                <a:cs typeface="Trebuchet MS"/>
              </a:rPr>
              <a:t>).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(Photos</a:t>
            </a:r>
            <a:r>
              <a:rPr sz="800" spc="-45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courtesy</a:t>
            </a:r>
            <a:r>
              <a:rPr sz="800" spc="-45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of</a:t>
            </a:r>
            <a:r>
              <a:rPr sz="800" spc="-45" dirty="0">
                <a:latin typeface="Trebuchet MS"/>
                <a:cs typeface="Trebuchet MS"/>
              </a:rPr>
              <a:t> </a:t>
            </a:r>
            <a:r>
              <a:rPr sz="800" spc="-60" dirty="0">
                <a:latin typeface="Trebuchet MS"/>
                <a:cs typeface="Trebuchet MS"/>
              </a:rPr>
              <a:t>(left)</a:t>
            </a:r>
            <a:r>
              <a:rPr sz="800" spc="-45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Wilson44691,</a:t>
            </a:r>
            <a:r>
              <a:rPr sz="800" spc="-45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Public</a:t>
            </a:r>
            <a:r>
              <a:rPr sz="800" spc="-45" dirty="0">
                <a:latin typeface="Trebuchet MS"/>
                <a:cs typeface="Trebuchet MS"/>
              </a:rPr>
              <a:t> </a:t>
            </a:r>
            <a:r>
              <a:rPr sz="800" spc="-25" dirty="0">
                <a:latin typeface="Trebuchet MS"/>
                <a:cs typeface="Trebuchet MS"/>
              </a:rPr>
              <a:t>Domain,</a:t>
            </a:r>
            <a:r>
              <a:rPr sz="800" spc="-45" dirty="0">
                <a:latin typeface="Trebuchet MS"/>
                <a:cs typeface="Trebuchet MS"/>
              </a:rPr>
              <a:t> </a:t>
            </a:r>
            <a:r>
              <a:rPr sz="800" spc="-40" dirty="0">
                <a:latin typeface="Trebuchet MS"/>
                <a:cs typeface="Trebuchet MS"/>
              </a:rPr>
              <a:t>wikimedia.org;</a:t>
            </a:r>
            <a:r>
              <a:rPr sz="800" spc="-110" dirty="0">
                <a:latin typeface="Trebuchet MS"/>
                <a:cs typeface="Trebuchet MS"/>
              </a:rPr>
              <a:t> </a:t>
            </a:r>
            <a:r>
              <a:rPr sz="800" spc="-45" dirty="0">
                <a:latin typeface="Trebuchet MS"/>
                <a:cs typeface="Trebuchet MS"/>
              </a:rPr>
              <a:t>(right)</a:t>
            </a:r>
            <a:r>
              <a:rPr sz="800" spc="70" dirty="0">
                <a:latin typeface="Trebuchet MS"/>
                <a:cs typeface="Trebuchet MS"/>
              </a:rPr>
              <a:t> </a:t>
            </a:r>
            <a:r>
              <a:rPr sz="800" spc="5" dirty="0">
                <a:latin typeface="Trebuchet MS"/>
                <a:cs typeface="Trebuchet MS"/>
              </a:rPr>
              <a:t>NOAA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40" dirty="0">
                <a:latin typeface="Trebuchet MS"/>
                <a:cs typeface="Trebuchet MS"/>
              </a:rPr>
              <a:t>Central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Library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40" dirty="0">
                <a:latin typeface="Trebuchet MS"/>
                <a:cs typeface="Trebuchet MS"/>
              </a:rPr>
              <a:t>Historical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Fisheries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40" dirty="0">
                <a:latin typeface="Trebuchet MS"/>
                <a:cs typeface="Trebuchet MS"/>
              </a:rPr>
              <a:t>Collection;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20" dirty="0">
                <a:latin typeface="Trebuchet MS"/>
                <a:cs typeface="Trebuchet MS"/>
              </a:rPr>
              <a:t>Smithsonian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45" dirty="0">
                <a:latin typeface="Trebuchet MS"/>
                <a:cs typeface="Trebuchet MS"/>
              </a:rPr>
              <a:t>Institution).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35660" y="520191"/>
            <a:ext cx="6352540" cy="410845"/>
          </a:xfrm>
          <a:custGeom>
            <a:avLst/>
            <a:gdLst/>
            <a:ahLst/>
            <a:cxnLst/>
            <a:rect l="l" t="t" r="r" b="b"/>
            <a:pathLst>
              <a:path w="6352540" h="410844">
                <a:moveTo>
                  <a:pt x="6352540" y="0"/>
                </a:moveTo>
                <a:lnTo>
                  <a:pt x="0" y="0"/>
                </a:lnTo>
                <a:lnTo>
                  <a:pt x="0" y="410464"/>
                </a:lnTo>
                <a:lnTo>
                  <a:pt x="6352540" y="410464"/>
                </a:lnTo>
                <a:lnTo>
                  <a:pt x="635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848360" y="569847"/>
            <a:ext cx="6327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dirty="0"/>
              <a:t>Marine</a:t>
            </a:r>
            <a:r>
              <a:rPr spc="335" dirty="0"/>
              <a:t> </a:t>
            </a:r>
            <a:r>
              <a:rPr spc="-10" dirty="0"/>
              <a:t>Borers</a:t>
            </a:r>
          </a:p>
        </p:txBody>
      </p:sp>
      <p:sp>
        <p:nvSpPr>
          <p:cNvPr id="25" name="object 25"/>
          <p:cNvSpPr/>
          <p:nvPr/>
        </p:nvSpPr>
        <p:spPr>
          <a:xfrm>
            <a:off x="835660" y="520191"/>
            <a:ext cx="6352540" cy="410845"/>
          </a:xfrm>
          <a:custGeom>
            <a:avLst/>
            <a:gdLst/>
            <a:ahLst/>
            <a:cxnLst/>
            <a:rect l="l" t="t" r="r" b="b"/>
            <a:pathLst>
              <a:path w="6352540" h="410844">
                <a:moveTo>
                  <a:pt x="0" y="410464"/>
                </a:moveTo>
                <a:lnTo>
                  <a:pt x="6352540" y="410464"/>
                </a:lnTo>
                <a:lnTo>
                  <a:pt x="6352540" y="0"/>
                </a:lnTo>
                <a:lnTo>
                  <a:pt x="0" y="0"/>
                </a:lnTo>
                <a:lnTo>
                  <a:pt x="0" y="410464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7507684" y="1564544"/>
            <a:ext cx="143510" cy="651510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100" dirty="0">
                <a:solidFill>
                  <a:srgbClr val="FFFFFF"/>
                </a:solidFill>
                <a:latin typeface="Trebuchet MS"/>
                <a:cs typeface="Trebuchet MS"/>
              </a:rPr>
              <a:t>SECTION</a:t>
            </a:r>
            <a:r>
              <a:rPr sz="800" b="1" spc="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25" dirty="0">
                <a:solidFill>
                  <a:srgbClr val="FFFFFF"/>
                </a:solidFill>
                <a:latin typeface="Trebuchet MS"/>
                <a:cs typeface="Trebuchet MS"/>
              </a:rPr>
              <a:t>II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79084" y="1564544"/>
            <a:ext cx="143510" cy="772795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dirty="0">
                <a:solidFill>
                  <a:srgbClr val="FFFFFF"/>
                </a:solidFill>
                <a:latin typeface="Trebuchet MS"/>
                <a:cs typeface="Trebuchet MS"/>
              </a:rPr>
              <a:t>About</a:t>
            </a:r>
            <a:r>
              <a:rPr sz="8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FFFFFF"/>
                </a:solidFill>
                <a:latin typeface="Trebuchet MS"/>
                <a:cs typeface="Trebuchet MS"/>
              </a:rPr>
              <a:t>Pesticides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52608" y="4045682"/>
            <a:ext cx="12007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pesticide</a:t>
            </a:r>
            <a:r>
              <a:rPr sz="1100" i="1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sub-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52608" y="4204382"/>
            <a:ext cx="12007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5" dirty="0">
                <a:latin typeface="Times New Roman"/>
                <a:cs typeface="Times New Roman"/>
              </a:rPr>
              <a:t>stance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Times New Roman"/>
                <a:cs typeface="Times New Roman"/>
              </a:rPr>
              <a:t>used</a:t>
            </a:r>
            <a:r>
              <a:rPr sz="1100" spc="3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30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di-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5422" y="3883655"/>
            <a:ext cx="1647825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-40" dirty="0">
                <a:latin typeface="Times New Roman"/>
                <a:cs typeface="Times New Roman"/>
              </a:rPr>
              <a:t>A</a:t>
            </a:r>
            <a:r>
              <a:rPr sz="1100" spc="15" dirty="0">
                <a:latin typeface="Times New Roman"/>
                <a:cs typeface="Times New Roman"/>
              </a:rPr>
              <a:t>r</a:t>
            </a:r>
            <a:r>
              <a:rPr sz="1100" spc="25" dirty="0">
                <a:latin typeface="Times New Roman"/>
                <a:cs typeface="Times New Roman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ct</a:t>
            </a:r>
            <a:r>
              <a:rPr sz="1100" dirty="0">
                <a:latin typeface="Times New Roman"/>
                <a:cs typeface="Times New Roman"/>
              </a:rPr>
              <a:t>l</a:t>
            </a:r>
            <a:r>
              <a:rPr sz="1100" spc="-40" dirty="0">
                <a:latin typeface="Times New Roman"/>
                <a:cs typeface="Times New Roman"/>
              </a:rPr>
              <a:t>y</a:t>
            </a:r>
            <a:r>
              <a:rPr sz="1100" spc="400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Times New Roman"/>
                <a:cs typeface="Times New Roman"/>
              </a:rPr>
              <a:t>control</a:t>
            </a:r>
            <a:r>
              <a:rPr sz="1100" spc="40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pest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0178" y="4521780"/>
            <a:ext cx="1643380" cy="35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populations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prevent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35" dirty="0">
                <a:latin typeface="Times New Roman"/>
                <a:cs typeface="Times New Roman"/>
              </a:rPr>
              <a:t>or </a:t>
            </a:r>
            <a:r>
              <a:rPr sz="1100" dirty="0">
                <a:latin typeface="Times New Roman"/>
                <a:cs typeface="Times New Roman"/>
              </a:rPr>
              <a:t>reduce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damage.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all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0178" y="4839178"/>
            <a:ext cx="1643380" cy="828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pesticides</a:t>
            </a:r>
            <a:r>
              <a:rPr sz="1100" spc="3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actually</a:t>
            </a:r>
            <a:r>
              <a:rPr sz="1100" spc="3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kill</a:t>
            </a:r>
            <a:r>
              <a:rPr sz="1100" spc="39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i="1" spc="55" dirty="0">
                <a:latin typeface="Times New Roman"/>
                <a:cs typeface="Times New Roman"/>
                <a:hlinkClick r:id="" action="ppaction://noaction"/>
              </a:rPr>
              <a:t>target</a:t>
            </a:r>
            <a:r>
              <a:rPr sz="1100" i="1" spc="260" dirty="0">
                <a:latin typeface="Times New Roman"/>
                <a:cs typeface="Times New Roman"/>
                <a:hlinkClick r:id="" action="ppaction://noaction"/>
              </a:rPr>
              <a:t> </a:t>
            </a:r>
            <a:r>
              <a:rPr sz="1100" i="1" spc="30" dirty="0">
                <a:latin typeface="Times New Roman"/>
                <a:cs typeface="Times New Roman"/>
                <a:hlinkClick r:id="" action="ppaction://noaction"/>
              </a:rPr>
              <a:t>pest</a:t>
            </a:r>
            <a:r>
              <a:rPr sz="1100" spc="30" dirty="0">
                <a:latin typeface="Times New Roman"/>
                <a:cs typeface="Times New Roman"/>
              </a:rPr>
              <a:t>—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Times New Roman"/>
                <a:cs typeface="Times New Roman"/>
              </a:rPr>
              <a:t>some</a:t>
            </a:r>
            <a:r>
              <a:rPr sz="1100" spc="360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Times New Roman"/>
                <a:cs typeface="Times New Roman"/>
              </a:rPr>
              <a:t>might </a:t>
            </a:r>
            <a:r>
              <a:rPr sz="1100" dirty="0">
                <a:latin typeface="Times New Roman"/>
                <a:cs typeface="Times New Roman"/>
              </a:rPr>
              <a:t>only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inhibit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growth,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repel </a:t>
            </a:r>
            <a:r>
              <a:rPr sz="1100" dirty="0">
                <a:latin typeface="Times New Roman"/>
                <a:cs typeface="Times New Roman"/>
              </a:rPr>
              <a:t>it,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reduce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its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capacity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 </a:t>
            </a:r>
            <a:r>
              <a:rPr sz="1100" spc="-10" dirty="0">
                <a:latin typeface="Times New Roman"/>
                <a:cs typeface="Times New Roman"/>
              </a:rPr>
              <a:t>reproduce.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0178" y="5791513"/>
            <a:ext cx="1643380" cy="162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Many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people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mistakenly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use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words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“insecticide”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“pesticide”</a:t>
            </a:r>
            <a:r>
              <a:rPr sz="1100" spc="3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interchangeably. </a:t>
            </a:r>
            <a:r>
              <a:rPr sz="1100" dirty="0">
                <a:latin typeface="Times New Roman"/>
                <a:cs typeface="Times New Roman"/>
              </a:rPr>
              <a:t>However,</a:t>
            </a:r>
            <a:r>
              <a:rPr sz="1100" spc="3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word</a:t>
            </a:r>
            <a:r>
              <a:rPr sz="1100" spc="3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“pesti- </a:t>
            </a:r>
            <a:r>
              <a:rPr sz="1100" dirty="0">
                <a:latin typeface="Times New Roman"/>
                <a:cs typeface="Times New Roman"/>
              </a:rPr>
              <a:t>cide”</a:t>
            </a:r>
            <a:r>
              <a:rPr sz="1100" spc="3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3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3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broad</a:t>
            </a:r>
            <a:r>
              <a:rPr sz="1100" spc="3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term</a:t>
            </a:r>
            <a:r>
              <a:rPr sz="1100" spc="32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that </a:t>
            </a:r>
            <a:r>
              <a:rPr sz="1100" dirty="0">
                <a:latin typeface="Times New Roman"/>
                <a:cs typeface="Times New Roman"/>
              </a:rPr>
              <a:t>covers</a:t>
            </a:r>
            <a:r>
              <a:rPr sz="1100" spc="4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many</a:t>
            </a:r>
            <a:r>
              <a:rPr sz="1100" spc="4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substances— </a:t>
            </a:r>
            <a:r>
              <a:rPr sz="1100" dirty="0">
                <a:latin typeface="Times New Roman"/>
                <a:cs typeface="Times New Roman"/>
              </a:rPr>
              <a:t>insecticides</a:t>
            </a:r>
            <a:r>
              <a:rPr sz="1100" spc="235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240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just</a:t>
            </a:r>
            <a:r>
              <a:rPr sz="1100" spc="235" dirty="0">
                <a:latin typeface="Times New Roman"/>
                <a:cs typeface="Times New Roman"/>
              </a:rPr>
              <a:t>  </a:t>
            </a:r>
            <a:r>
              <a:rPr sz="1100" spc="-25" dirty="0">
                <a:latin typeface="Times New Roman"/>
                <a:cs typeface="Times New Roman"/>
              </a:rPr>
              <a:t>one </a:t>
            </a:r>
            <a:r>
              <a:rPr sz="1100" dirty="0">
                <a:latin typeface="Times New Roman"/>
                <a:cs typeface="Times New Roman"/>
              </a:rPr>
              <a:t>specific</a:t>
            </a:r>
            <a:r>
              <a:rPr sz="1100" spc="110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type</a:t>
            </a:r>
            <a:r>
              <a:rPr sz="1100" spc="114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10" dirty="0">
                <a:latin typeface="Times New Roman"/>
                <a:cs typeface="Times New Roman"/>
              </a:rPr>
              <a:t>  </a:t>
            </a:r>
            <a:r>
              <a:rPr sz="1100" spc="-10" dirty="0">
                <a:latin typeface="Times New Roman"/>
                <a:cs typeface="Times New Roman"/>
              </a:rPr>
              <a:t>pesticide.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“cide”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part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word </a:t>
            </a:r>
            <a:r>
              <a:rPr sz="1100" dirty="0">
                <a:latin typeface="Times New Roman"/>
                <a:cs typeface="Times New Roman"/>
              </a:rPr>
              <a:t>comes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Latin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meaning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0178" y="7378505"/>
            <a:ext cx="3100705" cy="828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“to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kill.”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Therefore,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</a:t>
            </a:r>
            <a:r>
              <a:rPr sz="1100" b="1" i="1" dirty="0">
                <a:latin typeface="Times New Roman"/>
                <a:cs typeface="Times New Roman"/>
              </a:rPr>
              <a:t>cide</a:t>
            </a:r>
            <a:r>
              <a:rPr sz="1100" b="1" i="1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kills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pests—a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broad </a:t>
            </a:r>
            <a:r>
              <a:rPr sz="1100" dirty="0">
                <a:latin typeface="Times New Roman"/>
                <a:cs typeface="Times New Roman"/>
              </a:rPr>
              <a:t>category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because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those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could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insects,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weeds, </a:t>
            </a:r>
            <a:r>
              <a:rPr sz="1100" dirty="0">
                <a:latin typeface="Times New Roman"/>
                <a:cs typeface="Times New Roman"/>
              </a:rPr>
              <a:t>fungi,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mice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critters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consider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pests.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we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trying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control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weeds,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would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b="1" i="1" spc="-10" dirty="0">
                <a:latin typeface="Times New Roman"/>
                <a:cs typeface="Times New Roman"/>
              </a:rPr>
              <a:t>herbi- </a:t>
            </a:r>
            <a:r>
              <a:rPr sz="1100" i="1" dirty="0">
                <a:latin typeface="Times New Roman"/>
                <a:cs typeface="Times New Roman"/>
              </a:rPr>
              <a:t>cide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For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fungi,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i="1" dirty="0">
                <a:latin typeface="Times New Roman"/>
                <a:cs typeface="Times New Roman"/>
              </a:rPr>
              <a:t>fungi</a:t>
            </a:r>
            <a:r>
              <a:rPr sz="1100" dirty="0">
                <a:latin typeface="Times New Roman"/>
                <a:cs typeface="Times New Roman"/>
              </a:rPr>
              <a:t>cide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b="1" i="1" dirty="0">
                <a:latin typeface="Times New Roman"/>
                <a:cs typeface="Times New Roman"/>
              </a:rPr>
              <a:t>insecti</a:t>
            </a:r>
            <a:r>
              <a:rPr sz="1100" dirty="0">
                <a:latin typeface="Times New Roman"/>
                <a:cs typeface="Times New Roman"/>
              </a:rPr>
              <a:t>cides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are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0039" y="8172001"/>
            <a:ext cx="3100705" cy="114681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aimed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insects.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under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definition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stated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above.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just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three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examples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many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types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today.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614"/>
              </a:lnSpc>
              <a:spcBef>
                <a:spcPts val="860"/>
              </a:spcBef>
            </a:pPr>
            <a:r>
              <a:rPr sz="1400" b="1" spc="-114" dirty="0">
                <a:latin typeface="Tahoma"/>
                <a:cs typeface="Tahoma"/>
              </a:rPr>
              <a:t>Ways</a:t>
            </a:r>
            <a:r>
              <a:rPr sz="1400" b="1" spc="-80" dirty="0">
                <a:latin typeface="Tahoma"/>
                <a:cs typeface="Tahoma"/>
              </a:rPr>
              <a:t> </a:t>
            </a:r>
            <a:r>
              <a:rPr sz="1400" b="1" spc="-50" dirty="0">
                <a:latin typeface="Tahoma"/>
                <a:cs typeface="Tahoma"/>
              </a:rPr>
              <a:t>to</a:t>
            </a:r>
            <a:r>
              <a:rPr sz="1400" b="1" spc="-75" dirty="0">
                <a:latin typeface="Tahoma"/>
                <a:cs typeface="Tahoma"/>
              </a:rPr>
              <a:t> </a:t>
            </a:r>
            <a:r>
              <a:rPr sz="1400" b="1" spc="-45" dirty="0">
                <a:latin typeface="Tahoma"/>
                <a:cs typeface="Tahoma"/>
              </a:rPr>
              <a:t>Group</a:t>
            </a:r>
            <a:r>
              <a:rPr sz="1400" b="1" spc="-7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Pesticides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Pesticides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grouped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classified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number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differ- </a:t>
            </a:r>
            <a:r>
              <a:rPr sz="1100" dirty="0">
                <a:latin typeface="Times New Roman"/>
                <a:cs typeface="Times New Roman"/>
              </a:rPr>
              <a:t>ent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ways.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Probably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most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common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way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we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453247" y="572137"/>
            <a:ext cx="6654800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00"/>
              </a:spcBef>
            </a:pPr>
            <a:r>
              <a:rPr sz="2400" spc="-265" dirty="0">
                <a:solidFill>
                  <a:srgbClr val="808285"/>
                </a:solidFill>
                <a:latin typeface="Trebuchet MS"/>
                <a:cs typeface="Trebuchet MS"/>
              </a:rPr>
              <a:t>Pesticides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35660" y="3522726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60">
                <a:moveTo>
                  <a:pt x="6352540" y="0"/>
                </a:moveTo>
                <a:lnTo>
                  <a:pt x="0" y="0"/>
                </a:lnTo>
                <a:lnTo>
                  <a:pt x="0" y="378460"/>
                </a:lnTo>
                <a:lnTo>
                  <a:pt x="6352540" y="378460"/>
                </a:lnTo>
                <a:lnTo>
                  <a:pt x="635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48360" y="3556380"/>
            <a:ext cx="6327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What</a:t>
            </a:r>
            <a:r>
              <a:rPr sz="1800" b="1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800" b="1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b="1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ahoma"/>
                <a:cs typeface="Tahoma"/>
              </a:rPr>
              <a:t>Pesticide?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35660" y="3522726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60">
                <a:moveTo>
                  <a:pt x="0" y="378460"/>
                </a:moveTo>
                <a:lnTo>
                  <a:pt x="6352540" y="378460"/>
                </a:lnTo>
                <a:lnTo>
                  <a:pt x="6352540" y="0"/>
                </a:lnTo>
                <a:lnTo>
                  <a:pt x="0" y="0"/>
                </a:lnTo>
                <a:lnTo>
                  <a:pt x="0" y="37846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584444" y="4045545"/>
            <a:ext cx="1629410" cy="828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just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touched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on—</a:t>
            </a:r>
            <a:r>
              <a:rPr sz="1100" spc="-10" dirty="0">
                <a:latin typeface="Times New Roman"/>
                <a:cs typeface="Times New Roman"/>
              </a:rPr>
              <a:t>pesticides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35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grouped</a:t>
            </a:r>
            <a:r>
              <a:rPr sz="1100" spc="135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according</a:t>
            </a:r>
            <a:r>
              <a:rPr sz="1100" spc="135" dirty="0">
                <a:latin typeface="Times New Roman"/>
                <a:cs typeface="Times New Roman"/>
              </a:rPr>
              <a:t>  </a:t>
            </a:r>
            <a:r>
              <a:rPr sz="1100" spc="-35" dirty="0">
                <a:latin typeface="Times New Roman"/>
                <a:cs typeface="Times New Roman"/>
              </a:rPr>
              <a:t>to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types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man- </a:t>
            </a:r>
            <a:r>
              <a:rPr sz="1100" dirty="0">
                <a:latin typeface="Times New Roman"/>
                <a:cs typeface="Times New Roman"/>
              </a:rPr>
              <a:t>age—insecticides,</a:t>
            </a:r>
            <a:r>
              <a:rPr sz="1100" spc="260" dirty="0">
                <a:latin typeface="Times New Roman"/>
                <a:cs typeface="Times New Roman"/>
              </a:rPr>
              <a:t>  </a:t>
            </a:r>
            <a:r>
              <a:rPr sz="1100" spc="-10" dirty="0">
                <a:latin typeface="Times New Roman"/>
                <a:cs typeface="Times New Roman"/>
              </a:rPr>
              <a:t>rodenti- </a:t>
            </a:r>
            <a:r>
              <a:rPr sz="1100" dirty="0">
                <a:latin typeface="Times New Roman"/>
                <a:cs typeface="Times New Roman"/>
              </a:rPr>
              <a:t>cides,</a:t>
            </a:r>
            <a:r>
              <a:rPr sz="1100" spc="-20" dirty="0">
                <a:latin typeface="Times New Roman"/>
                <a:cs typeface="Times New Roman"/>
              </a:rPr>
              <a:t> etc.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84444" y="4997880"/>
            <a:ext cx="1629410" cy="178053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spc="-55" dirty="0">
                <a:latin typeface="Times New Roman"/>
                <a:cs typeface="Times New Roman"/>
              </a:rPr>
              <a:t>We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group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pesticides </a:t>
            </a:r>
            <a:r>
              <a:rPr sz="1100" dirty="0">
                <a:latin typeface="Times New Roman"/>
                <a:cs typeface="Times New Roman"/>
              </a:rPr>
              <a:t>based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basic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chem- </a:t>
            </a:r>
            <a:r>
              <a:rPr sz="1100" dirty="0">
                <a:latin typeface="Times New Roman"/>
                <a:cs typeface="Times New Roman"/>
              </a:rPr>
              <a:t>istry.</a:t>
            </a:r>
            <a:r>
              <a:rPr sz="1100" spc="3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3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3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way</a:t>
            </a:r>
            <a:r>
              <a:rPr sz="1100" spc="3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</a:t>
            </a:r>
            <a:r>
              <a:rPr sz="1100" spc="37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can </a:t>
            </a:r>
            <a:r>
              <a:rPr sz="1100" dirty="0">
                <a:latin typeface="Times New Roman"/>
                <a:cs typeface="Times New Roman"/>
              </a:rPr>
              <a:t>divide</a:t>
            </a:r>
            <a:r>
              <a:rPr sz="1100" spc="4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</a:t>
            </a:r>
            <a:r>
              <a:rPr sz="1100" spc="4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44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two </a:t>
            </a:r>
            <a:r>
              <a:rPr sz="1100" dirty="0">
                <a:latin typeface="Times New Roman"/>
                <a:cs typeface="Times New Roman"/>
              </a:rPr>
              <a:t>main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groups: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organic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in- </a:t>
            </a:r>
            <a:r>
              <a:rPr sz="1100" dirty="0">
                <a:latin typeface="Times New Roman"/>
                <a:cs typeface="Times New Roman"/>
              </a:rPr>
              <a:t>organic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compounds.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third </a:t>
            </a:r>
            <a:r>
              <a:rPr sz="1100" dirty="0">
                <a:latin typeface="Times New Roman"/>
                <a:cs typeface="Times New Roman"/>
              </a:rPr>
              <a:t>group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consists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55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natural</a:t>
            </a:r>
            <a:r>
              <a:rPr sz="1100" spc="155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disease-</a:t>
            </a:r>
            <a:r>
              <a:rPr sz="1100" spc="-10" dirty="0">
                <a:latin typeface="Times New Roman"/>
                <a:cs typeface="Times New Roman"/>
              </a:rPr>
              <a:t>causing </a:t>
            </a:r>
            <a:r>
              <a:rPr sz="1100" dirty="0">
                <a:latin typeface="Times New Roman"/>
                <a:cs typeface="Times New Roman"/>
              </a:rPr>
              <a:t>agents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called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microbials,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but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much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spc="-35" dirty="0">
                <a:latin typeface="Times New Roman"/>
                <a:cs typeface="Times New Roman"/>
              </a:rPr>
              <a:t>in </a:t>
            </a:r>
            <a:r>
              <a:rPr sz="1100" dirty="0">
                <a:latin typeface="Times New Roman"/>
                <a:cs typeface="Times New Roman"/>
              </a:rPr>
              <a:t>structural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control.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84444" y="6902410"/>
            <a:ext cx="1629410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5"/>
              </a:lnSpc>
              <a:spcBef>
                <a:spcPts val="100"/>
              </a:spcBef>
            </a:pPr>
            <a:r>
              <a:rPr sz="1100" b="1" spc="-60" dirty="0">
                <a:latin typeface="Tahoma"/>
                <a:cs typeface="Tahoma"/>
              </a:rPr>
              <a:t>Organic</a:t>
            </a:r>
            <a:r>
              <a:rPr sz="1100" b="1" spc="-25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Pesticides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ts val="1250"/>
              </a:lnSpc>
            </a:pP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manual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say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5"/>
              </a:lnSpc>
            </a:pP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organic</a:t>
            </a:r>
            <a:r>
              <a:rPr sz="1100" i="1" spc="320" dirty="0">
                <a:latin typeface="Times New Roman"/>
                <a:cs typeface="Times New Roman"/>
                <a:hlinkClick r:id="" action="ppaction://noactio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pesticides,</a:t>
            </a:r>
            <a:r>
              <a:rPr sz="1100" i="1" spc="3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</a:t>
            </a:r>
            <a:r>
              <a:rPr sz="1100" spc="3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use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13542" y="7378507"/>
            <a:ext cx="31000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word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“organic”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same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way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chemist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would.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13542" y="7537207"/>
            <a:ext cx="3100705" cy="828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chemist,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organic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means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compound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contains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element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carbon.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confuse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term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organic,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as </a:t>
            </a:r>
            <a:r>
              <a:rPr sz="1100" dirty="0">
                <a:latin typeface="Times New Roman"/>
                <a:cs typeface="Times New Roman"/>
              </a:rPr>
              <a:t>we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here,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“organic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farming,”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which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often </a:t>
            </a:r>
            <a:r>
              <a:rPr sz="1100" dirty="0">
                <a:latin typeface="Times New Roman"/>
                <a:cs typeface="Times New Roman"/>
              </a:rPr>
              <a:t>means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farming</a:t>
            </a:r>
            <a:r>
              <a:rPr sz="1100" spc="3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without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using</a:t>
            </a:r>
            <a:r>
              <a:rPr sz="1100" spc="3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synthetic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(man-</a:t>
            </a:r>
            <a:r>
              <a:rPr sz="1100" spc="-20" dirty="0">
                <a:latin typeface="Times New Roman"/>
                <a:cs typeface="Times New Roman"/>
              </a:rPr>
              <a:t>made) </a:t>
            </a:r>
            <a:r>
              <a:rPr sz="1100" spc="-10" dirty="0">
                <a:latin typeface="Times New Roman"/>
                <a:cs typeface="Times New Roman"/>
              </a:rPr>
              <a:t>pesticides.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113542" y="8489542"/>
            <a:ext cx="3100705" cy="828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Most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today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agriculture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home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structural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control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organic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compounds.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A </a:t>
            </a:r>
            <a:r>
              <a:rPr sz="1100" dirty="0">
                <a:latin typeface="Times New Roman"/>
                <a:cs typeface="Times New Roman"/>
              </a:rPr>
              <a:t>few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organic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either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derived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extracted </a:t>
            </a:r>
            <a:r>
              <a:rPr sz="1100" dirty="0">
                <a:latin typeface="Times New Roman"/>
                <a:cs typeface="Times New Roman"/>
              </a:rPr>
              <a:t>directly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plants</a:t>
            </a:r>
            <a:r>
              <a:rPr sz="1100" spc="-25" dirty="0">
                <a:latin typeface="Times New Roman"/>
                <a:cs typeface="Times New Roman"/>
              </a:rPr>
              <a:t> (e.g.,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rotenone).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Most,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however,</a:t>
            </a:r>
            <a:r>
              <a:rPr sz="1100" spc="-25" dirty="0">
                <a:latin typeface="Times New Roman"/>
                <a:cs typeface="Times New Roman"/>
              </a:rPr>
              <a:t> are </a:t>
            </a:r>
            <a:r>
              <a:rPr sz="1100" dirty="0">
                <a:latin typeface="Times New Roman"/>
                <a:cs typeface="Times New Roman"/>
              </a:rPr>
              <a:t>synthetic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(or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man-made)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compounds.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often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822959" y="1265174"/>
          <a:ext cx="6339204" cy="1896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390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b="1" spc="1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LEARNING</a:t>
                      </a:r>
                      <a:r>
                        <a:rPr sz="1400" b="1" spc="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OBJECTIVES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4953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0355">
                <a:tc gridSpan="2">
                  <a:txBody>
                    <a:bodyPr/>
                    <a:lstStyle/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Define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word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pesticide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explain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how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word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differs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from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specific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types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pesticides.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Contrast</a:t>
                      </a:r>
                      <a:r>
                        <a:rPr sz="1000" b="1" spc="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difference</a:t>
                      </a:r>
                      <a:r>
                        <a:rPr sz="1000" b="1" spc="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between</a:t>
                      </a:r>
                      <a:r>
                        <a:rPr sz="1000" b="1" spc="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organic</a:t>
                      </a:r>
                      <a:r>
                        <a:rPr sz="1000" b="1" spc="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b="1" spc="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inorganic</a:t>
                      </a:r>
                      <a:r>
                        <a:rPr sz="1000" b="1" spc="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pesticides.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Explain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how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general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characteristics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pesticides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45" dirty="0">
                          <a:latin typeface="Trebuchet MS"/>
                          <a:cs typeface="Trebuchet MS"/>
                        </a:rPr>
                        <a:t>(e.g.,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selectivity,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persistence,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etc.)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can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affect 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the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4165">
                        <a:lnSpc>
                          <a:spcPct val="100000"/>
                        </a:lnSpc>
                      </a:pP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pesticide’s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performance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potential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cause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environmental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harm.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Explain</a:t>
                      </a:r>
                      <a:r>
                        <a:rPr sz="1000" b="1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difference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between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different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types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pesticide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names.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Outline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uses, 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effects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treated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wood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health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concerns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wood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preservatives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listed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in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4165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this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chapter.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Describe which fumigants you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may use to treat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wood when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certified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 in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this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category.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object 32"/>
          <p:cNvSpPr/>
          <p:nvPr/>
        </p:nvSpPr>
        <p:spPr>
          <a:xfrm>
            <a:off x="2554732" y="4113784"/>
            <a:ext cx="2928620" cy="2988945"/>
          </a:xfrm>
          <a:custGeom>
            <a:avLst/>
            <a:gdLst/>
            <a:ahLst/>
            <a:cxnLst/>
            <a:rect l="l" t="t" r="r" b="b"/>
            <a:pathLst>
              <a:path w="2928620" h="2988945">
                <a:moveTo>
                  <a:pt x="2775712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2836164"/>
                </a:lnTo>
                <a:lnTo>
                  <a:pt x="7769" y="2884332"/>
                </a:lnTo>
                <a:lnTo>
                  <a:pt x="29405" y="2926167"/>
                </a:lnTo>
                <a:lnTo>
                  <a:pt x="62396" y="2959158"/>
                </a:lnTo>
                <a:lnTo>
                  <a:pt x="104231" y="2980794"/>
                </a:lnTo>
                <a:lnTo>
                  <a:pt x="152400" y="2988564"/>
                </a:lnTo>
                <a:lnTo>
                  <a:pt x="2775712" y="2988564"/>
                </a:lnTo>
                <a:lnTo>
                  <a:pt x="2823880" y="2980794"/>
                </a:lnTo>
                <a:lnTo>
                  <a:pt x="2865715" y="2959158"/>
                </a:lnTo>
                <a:lnTo>
                  <a:pt x="2898706" y="2926167"/>
                </a:lnTo>
                <a:lnTo>
                  <a:pt x="2920342" y="2884332"/>
                </a:lnTo>
                <a:lnTo>
                  <a:pt x="2928112" y="2836164"/>
                </a:lnTo>
                <a:lnTo>
                  <a:pt x="2928112" y="152400"/>
                </a:lnTo>
                <a:lnTo>
                  <a:pt x="2920342" y="104231"/>
                </a:lnTo>
                <a:lnTo>
                  <a:pt x="2898706" y="62396"/>
                </a:lnTo>
                <a:lnTo>
                  <a:pt x="2865715" y="29405"/>
                </a:lnTo>
                <a:lnTo>
                  <a:pt x="2823880" y="7769"/>
                </a:lnTo>
                <a:lnTo>
                  <a:pt x="2775712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938814" y="4196334"/>
            <a:ext cx="21532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Trebuchet MS"/>
                <a:cs typeface="Trebuchet MS"/>
              </a:rPr>
              <a:t>Examples of</a:t>
            </a:r>
            <a:r>
              <a:rPr sz="1000" b="1" spc="5" dirty="0">
                <a:latin typeface="Trebuchet MS"/>
                <a:cs typeface="Trebuchet MS"/>
              </a:rPr>
              <a:t> </a:t>
            </a:r>
            <a:r>
              <a:rPr sz="1000" b="1" spc="-10" dirty="0">
                <a:latin typeface="Trebuchet MS"/>
                <a:cs typeface="Trebuchet MS"/>
              </a:rPr>
              <a:t>Specific</a:t>
            </a:r>
            <a:r>
              <a:rPr sz="1000" b="1" spc="5" dirty="0">
                <a:latin typeface="Trebuchet MS"/>
                <a:cs typeface="Trebuchet MS"/>
              </a:rPr>
              <a:t> </a:t>
            </a:r>
            <a:r>
              <a:rPr sz="1000" b="1" spc="-20" dirty="0">
                <a:latin typeface="Trebuchet MS"/>
                <a:cs typeface="Trebuchet MS"/>
              </a:rPr>
              <a:t>Pesticide</a:t>
            </a:r>
            <a:r>
              <a:rPr sz="1000" b="1" spc="-160" dirty="0">
                <a:latin typeface="Trebuchet MS"/>
                <a:cs typeface="Trebuchet MS"/>
              </a:rPr>
              <a:t> </a:t>
            </a:r>
            <a:r>
              <a:rPr sz="1000" b="1" spc="-10" dirty="0">
                <a:latin typeface="Trebuchet MS"/>
                <a:cs typeface="Trebuchet MS"/>
              </a:rPr>
              <a:t>Types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542032" y="4101084"/>
            <a:ext cx="2954020" cy="3014345"/>
            <a:chOff x="2542032" y="4101084"/>
            <a:chExt cx="2954020" cy="3014345"/>
          </a:xfrm>
        </p:grpSpPr>
        <p:sp>
          <p:nvSpPr>
            <p:cNvPr id="35" name="object 35"/>
            <p:cNvSpPr/>
            <p:nvPr/>
          </p:nvSpPr>
          <p:spPr>
            <a:xfrm>
              <a:off x="2554732" y="4113784"/>
              <a:ext cx="2928620" cy="2988945"/>
            </a:xfrm>
            <a:custGeom>
              <a:avLst/>
              <a:gdLst/>
              <a:ahLst/>
              <a:cxnLst/>
              <a:rect l="l" t="t" r="r" b="b"/>
              <a:pathLst>
                <a:path w="2928620" h="2988945">
                  <a:moveTo>
                    <a:pt x="152400" y="0"/>
                  </a:move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2836164"/>
                  </a:lnTo>
                  <a:lnTo>
                    <a:pt x="7769" y="2884332"/>
                  </a:lnTo>
                  <a:lnTo>
                    <a:pt x="29405" y="2926167"/>
                  </a:lnTo>
                  <a:lnTo>
                    <a:pt x="62396" y="2959158"/>
                  </a:lnTo>
                  <a:lnTo>
                    <a:pt x="104231" y="2980794"/>
                  </a:lnTo>
                  <a:lnTo>
                    <a:pt x="152400" y="2988564"/>
                  </a:lnTo>
                  <a:lnTo>
                    <a:pt x="2775712" y="2988564"/>
                  </a:lnTo>
                  <a:lnTo>
                    <a:pt x="2823880" y="2980794"/>
                  </a:lnTo>
                  <a:lnTo>
                    <a:pt x="2865715" y="2959158"/>
                  </a:lnTo>
                  <a:lnTo>
                    <a:pt x="2898706" y="2926167"/>
                  </a:lnTo>
                  <a:lnTo>
                    <a:pt x="2920342" y="2884332"/>
                  </a:lnTo>
                  <a:lnTo>
                    <a:pt x="2928112" y="2836164"/>
                  </a:lnTo>
                  <a:lnTo>
                    <a:pt x="2928112" y="152400"/>
                  </a:lnTo>
                  <a:lnTo>
                    <a:pt x="2920342" y="104231"/>
                  </a:lnTo>
                  <a:lnTo>
                    <a:pt x="2898706" y="62396"/>
                  </a:lnTo>
                  <a:lnTo>
                    <a:pt x="2865715" y="29405"/>
                  </a:lnTo>
                  <a:lnTo>
                    <a:pt x="2823880" y="7769"/>
                  </a:lnTo>
                  <a:lnTo>
                    <a:pt x="2775712" y="0"/>
                  </a:lnTo>
                  <a:lnTo>
                    <a:pt x="15240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800087" y="4390898"/>
              <a:ext cx="2445385" cy="0"/>
            </a:xfrm>
            <a:custGeom>
              <a:avLst/>
              <a:gdLst/>
              <a:ahLst/>
              <a:cxnLst/>
              <a:rect l="l" t="t" r="r" b="b"/>
              <a:pathLst>
                <a:path w="2445385">
                  <a:moveTo>
                    <a:pt x="0" y="0"/>
                  </a:moveTo>
                  <a:lnTo>
                    <a:pt x="244504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939285" y="4411642"/>
            <a:ext cx="1005840" cy="114935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000" b="1" dirty="0">
                <a:latin typeface="Trebuchet MS"/>
                <a:cs typeface="Trebuchet MS"/>
              </a:rPr>
              <a:t>Pests</a:t>
            </a:r>
            <a:r>
              <a:rPr sz="1000" b="1" spc="-60" dirty="0">
                <a:latin typeface="Trebuchet MS"/>
                <a:cs typeface="Trebuchet MS"/>
              </a:rPr>
              <a:t> </a:t>
            </a:r>
            <a:r>
              <a:rPr sz="1000" b="1" spc="-10" dirty="0">
                <a:latin typeface="Trebuchet MS"/>
                <a:cs typeface="Trebuchet MS"/>
              </a:rPr>
              <a:t>Controlled</a:t>
            </a:r>
            <a:endParaRPr sz="1000">
              <a:latin typeface="Trebuchet MS"/>
              <a:cs typeface="Trebuchet MS"/>
            </a:endParaRPr>
          </a:p>
          <a:p>
            <a:pPr marL="12700" marR="592455">
              <a:lnSpc>
                <a:spcPts val="1250"/>
              </a:lnSpc>
              <a:spcBef>
                <a:spcPts val="50"/>
              </a:spcBef>
            </a:pPr>
            <a:r>
              <a:rPr sz="900" spc="-10" dirty="0">
                <a:latin typeface="Trebuchet MS"/>
                <a:cs typeface="Trebuchet MS"/>
              </a:rPr>
              <a:t>Birds Fungi Weeds Insects </a:t>
            </a:r>
            <a:r>
              <a:rPr sz="900" spc="-20" dirty="0">
                <a:latin typeface="Trebuchet MS"/>
                <a:cs typeface="Trebuchet MS"/>
              </a:rPr>
              <a:t>Fish </a:t>
            </a:r>
            <a:r>
              <a:rPr sz="900" spc="-30" dirty="0">
                <a:latin typeface="Trebuchet MS"/>
                <a:cs typeface="Trebuchet MS"/>
              </a:rPr>
              <a:t>Rodents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73426" y="4411642"/>
            <a:ext cx="967740" cy="114935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000" b="1" spc="-10" dirty="0">
                <a:latin typeface="Trebuchet MS"/>
                <a:cs typeface="Trebuchet MS"/>
              </a:rPr>
              <a:t>Pesticide</a:t>
            </a:r>
            <a:r>
              <a:rPr sz="1000" b="1" spc="-65" dirty="0">
                <a:latin typeface="Trebuchet MS"/>
                <a:cs typeface="Trebuchet MS"/>
              </a:rPr>
              <a:t> </a:t>
            </a:r>
            <a:r>
              <a:rPr sz="1000" b="1" spc="-10" dirty="0">
                <a:latin typeface="Trebuchet MS"/>
                <a:cs typeface="Trebuchet MS"/>
              </a:rPr>
              <a:t>Group</a:t>
            </a:r>
            <a:endParaRPr sz="1000">
              <a:latin typeface="Trebuchet MS"/>
              <a:cs typeface="Trebuchet MS"/>
            </a:endParaRPr>
          </a:p>
          <a:p>
            <a:pPr marL="12700" marR="372745">
              <a:lnSpc>
                <a:spcPts val="1250"/>
              </a:lnSpc>
              <a:spcBef>
                <a:spcPts val="50"/>
              </a:spcBef>
            </a:pPr>
            <a:r>
              <a:rPr sz="900" spc="-10" dirty="0">
                <a:latin typeface="Trebuchet MS"/>
                <a:cs typeface="Trebuchet MS"/>
              </a:rPr>
              <a:t>Avicide Fungicide Herbicide Insecticide Piscicide </a:t>
            </a:r>
            <a:r>
              <a:rPr sz="900" spc="-35" dirty="0">
                <a:latin typeface="Trebuchet MS"/>
                <a:cs typeface="Trebuchet MS"/>
              </a:rPr>
              <a:t>Rodenticide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611627" y="5562970"/>
            <a:ext cx="2805430" cy="8128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50"/>
              </a:spcBef>
            </a:pPr>
            <a:r>
              <a:rPr sz="1000" spc="-10" dirty="0">
                <a:latin typeface="Microsoft Sans Serif"/>
                <a:cs typeface="Microsoft Sans Serif"/>
              </a:rPr>
              <a:t>This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list </a:t>
            </a:r>
            <a:r>
              <a:rPr sz="1000" spc="-25" dirty="0">
                <a:latin typeface="Microsoft Sans Serif"/>
                <a:cs typeface="Microsoft Sans Serif"/>
              </a:rPr>
              <a:t>does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not </a:t>
            </a:r>
            <a:r>
              <a:rPr sz="1000" spc="-25" dirty="0">
                <a:latin typeface="Microsoft Sans Serif"/>
                <a:cs typeface="Microsoft Sans Serif"/>
              </a:rPr>
              <a:t>include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those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chemicals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which,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al‑ </a:t>
            </a:r>
            <a:r>
              <a:rPr sz="1000" dirty="0">
                <a:latin typeface="Microsoft Sans Serif"/>
                <a:cs typeface="Microsoft Sans Serif"/>
              </a:rPr>
              <a:t>though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legally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defined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as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pesticides,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are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either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not </a:t>
            </a:r>
            <a:r>
              <a:rPr sz="1000" dirty="0">
                <a:latin typeface="Microsoft Sans Serif"/>
                <a:cs typeface="Microsoft Sans Serif"/>
              </a:rPr>
              <a:t>normally</a:t>
            </a:r>
            <a:r>
              <a:rPr sz="1000" spc="10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used</a:t>
            </a:r>
            <a:r>
              <a:rPr sz="1000" spc="10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as</a:t>
            </a:r>
            <a:r>
              <a:rPr sz="1000" spc="10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pest</a:t>
            </a:r>
            <a:r>
              <a:rPr sz="1000" spc="10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control</a:t>
            </a:r>
            <a:r>
              <a:rPr sz="1000" spc="10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agents</a:t>
            </a:r>
            <a:r>
              <a:rPr sz="1000" spc="10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(e.g.,</a:t>
            </a:r>
            <a:r>
              <a:rPr sz="1000" spc="10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plant </a:t>
            </a:r>
            <a:r>
              <a:rPr sz="1000" dirty="0">
                <a:latin typeface="Microsoft Sans Serif"/>
                <a:cs typeface="Microsoft Sans Serif"/>
              </a:rPr>
              <a:t>growth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regulators,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defoliants,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desiccants)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or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are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not </a:t>
            </a:r>
            <a:r>
              <a:rPr sz="1000" spc="-20" dirty="0">
                <a:latin typeface="Microsoft Sans Serif"/>
                <a:cs typeface="Microsoft Sans Serif"/>
              </a:rPr>
              <a:t>directly </a:t>
            </a:r>
            <a:r>
              <a:rPr sz="1000" dirty="0">
                <a:latin typeface="Microsoft Sans Serif"/>
                <a:cs typeface="Microsoft Sans Serif"/>
              </a:rPr>
              <a:t>toxic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to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the </a:t>
            </a:r>
            <a:r>
              <a:rPr sz="1000" spc="-45" dirty="0">
                <a:latin typeface="Microsoft Sans Serif"/>
                <a:cs typeface="Microsoft Sans Serif"/>
              </a:rPr>
              <a:t>pest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70" dirty="0">
                <a:latin typeface="Microsoft Sans Serif"/>
                <a:cs typeface="Microsoft Sans Serif"/>
              </a:rPr>
              <a:t>(e.g.,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attractants,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repellents).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611627" y="6402440"/>
            <a:ext cx="2805430" cy="6540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50"/>
              </a:spcBef>
            </a:pPr>
            <a:r>
              <a:rPr sz="1000" b="1" dirty="0">
                <a:latin typeface="Trebuchet MS"/>
                <a:cs typeface="Trebuchet MS"/>
              </a:rPr>
              <a:t>Note:</a:t>
            </a:r>
            <a:r>
              <a:rPr sz="1000" b="1" spc="55" dirty="0">
                <a:latin typeface="Trebuchet MS"/>
                <a:cs typeface="Trebuchet MS"/>
              </a:rPr>
              <a:t> </a:t>
            </a:r>
            <a:r>
              <a:rPr sz="1000" b="1" spc="-35" dirty="0">
                <a:latin typeface="Trebuchet MS"/>
                <a:cs typeface="Trebuchet MS"/>
              </a:rPr>
              <a:t>Just</a:t>
            </a:r>
            <a:r>
              <a:rPr sz="1000" b="1" spc="5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another</a:t>
            </a:r>
            <a:r>
              <a:rPr sz="1000" b="1" spc="5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reminder</a:t>
            </a:r>
            <a:r>
              <a:rPr sz="1000" b="1" spc="5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that</a:t>
            </a:r>
            <a:r>
              <a:rPr sz="1000" b="1" spc="55" dirty="0">
                <a:latin typeface="Trebuchet MS"/>
                <a:cs typeface="Trebuchet MS"/>
              </a:rPr>
              <a:t> </a:t>
            </a:r>
            <a:r>
              <a:rPr sz="1000" b="1" spc="-10" dirty="0">
                <a:latin typeface="Trebuchet MS"/>
                <a:cs typeface="Trebuchet MS"/>
              </a:rPr>
              <a:t>information </a:t>
            </a:r>
            <a:r>
              <a:rPr sz="1000" b="1" dirty="0">
                <a:latin typeface="Trebuchet MS"/>
                <a:cs typeface="Trebuchet MS"/>
              </a:rPr>
              <a:t>on</a:t>
            </a:r>
            <a:r>
              <a:rPr sz="1000" b="1" spc="90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a</a:t>
            </a:r>
            <a:r>
              <a:rPr sz="1000" b="1" spc="9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gray</a:t>
            </a:r>
            <a:r>
              <a:rPr sz="1000" b="1" spc="9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shaded</a:t>
            </a:r>
            <a:r>
              <a:rPr sz="1000" b="1" spc="90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background</a:t>
            </a:r>
            <a:r>
              <a:rPr sz="1000" b="1" spc="9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such</a:t>
            </a:r>
            <a:r>
              <a:rPr sz="1000" b="1" spc="9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as</a:t>
            </a:r>
            <a:r>
              <a:rPr sz="1000" b="1" spc="90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this</a:t>
            </a:r>
            <a:r>
              <a:rPr sz="1000" b="1" spc="95" dirty="0">
                <a:latin typeface="Trebuchet MS"/>
                <a:cs typeface="Trebuchet MS"/>
              </a:rPr>
              <a:t> </a:t>
            </a:r>
            <a:r>
              <a:rPr sz="1000" b="1" spc="-25" dirty="0">
                <a:latin typeface="Trebuchet MS"/>
                <a:cs typeface="Trebuchet MS"/>
              </a:rPr>
              <a:t>(or </a:t>
            </a:r>
            <a:r>
              <a:rPr sz="1000" b="1" dirty="0">
                <a:latin typeface="Trebuchet MS"/>
                <a:cs typeface="Trebuchet MS"/>
              </a:rPr>
              <a:t>information</a:t>
            </a:r>
            <a:r>
              <a:rPr sz="1000" b="1" spc="5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in</a:t>
            </a:r>
            <a:r>
              <a:rPr sz="1000" b="1" spc="60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the</a:t>
            </a:r>
            <a:r>
              <a:rPr sz="1000" b="1" spc="5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appendices)</a:t>
            </a:r>
            <a:r>
              <a:rPr sz="1000" b="1" spc="5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is</a:t>
            </a:r>
            <a:r>
              <a:rPr sz="1000" b="1" spc="60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not</a:t>
            </a:r>
            <a:r>
              <a:rPr sz="1000" b="1" spc="55" dirty="0">
                <a:latin typeface="Trebuchet MS"/>
                <a:cs typeface="Trebuchet MS"/>
              </a:rPr>
              <a:t> </a:t>
            </a:r>
            <a:r>
              <a:rPr sz="1000" b="1" spc="-10" dirty="0">
                <a:latin typeface="Trebuchet MS"/>
                <a:cs typeface="Trebuchet MS"/>
              </a:rPr>
              <a:t>covered </a:t>
            </a:r>
            <a:r>
              <a:rPr sz="1000" b="1" dirty="0">
                <a:latin typeface="Trebuchet MS"/>
                <a:cs typeface="Trebuchet MS"/>
              </a:rPr>
              <a:t>on</a:t>
            </a:r>
            <a:r>
              <a:rPr sz="1000" b="1" spc="-2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the</a:t>
            </a:r>
            <a:r>
              <a:rPr sz="1000" b="1" spc="-2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certification</a:t>
            </a:r>
            <a:r>
              <a:rPr sz="1000" b="1" spc="-20" dirty="0">
                <a:latin typeface="Trebuchet MS"/>
                <a:cs typeface="Trebuchet MS"/>
              </a:rPr>
              <a:t> exam.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800087" y="6405626"/>
            <a:ext cx="2445385" cy="0"/>
          </a:xfrm>
          <a:custGeom>
            <a:avLst/>
            <a:gdLst/>
            <a:ahLst/>
            <a:cxnLst/>
            <a:rect l="l" t="t" r="r" b="b"/>
            <a:pathLst>
              <a:path w="2445385">
                <a:moveTo>
                  <a:pt x="0" y="0"/>
                </a:moveTo>
                <a:lnTo>
                  <a:pt x="244504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58821" y="458761"/>
            <a:ext cx="3100070" cy="828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very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effective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quite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specific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their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ac- </a:t>
            </a:r>
            <a:r>
              <a:rPr sz="1100" dirty="0">
                <a:latin typeface="Times New Roman"/>
                <a:cs typeface="Times New Roman"/>
              </a:rPr>
              <a:t>tivity.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have,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however,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been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principal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focus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health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environmental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concerns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pesti- </a:t>
            </a:r>
            <a:r>
              <a:rPr sz="1100" dirty="0">
                <a:latin typeface="Times New Roman"/>
                <a:cs typeface="Times New Roman"/>
              </a:rPr>
              <a:t>cides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most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commonly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associated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problems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pes- </a:t>
            </a:r>
            <a:r>
              <a:rPr sz="1100" dirty="0">
                <a:latin typeface="Times New Roman"/>
                <a:cs typeface="Times New Roman"/>
              </a:rPr>
              <a:t>ticide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 and </a:t>
            </a:r>
            <a:r>
              <a:rPr sz="1100" spc="-10" dirty="0">
                <a:latin typeface="Times New Roman"/>
                <a:cs typeface="Times New Roman"/>
              </a:rPr>
              <a:t>misuse.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8821" y="1411096"/>
            <a:ext cx="3100705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5"/>
              </a:lnSpc>
              <a:spcBef>
                <a:spcPts val="100"/>
              </a:spcBef>
            </a:pPr>
            <a:r>
              <a:rPr sz="1100" b="1" spc="-75" dirty="0">
                <a:latin typeface="Tahoma"/>
                <a:cs typeface="Tahoma"/>
              </a:rPr>
              <a:t>Inorganic</a:t>
            </a:r>
            <a:r>
              <a:rPr sz="1100" b="1" spc="-25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Pesticides</a:t>
            </a:r>
            <a:endParaRPr sz="1100">
              <a:latin typeface="Tahoma"/>
              <a:cs typeface="Tahoma"/>
            </a:endParaRPr>
          </a:p>
          <a:p>
            <a:pPr marL="12700" marR="5080">
              <a:lnSpc>
                <a:spcPts val="1250"/>
              </a:lnSpc>
              <a:spcBef>
                <a:spcPts val="65"/>
              </a:spcBef>
            </a:pP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Inorganic</a:t>
            </a:r>
            <a:r>
              <a:rPr sz="1100" i="1" spc="265" dirty="0">
                <a:latin typeface="Times New Roman"/>
                <a:cs typeface="Times New Roman"/>
                <a:hlinkClick r:id="" action="ppaction://noactio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pesticides</a:t>
            </a:r>
            <a:r>
              <a:rPr sz="1100" i="1" spc="2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2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derived</a:t>
            </a:r>
            <a:r>
              <a:rPr sz="1100" spc="2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2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minerals</a:t>
            </a:r>
            <a:r>
              <a:rPr sz="1100" spc="26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that </a:t>
            </a:r>
            <a:r>
              <a:rPr sz="1100" dirty="0">
                <a:latin typeface="Times New Roman"/>
                <a:cs typeface="Times New Roman"/>
              </a:rPr>
              <a:t>occur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nature.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Common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inorganic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bo-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62028" y="458482"/>
            <a:ext cx="3100705" cy="1304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rates, copper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 sulfur.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 are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often toxic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 </a:t>
            </a:r>
            <a:r>
              <a:rPr sz="1100" spc="-20" dirty="0">
                <a:latin typeface="Times New Roman"/>
                <a:cs typeface="Times New Roman"/>
              </a:rPr>
              <a:t>wide </a:t>
            </a:r>
            <a:r>
              <a:rPr sz="1100" dirty="0">
                <a:latin typeface="Times New Roman"/>
                <a:cs typeface="Times New Roman"/>
              </a:rPr>
              <a:t>range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organisms,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characteristic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often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desirable. </a:t>
            </a:r>
            <a:r>
              <a:rPr sz="1100" dirty="0">
                <a:latin typeface="Times New Roman"/>
                <a:cs typeface="Times New Roman"/>
              </a:rPr>
              <a:t>Inorganics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were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most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important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early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pesti- </a:t>
            </a:r>
            <a:r>
              <a:rPr sz="1100" dirty="0">
                <a:latin typeface="Times New Roman"/>
                <a:cs typeface="Times New Roman"/>
              </a:rPr>
              <a:t>cides.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several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inorganics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has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been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banned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severely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curtailed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because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health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and/or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environ- </a:t>
            </a:r>
            <a:r>
              <a:rPr sz="1100" dirty="0">
                <a:latin typeface="Times New Roman"/>
                <a:cs typeface="Times New Roman"/>
              </a:rPr>
              <a:t>mental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concerns.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Today,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inorganics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primarily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control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plant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diseases,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 </a:t>
            </a:r>
            <a:r>
              <a:rPr sz="1100" dirty="0">
                <a:latin typeface="Times New Roman"/>
                <a:cs typeface="Times New Roman"/>
              </a:rPr>
              <a:t>control</a:t>
            </a:r>
            <a:r>
              <a:rPr sz="1100" spc="-10" dirty="0">
                <a:latin typeface="Times New Roman"/>
                <a:cs typeface="Times New Roman"/>
              </a:rPr>
              <a:t> algae.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4200" y="2088388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60">
                <a:moveTo>
                  <a:pt x="6352540" y="0"/>
                </a:moveTo>
                <a:lnTo>
                  <a:pt x="0" y="0"/>
                </a:lnTo>
                <a:lnTo>
                  <a:pt x="0" y="378459"/>
                </a:lnTo>
                <a:lnTo>
                  <a:pt x="6352540" y="378459"/>
                </a:lnTo>
                <a:lnTo>
                  <a:pt x="635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6900" y="2122043"/>
            <a:ext cx="6327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General</a:t>
            </a:r>
            <a:r>
              <a:rPr sz="1800" b="1" spc="3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Pesticide</a:t>
            </a:r>
            <a:r>
              <a:rPr sz="1800" b="1" spc="3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ahoma"/>
                <a:cs typeface="Tahoma"/>
              </a:rPr>
              <a:t>Characteristics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4200" y="2088388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60">
                <a:moveTo>
                  <a:pt x="0" y="378459"/>
                </a:moveTo>
                <a:lnTo>
                  <a:pt x="6352540" y="378459"/>
                </a:lnTo>
                <a:lnTo>
                  <a:pt x="6352540" y="0"/>
                </a:lnTo>
                <a:lnTo>
                  <a:pt x="0" y="0"/>
                </a:lnTo>
                <a:lnTo>
                  <a:pt x="0" y="37845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0098" y="2444863"/>
            <a:ext cx="370205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-50" dirty="0">
                <a:latin typeface="Times New Roman"/>
                <a:cs typeface="Times New Roman"/>
              </a:rPr>
              <a:t>S</a:t>
            </a:r>
            <a:endParaRPr sz="48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4482" y="2606891"/>
            <a:ext cx="27946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ome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general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characteristics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ter-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4482" y="2765590"/>
            <a:ext cx="27946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minology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important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understanding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how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4482" y="2924288"/>
            <a:ext cx="27952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best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choose,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avoid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problems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use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8819" y="3082988"/>
            <a:ext cx="3100705" cy="35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pesticides.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cover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same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characteristics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chapter,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</a:rPr>
              <a:t>Pesticides</a:t>
            </a:r>
            <a:r>
              <a:rPr sz="1100" spc="125" dirty="0">
                <a:solidFill>
                  <a:srgbClr val="215E9E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</a:rPr>
              <a:t>in</a:t>
            </a:r>
            <a:r>
              <a:rPr sz="1100" spc="120" dirty="0">
                <a:solidFill>
                  <a:srgbClr val="215E9E"/>
                </a:solidFill>
                <a:latin typeface="Times New Roman"/>
                <a:cs typeface="Times New Roman"/>
              </a:rPr>
              <a:t> </a:t>
            </a:r>
            <a:r>
              <a:rPr sz="1100" spc="-25" dirty="0">
                <a:solidFill>
                  <a:srgbClr val="215E9E"/>
                </a:solidFill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8800" y="3312376"/>
            <a:ext cx="3100070" cy="123380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100" spc="-10" dirty="0">
                <a:solidFill>
                  <a:srgbClr val="215E9E"/>
                </a:solidFill>
                <a:latin typeface="Times New Roman"/>
                <a:cs typeface="Times New Roman"/>
              </a:rPr>
              <a:t>Environment</a:t>
            </a:r>
            <a:r>
              <a:rPr sz="1100" spc="-10" dirty="0">
                <a:latin typeface="Times New Roman"/>
                <a:cs typeface="Times New Roman"/>
              </a:rPr>
              <a:t>.”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614"/>
              </a:lnSpc>
              <a:spcBef>
                <a:spcPts val="885"/>
              </a:spcBef>
            </a:pPr>
            <a:r>
              <a:rPr sz="1400" b="1" spc="-10" dirty="0">
                <a:latin typeface="Tahoma"/>
                <a:cs typeface="Tahoma"/>
              </a:rPr>
              <a:t>Selectivity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Pesticides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vary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their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selectivity.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Selectivity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refers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broad,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narrow,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range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particular </a:t>
            </a:r>
            <a:r>
              <a:rPr sz="1100" dirty="0">
                <a:latin typeface="Times New Roman"/>
                <a:cs typeface="Times New Roman"/>
              </a:rPr>
              <a:t>chemical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kill.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usually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characterized </a:t>
            </a:r>
            <a:r>
              <a:rPr sz="1100" dirty="0">
                <a:latin typeface="Times New Roman"/>
                <a:cs typeface="Times New Roman"/>
              </a:rPr>
              <a:t>as broad-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narrow-</a:t>
            </a:r>
            <a:r>
              <a:rPr sz="1100" spc="-10" dirty="0">
                <a:latin typeface="Times New Roman"/>
                <a:cs typeface="Times New Roman"/>
              </a:rPr>
              <a:t>spectrum.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8800" y="4670526"/>
            <a:ext cx="3100705" cy="986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spc="-60" dirty="0">
                <a:latin typeface="Tahoma"/>
                <a:cs typeface="Tahoma"/>
              </a:rPr>
              <a:t>Broad-</a:t>
            </a:r>
            <a:r>
              <a:rPr sz="1100" b="1" spc="-70" dirty="0">
                <a:latin typeface="Tahoma"/>
                <a:cs typeface="Tahoma"/>
              </a:rPr>
              <a:t>spectrum</a:t>
            </a:r>
            <a:r>
              <a:rPr sz="1100" b="1" spc="15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pesticides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Broad-spectrum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useful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several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dif- </a:t>
            </a:r>
            <a:r>
              <a:rPr sz="1100" dirty="0">
                <a:latin typeface="Times New Roman"/>
                <a:cs typeface="Times New Roman"/>
              </a:rPr>
              <a:t>ferent kinds of pests are a problem. For example, </a:t>
            </a:r>
            <a:r>
              <a:rPr sz="1100" spc="-20" dirty="0">
                <a:latin typeface="Times New Roman"/>
                <a:cs typeface="Times New Roman"/>
              </a:rPr>
              <a:t>some </a:t>
            </a:r>
            <a:r>
              <a:rPr sz="1100" dirty="0">
                <a:latin typeface="Times New Roman"/>
                <a:cs typeface="Times New Roman"/>
              </a:rPr>
              <a:t>broad-spectrum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insecticides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kill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most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insects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comes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contact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with.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Most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preservatives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broad- spectrum.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8800" y="5781560"/>
            <a:ext cx="3100705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5"/>
              </a:lnSpc>
              <a:spcBef>
                <a:spcPts val="100"/>
              </a:spcBef>
            </a:pPr>
            <a:r>
              <a:rPr sz="1100" b="1" spc="-75" dirty="0">
                <a:latin typeface="Tahoma"/>
                <a:cs typeface="Tahoma"/>
              </a:rPr>
              <a:t>Narrow-</a:t>
            </a:r>
            <a:r>
              <a:rPr sz="1100" b="1" spc="-70" dirty="0">
                <a:latin typeface="Tahoma"/>
                <a:cs typeface="Tahoma"/>
              </a:rPr>
              <a:t>spectrum</a:t>
            </a:r>
            <a:r>
              <a:rPr sz="1100" b="1" spc="5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pesticides</a:t>
            </a:r>
            <a:endParaRPr sz="1100">
              <a:latin typeface="Tahoma"/>
              <a:cs typeface="Tahoma"/>
            </a:endParaRPr>
          </a:p>
          <a:p>
            <a:pPr marL="12700" marR="5080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Selective,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narrow-spectrum</a:t>
            </a:r>
            <a:r>
              <a:rPr sz="1100" dirty="0">
                <a:latin typeface="Times New Roman"/>
                <a:cs typeface="Times New Roman"/>
              </a:rPr>
              <a:t>,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kill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only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a </a:t>
            </a:r>
            <a:r>
              <a:rPr sz="1100" dirty="0">
                <a:latin typeface="Times New Roman"/>
                <a:cs typeface="Times New Roman"/>
              </a:rPr>
              <a:t>few,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usually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related,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kinds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pests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without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harming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62006" y="2606458"/>
            <a:ext cx="3100705" cy="209867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others.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benefit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using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selective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that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may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harm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nontarget</a:t>
            </a:r>
            <a:r>
              <a:rPr sz="1100" i="1" spc="85" dirty="0">
                <a:latin typeface="Times New Roman"/>
                <a:cs typeface="Times New Roman"/>
                <a:hlinkClick r:id="" action="ppaction://noactio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organisms</a:t>
            </a:r>
            <a:r>
              <a:rPr sz="1100" i="1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such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i="1" spc="-20" dirty="0">
                <a:latin typeface="Times New Roman"/>
                <a:cs typeface="Times New Roman"/>
                <a:hlinkClick r:id="" action="ppaction://noaction"/>
              </a:rPr>
              <a:t>ben-</a:t>
            </a:r>
            <a:r>
              <a:rPr sz="1100" i="1" spc="-2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eficial</a:t>
            </a:r>
            <a:r>
              <a:rPr sz="1100" i="1" spc="120" dirty="0">
                <a:latin typeface="Times New Roman"/>
                <a:cs typeface="Times New Roman"/>
                <a:hlinkClick r:id="" action="ppaction://noactio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insects</a:t>
            </a:r>
            <a:r>
              <a:rPr sz="1100" i="1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(natural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predators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parasites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pest </a:t>
            </a:r>
            <a:r>
              <a:rPr sz="1100" spc="-10" dirty="0">
                <a:latin typeface="Times New Roman"/>
                <a:cs typeface="Times New Roman"/>
              </a:rPr>
              <a:t>species).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614"/>
              </a:lnSpc>
              <a:spcBef>
                <a:spcPts val="850"/>
              </a:spcBef>
            </a:pPr>
            <a:r>
              <a:rPr sz="1400" b="1" spc="-10" dirty="0">
                <a:latin typeface="Tahoma"/>
                <a:cs typeface="Tahoma"/>
              </a:rPr>
              <a:t>Persistence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Pesticides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vary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their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persistence</a:t>
            </a:r>
            <a:r>
              <a:rPr sz="1100" dirty="0">
                <a:latin typeface="Times New Roman"/>
                <a:cs typeface="Times New Roman"/>
              </a:rPr>
              <a:t>,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how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long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they </a:t>
            </a:r>
            <a:r>
              <a:rPr sz="1100" dirty="0">
                <a:latin typeface="Times New Roman"/>
                <a:cs typeface="Times New Roman"/>
              </a:rPr>
              <a:t>remain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active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control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pests.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Persistence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re- </a:t>
            </a:r>
            <a:r>
              <a:rPr sz="1100" dirty="0">
                <a:latin typeface="Times New Roman"/>
                <a:cs typeface="Times New Roman"/>
              </a:rPr>
              <a:t>ferred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residual</a:t>
            </a:r>
            <a:r>
              <a:rPr sz="1100" i="1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activity.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long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a </a:t>
            </a:r>
            <a:r>
              <a:rPr sz="1100" dirty="0">
                <a:latin typeface="Times New Roman"/>
                <a:cs typeface="Times New Roman"/>
              </a:rPr>
              <a:t>long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residual—highly persistent—can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control pests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for </a:t>
            </a:r>
            <a:r>
              <a:rPr sz="1100" dirty="0">
                <a:latin typeface="Times New Roman"/>
                <a:cs typeface="Times New Roman"/>
              </a:rPr>
              <a:t>months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even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years.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However,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break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down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very </a:t>
            </a:r>
            <a:r>
              <a:rPr sz="1100" dirty="0">
                <a:latin typeface="Times New Roman"/>
                <a:cs typeface="Times New Roman"/>
              </a:rPr>
              <a:t>quickly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nontoxic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by-</a:t>
            </a:r>
            <a:r>
              <a:rPr sz="1100" dirty="0">
                <a:latin typeface="Times New Roman"/>
                <a:cs typeface="Times New Roman"/>
              </a:rPr>
              <a:t>products—these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short- </a:t>
            </a:r>
            <a:r>
              <a:rPr sz="1100" dirty="0">
                <a:latin typeface="Times New Roman"/>
                <a:cs typeface="Times New Roman"/>
              </a:rPr>
              <a:t>term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nonresidual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insecticides.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62068" y="4829124"/>
            <a:ext cx="3100705" cy="986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benefit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highly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persistent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-25" dirty="0">
                <a:latin typeface="Times New Roman"/>
                <a:cs typeface="Times New Roman"/>
              </a:rPr>
              <a:t> can </a:t>
            </a:r>
            <a:r>
              <a:rPr sz="1100" dirty="0">
                <a:latin typeface="Times New Roman"/>
                <a:cs typeface="Times New Roman"/>
              </a:rPr>
              <a:t>control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period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time.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However,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that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lead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many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problems.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longer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pes- </a:t>
            </a:r>
            <a:r>
              <a:rPr sz="1100" dirty="0">
                <a:latin typeface="Times New Roman"/>
                <a:cs typeface="Times New Roman"/>
              </a:rPr>
              <a:t>ticide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stays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active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form,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longer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move </a:t>
            </a:r>
            <a:r>
              <a:rPr sz="1100" spc="-30" dirty="0">
                <a:latin typeface="Times New Roman"/>
                <a:cs typeface="Times New Roman"/>
              </a:rPr>
              <a:t>off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target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site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contaminate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environment,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get </a:t>
            </a:r>
            <a:r>
              <a:rPr sz="1100" dirty="0">
                <a:latin typeface="Times New Roman"/>
                <a:cs typeface="Times New Roman"/>
              </a:rPr>
              <a:t>into 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food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supply,</a:t>
            </a:r>
            <a:r>
              <a:rPr sz="1100" dirty="0">
                <a:latin typeface="Times New Roman"/>
                <a:cs typeface="Times New Roman"/>
              </a:rPr>
              <a:t> and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harm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nontarget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organisms.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62068" y="5940158"/>
            <a:ext cx="3100070" cy="35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Many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highly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persis- tent.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84200" y="6482588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59">
                <a:moveTo>
                  <a:pt x="6352540" y="0"/>
                </a:moveTo>
                <a:lnTo>
                  <a:pt x="0" y="0"/>
                </a:lnTo>
                <a:lnTo>
                  <a:pt x="0" y="378460"/>
                </a:lnTo>
                <a:lnTo>
                  <a:pt x="6352540" y="378460"/>
                </a:lnTo>
                <a:lnTo>
                  <a:pt x="635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96900" y="6516242"/>
            <a:ext cx="6327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800" b="1" spc="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Naming</a:t>
            </a:r>
            <a:r>
              <a:rPr sz="1800" b="1" spc="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800" b="1" spc="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ahoma"/>
                <a:cs typeface="Tahoma"/>
              </a:rPr>
              <a:t>Pesticides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84200" y="6482588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59">
                <a:moveTo>
                  <a:pt x="0" y="378460"/>
                </a:moveTo>
                <a:lnTo>
                  <a:pt x="6352540" y="378460"/>
                </a:lnTo>
                <a:lnTo>
                  <a:pt x="6352540" y="0"/>
                </a:lnTo>
                <a:lnTo>
                  <a:pt x="0" y="0"/>
                </a:lnTo>
                <a:lnTo>
                  <a:pt x="0" y="37846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18302" y="7001090"/>
            <a:ext cx="27412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he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naming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confusing.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We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18302" y="7159790"/>
            <a:ext cx="27406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often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what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appears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same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product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0053" y="6839063"/>
            <a:ext cx="3119120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dirty="0">
                <a:latin typeface="Times New Roman"/>
                <a:cs typeface="Times New Roman"/>
              </a:rPr>
              <a:t>T</a:t>
            </a:r>
            <a:r>
              <a:rPr sz="1100" spc="-5" dirty="0">
                <a:latin typeface="Times New Roman"/>
                <a:cs typeface="Times New Roman"/>
              </a:rPr>
              <a:t>r</a:t>
            </a:r>
            <a:r>
              <a:rPr sz="1100" spc="-25" dirty="0">
                <a:latin typeface="Times New Roman"/>
                <a:cs typeface="Times New Roman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r</a:t>
            </a:r>
            <a:r>
              <a:rPr sz="1100" spc="-5" dirty="0">
                <a:latin typeface="Times New Roman"/>
                <a:cs typeface="Times New Roman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ed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by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number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different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names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(Figure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8800" y="7477188"/>
            <a:ext cx="3100705" cy="178053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spc="-65" dirty="0">
                <a:latin typeface="Times New Roman"/>
                <a:cs typeface="Times New Roman"/>
              </a:rPr>
              <a:t>1).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Likewise,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different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products</a:t>
            </a:r>
            <a:r>
              <a:rPr sz="1100" spc="-20" dirty="0">
                <a:latin typeface="Times New Roman"/>
                <a:cs typeface="Times New Roman"/>
              </a:rPr>
              <a:t> may</a:t>
            </a:r>
            <a:r>
              <a:rPr sz="1100" spc="-25" dirty="0">
                <a:latin typeface="Times New Roman"/>
                <a:cs typeface="Times New Roman"/>
              </a:rPr>
              <a:t> have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similar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names. </a:t>
            </a:r>
            <a:r>
              <a:rPr sz="1100" dirty="0">
                <a:latin typeface="Times New Roman"/>
                <a:cs typeface="Times New Roman"/>
              </a:rPr>
              <a:t>Below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explain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differences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between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different </a:t>
            </a:r>
            <a:r>
              <a:rPr sz="1100" dirty="0">
                <a:latin typeface="Times New Roman"/>
                <a:cs typeface="Times New Roman"/>
              </a:rPr>
              <a:t>names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 will see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 a pesticide </a:t>
            </a:r>
            <a:r>
              <a:rPr sz="1100" i="1" spc="-10" dirty="0">
                <a:latin typeface="Times New Roman"/>
                <a:cs typeface="Times New Roman"/>
                <a:hlinkClick r:id="" action="ppaction://noaction"/>
              </a:rPr>
              <a:t>label</a:t>
            </a:r>
            <a:r>
              <a:rPr sz="1100" spc="-1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614"/>
              </a:lnSpc>
              <a:spcBef>
                <a:spcPts val="850"/>
              </a:spcBef>
            </a:pPr>
            <a:r>
              <a:rPr sz="1400" b="1" spc="-55" dirty="0">
                <a:latin typeface="Tahoma"/>
                <a:cs typeface="Tahoma"/>
              </a:rPr>
              <a:t>Active</a:t>
            </a:r>
            <a:r>
              <a:rPr sz="1400" b="1" spc="-7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Ingredient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Usually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only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certain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component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has</a:t>
            </a:r>
            <a:r>
              <a:rPr sz="1100" spc="-20" dirty="0">
                <a:latin typeface="Times New Roman"/>
                <a:cs typeface="Times New Roman"/>
              </a:rPr>
              <a:t> pes- </a:t>
            </a:r>
            <a:r>
              <a:rPr sz="1100" dirty="0">
                <a:latin typeface="Times New Roman"/>
                <a:cs typeface="Times New Roman"/>
              </a:rPr>
              <a:t>ticide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activity.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component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active</a:t>
            </a:r>
            <a:r>
              <a:rPr sz="1100" i="1" spc="-35" dirty="0">
                <a:latin typeface="Times New Roman"/>
                <a:cs typeface="Times New Roman"/>
                <a:hlinkClick r:id="" action="ppaction://noaction"/>
              </a:rPr>
              <a:t> </a:t>
            </a:r>
            <a:r>
              <a:rPr sz="1100" i="1" spc="-10" dirty="0">
                <a:latin typeface="Times New Roman"/>
                <a:cs typeface="Times New Roman"/>
                <a:hlinkClick r:id="" action="ppaction://noaction"/>
              </a:rPr>
              <a:t>ingredient</a:t>
            </a:r>
            <a:r>
              <a:rPr sz="1100" spc="-10" dirty="0">
                <a:latin typeface="Times New Roman"/>
                <a:cs typeface="Times New Roman"/>
              </a:rPr>
              <a:t>; </a:t>
            </a: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products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only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active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ingredient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(a.i.), </a:t>
            </a:r>
            <a:r>
              <a:rPr sz="1100" dirty="0">
                <a:latin typeface="Times New Roman"/>
                <a:cs typeface="Times New Roman"/>
              </a:rPr>
              <a:t>others more than one. Note that </a:t>
            </a:r>
            <a:r>
              <a:rPr sz="1100" spc="-10" dirty="0">
                <a:latin typeface="Times New Roman"/>
                <a:cs typeface="Times New Roman"/>
              </a:rPr>
              <a:t>different</a:t>
            </a:r>
            <a:r>
              <a:rPr sz="1100" dirty="0">
                <a:latin typeface="Times New Roman"/>
                <a:cs typeface="Times New Roman"/>
              </a:rPr>
              <a:t> products </a:t>
            </a:r>
            <a:r>
              <a:rPr sz="1100" spc="-20" dirty="0">
                <a:latin typeface="Times New Roman"/>
                <a:cs typeface="Times New Roman"/>
              </a:rPr>
              <a:t>con- </a:t>
            </a:r>
            <a:r>
              <a:rPr sz="1100" dirty="0">
                <a:latin typeface="Times New Roman"/>
                <a:cs typeface="Times New Roman"/>
              </a:rPr>
              <a:t>taining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same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a.i.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necessarily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labeled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same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uses—always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read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label.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62146" y="7008761"/>
            <a:ext cx="3100705" cy="986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spc="-80" dirty="0">
                <a:latin typeface="Tahoma"/>
                <a:cs typeface="Tahoma"/>
              </a:rPr>
              <a:t>Trade</a:t>
            </a:r>
            <a:r>
              <a:rPr sz="1100" b="1" spc="-40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Names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Manufacturers</a:t>
            </a:r>
            <a:r>
              <a:rPr sz="1100" spc="3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generally</a:t>
            </a:r>
            <a:r>
              <a:rPr sz="1100" spc="3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give</a:t>
            </a:r>
            <a:r>
              <a:rPr sz="1100" spc="3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one</a:t>
            </a:r>
            <a:r>
              <a:rPr sz="1100" spc="3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3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3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specific </a:t>
            </a:r>
            <a:r>
              <a:rPr sz="1100" dirty="0">
                <a:latin typeface="Times New Roman"/>
                <a:cs typeface="Times New Roman"/>
              </a:rPr>
              <a:t>names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each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different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formulation</a:t>
            </a:r>
            <a:r>
              <a:rPr sz="1100" i="1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particular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ac- </a:t>
            </a:r>
            <a:r>
              <a:rPr sz="1100" dirty="0">
                <a:latin typeface="Times New Roman"/>
                <a:cs typeface="Times New Roman"/>
              </a:rPr>
              <a:t>tive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ingredient.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names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referred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i="1" spc="-20" dirty="0">
                <a:latin typeface="Times New Roman"/>
                <a:cs typeface="Times New Roman"/>
                <a:hlinkClick r:id="" action="ppaction://noaction"/>
              </a:rPr>
              <a:t>trade</a:t>
            </a:r>
            <a:r>
              <a:rPr sz="1100" i="1" spc="-2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names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trade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name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appears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large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letters 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top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label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(e.g.,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QNAP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2).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62146" y="8119795"/>
            <a:ext cx="3100705" cy="986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spc="-70" dirty="0">
                <a:latin typeface="Tahoma"/>
                <a:cs typeface="Tahoma"/>
              </a:rPr>
              <a:t>Chemical</a:t>
            </a:r>
            <a:r>
              <a:rPr sz="1100" b="1" spc="-30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Names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Each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active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ingredient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given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chemical</a:t>
            </a:r>
            <a:r>
              <a:rPr sz="1100" i="1" spc="125" dirty="0">
                <a:latin typeface="Times New Roman"/>
                <a:cs typeface="Times New Roman"/>
                <a:hlinkClick r:id="" action="ppaction://noactio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name</a:t>
            </a:r>
            <a:r>
              <a:rPr sz="1100" i="1" spc="12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that </a:t>
            </a:r>
            <a:r>
              <a:rPr sz="1100" dirty="0">
                <a:latin typeface="Times New Roman"/>
                <a:cs typeface="Times New Roman"/>
              </a:rPr>
              <a:t>complies</a:t>
            </a:r>
            <a:r>
              <a:rPr sz="1100" spc="4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10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accepted</a:t>
            </a:r>
            <a:r>
              <a:rPr sz="1100" spc="114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guidelines</a:t>
            </a:r>
            <a:r>
              <a:rPr sz="1100" spc="110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established</a:t>
            </a:r>
            <a:r>
              <a:rPr sz="1100" spc="114" dirty="0">
                <a:latin typeface="Times New Roman"/>
                <a:cs typeface="Times New Roman"/>
              </a:rPr>
              <a:t>  </a:t>
            </a:r>
            <a:r>
              <a:rPr sz="1100" spc="-25" dirty="0">
                <a:latin typeface="Times New Roman"/>
                <a:cs typeface="Times New Roman"/>
              </a:rPr>
              <a:t>by </a:t>
            </a:r>
            <a:r>
              <a:rPr sz="1100" dirty="0">
                <a:latin typeface="Times New Roman"/>
                <a:cs typeface="Times New Roman"/>
              </a:rPr>
              <a:t>chemists.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name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frequently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long,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hard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pro- </a:t>
            </a:r>
            <a:r>
              <a:rPr sz="1100" dirty="0">
                <a:latin typeface="Times New Roman"/>
                <a:cs typeface="Times New Roman"/>
              </a:rPr>
              <a:t>nounce,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convenient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(e.g.,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Tetrahydro-</a:t>
            </a:r>
            <a:r>
              <a:rPr sz="1100" spc="-20" dirty="0">
                <a:latin typeface="Times New Roman"/>
                <a:cs typeface="Times New Roman"/>
              </a:rPr>
              <a:t>3,5- </a:t>
            </a:r>
            <a:r>
              <a:rPr sz="1100" spc="-10" dirty="0">
                <a:latin typeface="Times New Roman"/>
                <a:cs typeface="Times New Roman"/>
              </a:rPr>
              <a:t>dimethyl-</a:t>
            </a:r>
            <a:r>
              <a:rPr sz="1100" spc="-35" dirty="0">
                <a:latin typeface="Times New Roman"/>
                <a:cs typeface="Times New Roman"/>
              </a:rPr>
              <a:t>2H-</a:t>
            </a:r>
            <a:r>
              <a:rPr sz="1100" spc="-20" dirty="0">
                <a:latin typeface="Times New Roman"/>
                <a:cs typeface="Times New Roman"/>
              </a:rPr>
              <a:t>1,3,5-</a:t>
            </a:r>
            <a:r>
              <a:rPr sz="1100" dirty="0">
                <a:latin typeface="Times New Roman"/>
                <a:cs typeface="Times New Roman"/>
              </a:rPr>
              <a:t>thiadiazine-</a:t>
            </a:r>
            <a:r>
              <a:rPr sz="1100" spc="-10" dirty="0">
                <a:latin typeface="Times New Roman"/>
                <a:cs typeface="Times New Roman"/>
              </a:rPr>
              <a:t>2-thione).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4380" y="705929"/>
            <a:ext cx="5516245" cy="0"/>
          </a:xfrm>
          <a:custGeom>
            <a:avLst/>
            <a:gdLst/>
            <a:ahLst/>
            <a:cxnLst/>
            <a:rect l="l" t="t" r="r" b="b"/>
            <a:pathLst>
              <a:path w="5516245">
                <a:moveTo>
                  <a:pt x="0" y="0"/>
                </a:moveTo>
                <a:lnTo>
                  <a:pt x="5516041" y="0"/>
                </a:lnTo>
              </a:path>
            </a:pathLst>
          </a:custGeom>
          <a:ln w="63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978856" y="3311340"/>
            <a:ext cx="2087245" cy="38735"/>
            <a:chOff x="2978856" y="3311340"/>
            <a:chExt cx="2087245" cy="38735"/>
          </a:xfrm>
        </p:grpSpPr>
        <p:sp>
          <p:nvSpPr>
            <p:cNvPr id="4" name="object 4"/>
            <p:cNvSpPr/>
            <p:nvPr/>
          </p:nvSpPr>
          <p:spPr>
            <a:xfrm>
              <a:off x="2988381" y="3320865"/>
              <a:ext cx="2068195" cy="0"/>
            </a:xfrm>
            <a:custGeom>
              <a:avLst/>
              <a:gdLst/>
              <a:ahLst/>
              <a:cxnLst/>
              <a:rect l="l" t="t" r="r" b="b"/>
              <a:pathLst>
                <a:path w="2068195">
                  <a:moveTo>
                    <a:pt x="0" y="0"/>
                  </a:moveTo>
                  <a:lnTo>
                    <a:pt x="20680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88381" y="3346259"/>
              <a:ext cx="2068195" cy="0"/>
            </a:xfrm>
            <a:custGeom>
              <a:avLst/>
              <a:gdLst/>
              <a:ahLst/>
              <a:cxnLst/>
              <a:rect l="l" t="t" r="r" b="b"/>
              <a:pathLst>
                <a:path w="2068195">
                  <a:moveTo>
                    <a:pt x="0" y="0"/>
                  </a:moveTo>
                  <a:lnTo>
                    <a:pt x="2068042" y="0"/>
                  </a:lnTo>
                </a:path>
              </a:pathLst>
            </a:custGeom>
            <a:ln w="63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52886" y="353002"/>
            <a:ext cx="553720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u="heavy" spc="-16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Important</a:t>
            </a:r>
            <a:r>
              <a:rPr sz="1900" b="1" u="heavy" spc="-1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900" b="1" u="heavy" spc="-15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Information </a:t>
            </a:r>
            <a:r>
              <a:rPr sz="1900" b="1" u="heavy" spc="-1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About</a:t>
            </a:r>
            <a:r>
              <a:rPr sz="1900" b="1" u="heavy" spc="-24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900" b="1" u="heavy" spc="-14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This</a:t>
            </a:r>
            <a:r>
              <a:rPr sz="1900" b="1" u="heavy" spc="-1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900" b="1" u="heavy" spc="-26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E-</a:t>
            </a:r>
            <a:r>
              <a:rPr sz="1900" b="1" u="heavy" spc="-14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Training</a:t>
            </a:r>
            <a:r>
              <a:rPr sz="1900" b="1" u="heavy" spc="-15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900" b="1" u="heavy" spc="-7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Manual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5811" y="793692"/>
            <a:ext cx="6685915" cy="495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3980">
              <a:lnSpc>
                <a:spcPct val="100000"/>
              </a:lnSpc>
              <a:spcBef>
                <a:spcPts val="100"/>
              </a:spcBef>
            </a:pPr>
            <a:r>
              <a:rPr sz="1100" b="1" spc="-114" dirty="0">
                <a:latin typeface="Tahoma"/>
                <a:cs typeface="Tahoma"/>
              </a:rPr>
              <a:t>Thank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you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90" dirty="0">
                <a:latin typeface="Tahoma"/>
                <a:cs typeface="Tahoma"/>
              </a:rPr>
              <a:t>for</a:t>
            </a:r>
            <a:r>
              <a:rPr sz="1100" b="1" spc="-80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your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05" dirty="0">
                <a:latin typeface="Tahoma"/>
                <a:cs typeface="Tahoma"/>
              </a:rPr>
              <a:t>purchase</a:t>
            </a:r>
            <a:r>
              <a:rPr sz="1100" b="1" spc="-80" dirty="0">
                <a:latin typeface="Tahoma"/>
                <a:cs typeface="Tahoma"/>
              </a:rPr>
              <a:t> of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this</a:t>
            </a:r>
            <a:r>
              <a:rPr sz="1100" b="1" spc="-80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electronic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version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80" dirty="0">
                <a:latin typeface="Tahoma"/>
                <a:cs typeface="Tahoma"/>
              </a:rPr>
              <a:t>of </a:t>
            </a:r>
            <a:r>
              <a:rPr sz="1100" b="1" spc="-95" dirty="0">
                <a:latin typeface="Tahoma"/>
                <a:cs typeface="Tahoma"/>
              </a:rPr>
              <a:t>the</a:t>
            </a:r>
            <a:r>
              <a:rPr sz="1100" b="1" spc="-130" dirty="0">
                <a:latin typeface="Tahoma"/>
                <a:cs typeface="Tahoma"/>
              </a:rPr>
              <a:t> </a:t>
            </a:r>
            <a:r>
              <a:rPr sz="1100" b="1" spc="-110" dirty="0">
                <a:latin typeface="Tahoma"/>
                <a:cs typeface="Tahoma"/>
              </a:rPr>
              <a:t>Wisconsin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05" dirty="0">
                <a:latin typeface="Tahoma"/>
                <a:cs typeface="Tahoma"/>
              </a:rPr>
              <a:t>Pesticide</a:t>
            </a:r>
            <a:r>
              <a:rPr sz="1100" b="1" spc="-80" dirty="0">
                <a:latin typeface="Tahoma"/>
                <a:cs typeface="Tahoma"/>
              </a:rPr>
              <a:t> </a:t>
            </a:r>
            <a:r>
              <a:rPr sz="1100" b="1" spc="-90" dirty="0">
                <a:latin typeface="Tahoma"/>
                <a:cs typeface="Tahoma"/>
              </a:rPr>
              <a:t>Applicator</a:t>
            </a:r>
            <a:r>
              <a:rPr sz="1100" b="1" spc="-140" dirty="0">
                <a:latin typeface="Tahoma"/>
                <a:cs typeface="Tahoma"/>
              </a:rPr>
              <a:t> </a:t>
            </a:r>
            <a:r>
              <a:rPr sz="1100" b="1" spc="-110" dirty="0">
                <a:latin typeface="Tahoma"/>
                <a:cs typeface="Tahoma"/>
              </a:rPr>
              <a:t>Training</a:t>
            </a:r>
            <a:r>
              <a:rPr sz="1100" b="1" spc="-80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Manual.</a:t>
            </a:r>
            <a:r>
              <a:rPr sz="1100" b="1" spc="175" dirty="0">
                <a:latin typeface="Tahoma"/>
                <a:cs typeface="Tahoma"/>
              </a:rPr>
              <a:t> </a:t>
            </a:r>
            <a:r>
              <a:rPr sz="1100" b="1" spc="-25" dirty="0">
                <a:latin typeface="Tahoma"/>
                <a:cs typeface="Tahoma"/>
              </a:rPr>
              <a:t>An </a:t>
            </a:r>
            <a:r>
              <a:rPr sz="1100" b="1" spc="-95" dirty="0">
                <a:latin typeface="Tahoma"/>
                <a:cs typeface="Tahoma"/>
              </a:rPr>
              <a:t>applicator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using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this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110" dirty="0">
                <a:latin typeface="Tahoma"/>
                <a:cs typeface="Tahoma"/>
              </a:rPr>
              <a:t>manual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is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90" dirty="0">
                <a:latin typeface="Tahoma"/>
                <a:cs typeface="Tahoma"/>
              </a:rPr>
              <a:t>obligated </a:t>
            </a:r>
            <a:r>
              <a:rPr sz="1100" b="1" spc="-85" dirty="0">
                <a:latin typeface="Tahoma"/>
                <a:cs typeface="Tahoma"/>
              </a:rPr>
              <a:t>to </a:t>
            </a:r>
            <a:r>
              <a:rPr sz="1100" b="1" spc="-100" dirty="0">
                <a:latin typeface="Tahoma"/>
                <a:cs typeface="Tahoma"/>
              </a:rPr>
              <a:t>pay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14" dirty="0">
                <a:latin typeface="Tahoma"/>
                <a:cs typeface="Tahoma"/>
              </a:rPr>
              <a:t>a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training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10" dirty="0">
                <a:latin typeface="Tahoma"/>
                <a:cs typeface="Tahoma"/>
              </a:rPr>
              <a:t>fee,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110" dirty="0">
                <a:latin typeface="Tahoma"/>
                <a:cs typeface="Tahoma"/>
              </a:rPr>
              <a:t>just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20" dirty="0">
                <a:latin typeface="Tahoma"/>
                <a:cs typeface="Tahoma"/>
              </a:rPr>
              <a:t>as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they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would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14" dirty="0">
                <a:latin typeface="Tahoma"/>
                <a:cs typeface="Tahoma"/>
              </a:rPr>
              <a:t>when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purchasing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114" dirty="0">
                <a:latin typeface="Tahoma"/>
                <a:cs typeface="Tahoma"/>
              </a:rPr>
              <a:t>a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90" dirty="0">
                <a:latin typeface="Tahoma"/>
                <a:cs typeface="Tahoma"/>
              </a:rPr>
              <a:t>print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20" dirty="0">
                <a:latin typeface="Tahoma"/>
                <a:cs typeface="Tahoma"/>
              </a:rPr>
              <a:t>copy </a:t>
            </a:r>
            <a:r>
              <a:rPr sz="1100" b="1" spc="-80" dirty="0">
                <a:latin typeface="Tahoma"/>
                <a:cs typeface="Tahoma"/>
              </a:rPr>
              <a:t>of </a:t>
            </a:r>
            <a:r>
              <a:rPr sz="1100" b="1" spc="-95" dirty="0">
                <a:latin typeface="Tahoma"/>
                <a:cs typeface="Tahoma"/>
              </a:rPr>
              <a:t>the</a:t>
            </a:r>
            <a:r>
              <a:rPr sz="1100" b="1" spc="-75" dirty="0">
                <a:latin typeface="Tahoma"/>
                <a:cs typeface="Tahoma"/>
              </a:rPr>
              <a:t> </a:t>
            </a:r>
            <a:r>
              <a:rPr sz="1100" b="1" spc="-105" dirty="0">
                <a:latin typeface="Tahoma"/>
                <a:cs typeface="Tahoma"/>
              </a:rPr>
              <a:t>manual.</a:t>
            </a:r>
            <a:r>
              <a:rPr sz="1100" b="1" spc="140" dirty="0">
                <a:latin typeface="Tahoma"/>
                <a:cs typeface="Tahoma"/>
              </a:rPr>
              <a:t> </a:t>
            </a:r>
            <a:r>
              <a:rPr sz="1100" b="1" spc="-110" dirty="0">
                <a:latin typeface="Tahoma"/>
                <a:cs typeface="Tahoma"/>
              </a:rPr>
              <a:t>The</a:t>
            </a:r>
            <a:r>
              <a:rPr sz="1100" b="1" spc="-75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training</a:t>
            </a:r>
            <a:r>
              <a:rPr sz="1100" b="1" spc="-75" dirty="0">
                <a:latin typeface="Tahoma"/>
                <a:cs typeface="Tahoma"/>
              </a:rPr>
              <a:t> </a:t>
            </a:r>
            <a:r>
              <a:rPr sz="1100" b="1" spc="-105" dirty="0">
                <a:latin typeface="Tahoma"/>
                <a:cs typeface="Tahoma"/>
              </a:rPr>
              <a:t>fee</a:t>
            </a:r>
            <a:r>
              <a:rPr sz="1100" b="1" spc="-75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supports</a:t>
            </a:r>
            <a:r>
              <a:rPr sz="1100" b="1" spc="-75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education,</a:t>
            </a:r>
            <a:r>
              <a:rPr sz="1100" b="1" spc="-75" dirty="0">
                <a:latin typeface="Tahoma"/>
                <a:cs typeface="Tahoma"/>
              </a:rPr>
              <a:t> </a:t>
            </a:r>
            <a:r>
              <a:rPr sz="1100" b="1" spc="-105" dirty="0">
                <a:latin typeface="Tahoma"/>
                <a:cs typeface="Tahoma"/>
              </a:rPr>
              <a:t>outreach,</a:t>
            </a:r>
            <a:r>
              <a:rPr sz="1100" b="1" spc="-80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and</a:t>
            </a:r>
            <a:r>
              <a:rPr sz="1100" b="1" spc="-75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training</a:t>
            </a:r>
            <a:r>
              <a:rPr sz="1100" b="1" spc="-75" dirty="0">
                <a:latin typeface="Tahoma"/>
                <a:cs typeface="Tahoma"/>
              </a:rPr>
              <a:t> </a:t>
            </a:r>
            <a:r>
              <a:rPr sz="1100" b="1" spc="-110" dirty="0">
                <a:latin typeface="Tahoma"/>
                <a:cs typeface="Tahoma"/>
              </a:rPr>
              <a:t>materials</a:t>
            </a:r>
            <a:r>
              <a:rPr sz="1100" b="1" spc="-75" dirty="0">
                <a:latin typeface="Tahoma"/>
                <a:cs typeface="Tahoma"/>
              </a:rPr>
              <a:t> </a:t>
            </a:r>
            <a:r>
              <a:rPr sz="1100" b="1" spc="-90" dirty="0">
                <a:latin typeface="Tahoma"/>
                <a:cs typeface="Tahoma"/>
              </a:rPr>
              <a:t>for</a:t>
            </a:r>
            <a:r>
              <a:rPr sz="1100" b="1" spc="-125" dirty="0">
                <a:latin typeface="Tahoma"/>
                <a:cs typeface="Tahoma"/>
              </a:rPr>
              <a:t> </a:t>
            </a:r>
            <a:r>
              <a:rPr sz="1100" b="1" spc="-120" dirty="0">
                <a:latin typeface="Tahoma"/>
                <a:cs typeface="Tahoma"/>
              </a:rPr>
              <a:t>Wisconsin’s</a:t>
            </a:r>
            <a:r>
              <a:rPr sz="1100" b="1" spc="-75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pesticide </a:t>
            </a:r>
            <a:r>
              <a:rPr sz="1100" b="1" spc="-90" dirty="0">
                <a:latin typeface="Tahoma"/>
                <a:cs typeface="Tahoma"/>
              </a:rPr>
              <a:t>applicators.</a:t>
            </a:r>
            <a:r>
              <a:rPr sz="1100" b="1" spc="150" dirty="0">
                <a:latin typeface="Tahoma"/>
                <a:cs typeface="Tahoma"/>
              </a:rPr>
              <a:t> </a:t>
            </a:r>
            <a:r>
              <a:rPr sz="1100" b="1" spc="-110" dirty="0">
                <a:latin typeface="Tahoma"/>
                <a:cs typeface="Tahoma"/>
              </a:rPr>
              <a:t>Each</a:t>
            </a:r>
            <a:r>
              <a:rPr sz="1100" b="1" spc="-95" dirty="0">
                <a:latin typeface="Tahoma"/>
                <a:cs typeface="Tahoma"/>
              </a:rPr>
              <a:t> person</a:t>
            </a:r>
            <a:r>
              <a:rPr sz="1100" b="1" spc="-100" dirty="0">
                <a:latin typeface="Tahoma"/>
                <a:cs typeface="Tahoma"/>
              </a:rPr>
              <a:t> </a:t>
            </a:r>
            <a:r>
              <a:rPr sz="1100" b="1" spc="-105" dirty="0">
                <a:latin typeface="Tahoma"/>
                <a:cs typeface="Tahoma"/>
              </a:rPr>
              <a:t>wishing</a:t>
            </a:r>
            <a:r>
              <a:rPr sz="1100" b="1" spc="-95" dirty="0">
                <a:latin typeface="Tahoma"/>
                <a:cs typeface="Tahoma"/>
              </a:rPr>
              <a:t> </a:t>
            </a:r>
            <a:r>
              <a:rPr sz="1100" b="1" spc="-85" dirty="0">
                <a:latin typeface="Tahoma"/>
                <a:cs typeface="Tahoma"/>
              </a:rPr>
              <a:t>to</a:t>
            </a:r>
            <a:r>
              <a:rPr sz="1100" b="1" spc="-95" dirty="0">
                <a:latin typeface="Tahoma"/>
                <a:cs typeface="Tahoma"/>
              </a:rPr>
              <a:t> </a:t>
            </a:r>
            <a:r>
              <a:rPr sz="1100" b="1" spc="-105" dirty="0">
                <a:latin typeface="Tahoma"/>
                <a:cs typeface="Tahoma"/>
              </a:rPr>
              <a:t>become</a:t>
            </a:r>
            <a:r>
              <a:rPr sz="1100" b="1" spc="-95" dirty="0">
                <a:latin typeface="Tahoma"/>
                <a:cs typeface="Tahoma"/>
              </a:rPr>
              <a:t> certified </a:t>
            </a:r>
            <a:r>
              <a:rPr sz="1100" b="1" spc="-90" dirty="0">
                <a:latin typeface="Tahoma"/>
                <a:cs typeface="Tahoma"/>
              </a:rPr>
              <a:t>needs</a:t>
            </a:r>
            <a:r>
              <a:rPr sz="1100" b="1" spc="-95" dirty="0">
                <a:latin typeface="Tahoma"/>
                <a:cs typeface="Tahoma"/>
              </a:rPr>
              <a:t> </a:t>
            </a:r>
            <a:r>
              <a:rPr sz="1100" b="1" spc="-85" dirty="0">
                <a:latin typeface="Tahoma"/>
                <a:cs typeface="Tahoma"/>
              </a:rPr>
              <a:t>to</a:t>
            </a:r>
            <a:r>
              <a:rPr sz="1100" b="1" spc="-95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pay</a:t>
            </a:r>
            <a:r>
              <a:rPr sz="1100" b="1" spc="-95" dirty="0">
                <a:latin typeface="Tahoma"/>
                <a:cs typeface="Tahoma"/>
              </a:rPr>
              <a:t> the</a:t>
            </a:r>
            <a:r>
              <a:rPr sz="1100" b="1" spc="-100" dirty="0">
                <a:latin typeface="Tahoma"/>
                <a:cs typeface="Tahoma"/>
              </a:rPr>
              <a:t> training</a:t>
            </a:r>
            <a:r>
              <a:rPr sz="1100" b="1" spc="-95" dirty="0">
                <a:latin typeface="Tahoma"/>
                <a:cs typeface="Tahoma"/>
              </a:rPr>
              <a:t> </a:t>
            </a:r>
            <a:r>
              <a:rPr sz="1100" b="1" spc="-20" dirty="0">
                <a:latin typeface="Tahoma"/>
                <a:cs typeface="Tahoma"/>
              </a:rPr>
              <a:t>fee.</a:t>
            </a:r>
            <a:endParaRPr sz="1100">
              <a:latin typeface="Tahoma"/>
              <a:cs typeface="Tahoma"/>
            </a:endParaRPr>
          </a:p>
          <a:p>
            <a:pPr marL="12700" marR="150495">
              <a:lnSpc>
                <a:spcPct val="100000"/>
              </a:lnSpc>
              <a:spcBef>
                <a:spcPts val="1320"/>
              </a:spcBef>
            </a:pPr>
            <a:r>
              <a:rPr sz="1100" b="1" spc="-95" dirty="0">
                <a:latin typeface="Tahoma"/>
                <a:cs typeface="Tahoma"/>
              </a:rPr>
              <a:t>After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paying</a:t>
            </a:r>
            <a:r>
              <a:rPr sz="1100" b="1" spc="-80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the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training</a:t>
            </a:r>
            <a:r>
              <a:rPr sz="1100" b="1" spc="-80" dirty="0">
                <a:latin typeface="Tahoma"/>
                <a:cs typeface="Tahoma"/>
              </a:rPr>
              <a:t> </a:t>
            </a:r>
            <a:r>
              <a:rPr sz="1100" b="1" spc="-105" dirty="0">
                <a:latin typeface="Tahoma"/>
                <a:cs typeface="Tahoma"/>
              </a:rPr>
              <a:t>fee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and</a:t>
            </a:r>
            <a:r>
              <a:rPr sz="1100" b="1" spc="-80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receiving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this</a:t>
            </a:r>
            <a:r>
              <a:rPr sz="1100" b="1" spc="-80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e-</a:t>
            </a:r>
            <a:r>
              <a:rPr sz="1100" b="1" spc="-100" dirty="0">
                <a:latin typeface="Tahoma"/>
                <a:cs typeface="Tahoma"/>
              </a:rPr>
              <a:t>training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10" dirty="0">
                <a:latin typeface="Tahoma"/>
                <a:cs typeface="Tahoma"/>
              </a:rPr>
              <a:t>manual,</a:t>
            </a:r>
            <a:r>
              <a:rPr sz="1100" b="1" spc="-80" dirty="0">
                <a:latin typeface="Tahoma"/>
                <a:cs typeface="Tahoma"/>
              </a:rPr>
              <a:t> </a:t>
            </a:r>
            <a:r>
              <a:rPr sz="1100" b="1" spc="-145" dirty="0">
                <a:latin typeface="Tahoma"/>
                <a:cs typeface="Tahoma"/>
              </a:rPr>
              <a:t>we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will</a:t>
            </a:r>
            <a:r>
              <a:rPr sz="1100" b="1" spc="-80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send</a:t>
            </a:r>
            <a:r>
              <a:rPr sz="1100" b="1" spc="-80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you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05" dirty="0">
                <a:latin typeface="Tahoma"/>
                <a:cs typeface="Tahoma"/>
              </a:rPr>
              <a:t>an</a:t>
            </a:r>
            <a:r>
              <a:rPr sz="1100" b="1" spc="-180" dirty="0">
                <a:latin typeface="Tahoma"/>
                <a:cs typeface="Tahoma"/>
              </a:rPr>
              <a:t> </a:t>
            </a:r>
            <a:r>
              <a:rPr sz="1100" b="1" spc="-105" dirty="0">
                <a:latin typeface="Tahoma"/>
                <a:cs typeface="Tahoma"/>
              </a:rPr>
              <a:t>“E-</a:t>
            </a:r>
            <a:r>
              <a:rPr sz="1100" b="1" spc="-114" dirty="0">
                <a:latin typeface="Tahoma"/>
                <a:cs typeface="Tahoma"/>
              </a:rPr>
              <a:t>Manual</a:t>
            </a:r>
            <a:r>
              <a:rPr sz="1100" b="1" spc="-140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Training </a:t>
            </a:r>
            <a:r>
              <a:rPr sz="1100" b="1" spc="-110" dirty="0">
                <a:latin typeface="Tahoma"/>
                <a:cs typeface="Tahoma"/>
              </a:rPr>
              <a:t>Registration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14" dirty="0">
                <a:latin typeface="Tahoma"/>
                <a:cs typeface="Tahoma"/>
              </a:rPr>
              <a:t>Certificate.”</a:t>
            </a:r>
            <a:r>
              <a:rPr sz="1100" b="1" spc="20" dirty="0">
                <a:latin typeface="Tahoma"/>
                <a:cs typeface="Tahoma"/>
              </a:rPr>
              <a:t> </a:t>
            </a:r>
            <a:r>
              <a:rPr sz="1100" b="1" spc="-135" dirty="0">
                <a:latin typeface="Tahoma"/>
                <a:cs typeface="Tahoma"/>
              </a:rPr>
              <a:t>You</a:t>
            </a:r>
            <a:r>
              <a:rPr sz="1100" b="1" spc="-80" dirty="0">
                <a:latin typeface="Tahoma"/>
                <a:cs typeface="Tahoma"/>
              </a:rPr>
              <a:t> </a:t>
            </a:r>
            <a:r>
              <a:rPr sz="1100" b="1" spc="-114" dirty="0">
                <a:latin typeface="Tahoma"/>
                <a:cs typeface="Tahoma"/>
              </a:rPr>
              <a:t>must</a:t>
            </a:r>
            <a:r>
              <a:rPr sz="1100" b="1" spc="-80" dirty="0">
                <a:latin typeface="Tahoma"/>
                <a:cs typeface="Tahoma"/>
              </a:rPr>
              <a:t> </a:t>
            </a:r>
            <a:r>
              <a:rPr sz="1100" b="1" spc="-105" dirty="0">
                <a:latin typeface="Tahoma"/>
                <a:cs typeface="Tahoma"/>
              </a:rPr>
              <a:t>present</a:t>
            </a:r>
            <a:r>
              <a:rPr sz="1100" b="1" spc="-80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the</a:t>
            </a:r>
            <a:r>
              <a:rPr sz="1100" b="1" spc="-80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certificate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20" dirty="0">
                <a:latin typeface="Tahoma"/>
                <a:cs typeface="Tahoma"/>
              </a:rPr>
              <a:t>as</a:t>
            </a:r>
            <a:r>
              <a:rPr sz="1100" b="1" spc="-80" dirty="0">
                <a:latin typeface="Tahoma"/>
                <a:cs typeface="Tahoma"/>
              </a:rPr>
              <a:t> </a:t>
            </a:r>
            <a:r>
              <a:rPr sz="1100" b="1" spc="-85" dirty="0">
                <a:latin typeface="Tahoma"/>
                <a:cs typeface="Tahoma"/>
              </a:rPr>
              <a:t>proof</a:t>
            </a:r>
            <a:r>
              <a:rPr sz="1100" b="1" spc="-80" dirty="0">
                <a:latin typeface="Tahoma"/>
                <a:cs typeface="Tahoma"/>
              </a:rPr>
              <a:t> of </a:t>
            </a:r>
            <a:r>
              <a:rPr sz="1100" b="1" spc="-105" dirty="0">
                <a:latin typeface="Tahoma"/>
                <a:cs typeface="Tahoma"/>
              </a:rPr>
              <a:t>payment</a:t>
            </a:r>
            <a:r>
              <a:rPr sz="1100" b="1" spc="-80" dirty="0">
                <a:latin typeface="Tahoma"/>
                <a:cs typeface="Tahoma"/>
              </a:rPr>
              <a:t> of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the</a:t>
            </a:r>
            <a:r>
              <a:rPr sz="1100" b="1" spc="-80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training</a:t>
            </a:r>
            <a:r>
              <a:rPr sz="1100" b="1" spc="-80" dirty="0">
                <a:latin typeface="Tahoma"/>
                <a:cs typeface="Tahoma"/>
              </a:rPr>
              <a:t> </a:t>
            </a:r>
            <a:r>
              <a:rPr sz="1100" b="1" spc="-105" dirty="0">
                <a:latin typeface="Tahoma"/>
                <a:cs typeface="Tahoma"/>
              </a:rPr>
              <a:t>fee</a:t>
            </a:r>
            <a:r>
              <a:rPr sz="1100" b="1" spc="-80" dirty="0">
                <a:latin typeface="Tahoma"/>
                <a:cs typeface="Tahoma"/>
              </a:rPr>
              <a:t> </a:t>
            </a:r>
            <a:r>
              <a:rPr sz="1100" b="1" spc="-114" dirty="0">
                <a:latin typeface="Tahoma"/>
                <a:cs typeface="Tahoma"/>
              </a:rPr>
              <a:t>when</a:t>
            </a:r>
            <a:r>
              <a:rPr sz="1100" b="1" spc="-80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you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20" dirty="0">
                <a:latin typeface="Tahoma"/>
                <a:cs typeface="Tahoma"/>
              </a:rPr>
              <a:t>take </a:t>
            </a:r>
            <a:r>
              <a:rPr sz="1100" b="1" spc="-100" dirty="0">
                <a:latin typeface="Tahoma"/>
                <a:cs typeface="Tahoma"/>
              </a:rPr>
              <a:t>your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certification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05" dirty="0">
                <a:latin typeface="Tahoma"/>
                <a:cs typeface="Tahoma"/>
              </a:rPr>
              <a:t>exam.</a:t>
            </a:r>
            <a:r>
              <a:rPr sz="1100" b="1" spc="170" dirty="0">
                <a:latin typeface="Tahoma"/>
                <a:cs typeface="Tahoma"/>
              </a:rPr>
              <a:t> </a:t>
            </a:r>
            <a:r>
              <a:rPr sz="1100" b="1" spc="-135" dirty="0">
                <a:latin typeface="Tahoma"/>
                <a:cs typeface="Tahoma"/>
              </a:rPr>
              <a:t>Exam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proctors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90" dirty="0">
                <a:latin typeface="Tahoma"/>
                <a:cs typeface="Tahoma"/>
              </a:rPr>
              <a:t>for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the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05" dirty="0">
                <a:latin typeface="Tahoma"/>
                <a:cs typeface="Tahoma"/>
              </a:rPr>
              <a:t>Department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80" dirty="0">
                <a:latin typeface="Tahoma"/>
                <a:cs typeface="Tahoma"/>
              </a:rPr>
              <a:t>of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Agriculture,</a:t>
            </a:r>
            <a:r>
              <a:rPr sz="1100" b="1" spc="-135" dirty="0">
                <a:latin typeface="Tahoma"/>
                <a:cs typeface="Tahoma"/>
              </a:rPr>
              <a:t> </a:t>
            </a:r>
            <a:r>
              <a:rPr sz="1100" b="1" spc="-120" dirty="0">
                <a:latin typeface="Tahoma"/>
                <a:cs typeface="Tahoma"/>
              </a:rPr>
              <a:t>Trade,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and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14" dirty="0">
                <a:latin typeface="Tahoma"/>
                <a:cs typeface="Tahoma"/>
              </a:rPr>
              <a:t>Consumer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Protection </a:t>
            </a:r>
            <a:r>
              <a:rPr sz="1100" b="1" spc="-155" dirty="0">
                <a:latin typeface="Tahoma"/>
                <a:cs typeface="Tahoma"/>
              </a:rPr>
              <a:t>(DATCP)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will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25" dirty="0">
                <a:latin typeface="Tahoma"/>
                <a:cs typeface="Tahoma"/>
              </a:rPr>
              <a:t>NOT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05" dirty="0">
                <a:latin typeface="Tahoma"/>
                <a:cs typeface="Tahoma"/>
              </a:rPr>
              <a:t>administer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the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30" dirty="0">
                <a:latin typeface="Tahoma"/>
                <a:cs typeface="Tahoma"/>
              </a:rPr>
              <a:t>exam</a:t>
            </a:r>
            <a:r>
              <a:rPr sz="1100" b="1" spc="-85" dirty="0">
                <a:latin typeface="Tahoma"/>
                <a:cs typeface="Tahoma"/>
              </a:rPr>
              <a:t> to </a:t>
            </a:r>
            <a:r>
              <a:rPr sz="1100" b="1" spc="-105" dirty="0">
                <a:latin typeface="Tahoma"/>
                <a:cs typeface="Tahoma"/>
              </a:rPr>
              <a:t>anyone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10" dirty="0">
                <a:latin typeface="Tahoma"/>
                <a:cs typeface="Tahoma"/>
              </a:rPr>
              <a:t>who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14" dirty="0">
                <a:latin typeface="Tahoma"/>
                <a:cs typeface="Tahoma"/>
              </a:rPr>
              <a:t>has</a:t>
            </a:r>
            <a:r>
              <a:rPr sz="1100" b="1" spc="-85" dirty="0">
                <a:latin typeface="Tahoma"/>
                <a:cs typeface="Tahoma"/>
              </a:rPr>
              <a:t> not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85" dirty="0">
                <a:latin typeface="Tahoma"/>
                <a:cs typeface="Tahoma"/>
              </a:rPr>
              <a:t>paid </a:t>
            </a:r>
            <a:r>
              <a:rPr sz="1100" b="1" spc="-95" dirty="0">
                <a:latin typeface="Tahoma"/>
                <a:cs typeface="Tahoma"/>
              </a:rPr>
              <a:t>the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training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20" dirty="0">
                <a:latin typeface="Tahoma"/>
                <a:cs typeface="Tahoma"/>
              </a:rPr>
              <a:t>fee.</a:t>
            </a:r>
            <a:endParaRPr sz="1100">
              <a:latin typeface="Tahoma"/>
              <a:cs typeface="Tahoma"/>
            </a:endParaRPr>
          </a:p>
          <a:p>
            <a:pPr marL="12700" marR="87630">
              <a:lnSpc>
                <a:spcPct val="118200"/>
              </a:lnSpc>
              <a:spcBef>
                <a:spcPts val="1080"/>
              </a:spcBef>
            </a:pPr>
            <a:r>
              <a:rPr sz="1100" b="1" spc="-100" dirty="0">
                <a:latin typeface="Tahoma"/>
                <a:cs typeface="Tahoma"/>
              </a:rPr>
              <a:t>Due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85" dirty="0">
                <a:latin typeface="Tahoma"/>
                <a:cs typeface="Tahoma"/>
              </a:rPr>
              <a:t>to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copyright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restrictions,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the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electronic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version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80" dirty="0">
                <a:latin typeface="Tahoma"/>
                <a:cs typeface="Tahoma"/>
              </a:rPr>
              <a:t>of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this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document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is</a:t>
            </a:r>
            <a:r>
              <a:rPr sz="1100" b="1" spc="-90" dirty="0">
                <a:latin typeface="Tahoma"/>
                <a:cs typeface="Tahoma"/>
              </a:rPr>
              <a:t> for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your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105" dirty="0">
                <a:latin typeface="Tahoma"/>
                <a:cs typeface="Tahoma"/>
              </a:rPr>
              <a:t>use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05" dirty="0">
                <a:latin typeface="Tahoma"/>
                <a:cs typeface="Tahoma"/>
              </a:rPr>
              <a:t>only,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and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125" dirty="0">
                <a:latin typeface="Tahoma"/>
                <a:cs typeface="Tahoma"/>
              </a:rPr>
              <a:t>may</a:t>
            </a:r>
            <a:r>
              <a:rPr sz="1100" b="1" spc="-85" dirty="0">
                <a:latin typeface="Tahoma"/>
                <a:cs typeface="Tahoma"/>
              </a:rPr>
              <a:t> not</a:t>
            </a:r>
            <a:r>
              <a:rPr sz="1100" b="1" spc="-90" dirty="0">
                <a:latin typeface="Tahoma"/>
                <a:cs typeface="Tahoma"/>
              </a:rPr>
              <a:t> be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25" dirty="0">
                <a:latin typeface="Tahoma"/>
                <a:cs typeface="Tahoma"/>
              </a:rPr>
              <a:t>shared </a:t>
            </a:r>
            <a:r>
              <a:rPr sz="1100" b="1" spc="-85" dirty="0">
                <a:latin typeface="Tahoma"/>
                <a:cs typeface="Tahoma"/>
              </a:rPr>
              <a:t>or</a:t>
            </a:r>
            <a:r>
              <a:rPr sz="1100" b="1" spc="-95" dirty="0">
                <a:latin typeface="Tahoma"/>
                <a:cs typeface="Tahoma"/>
              </a:rPr>
              <a:t> </a:t>
            </a:r>
            <a:r>
              <a:rPr sz="1100" b="1" spc="-90" dirty="0">
                <a:latin typeface="Tahoma"/>
                <a:cs typeface="Tahoma"/>
              </a:rPr>
              <a:t>duplicated</a:t>
            </a:r>
            <a:r>
              <a:rPr sz="1100" b="1" spc="-95" dirty="0">
                <a:latin typeface="Tahoma"/>
                <a:cs typeface="Tahoma"/>
              </a:rPr>
              <a:t> </a:t>
            </a:r>
            <a:r>
              <a:rPr sz="1100" b="1" spc="-80" dirty="0">
                <a:latin typeface="Tahoma"/>
                <a:cs typeface="Tahoma"/>
              </a:rPr>
              <a:t>in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110" dirty="0">
                <a:latin typeface="Tahoma"/>
                <a:cs typeface="Tahoma"/>
              </a:rPr>
              <a:t>any</a:t>
            </a:r>
            <a:r>
              <a:rPr sz="1100" b="1" spc="-95" dirty="0">
                <a:latin typeface="Tahoma"/>
                <a:cs typeface="Tahoma"/>
              </a:rPr>
              <a:t> </a:t>
            </a:r>
            <a:r>
              <a:rPr sz="1100" b="1" spc="-20" dirty="0">
                <a:latin typeface="Tahoma"/>
                <a:cs typeface="Tahoma"/>
              </a:rPr>
              <a:t>way.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1100">
              <a:latin typeface="Tahoma"/>
              <a:cs typeface="Tahoma"/>
            </a:endParaRPr>
          </a:p>
          <a:p>
            <a:pPr marL="5715" algn="ctr">
              <a:lnSpc>
                <a:spcPct val="100000"/>
              </a:lnSpc>
            </a:pPr>
            <a:r>
              <a:rPr sz="1500" b="1" spc="-130" dirty="0">
                <a:latin typeface="Tahoma"/>
                <a:cs typeface="Tahoma"/>
              </a:rPr>
              <a:t>Navigating</a:t>
            </a:r>
            <a:r>
              <a:rPr sz="1500" b="1" spc="-110" dirty="0">
                <a:latin typeface="Tahoma"/>
                <a:cs typeface="Tahoma"/>
              </a:rPr>
              <a:t> </a:t>
            </a:r>
            <a:r>
              <a:rPr sz="1500" b="1" spc="-125" dirty="0">
                <a:latin typeface="Tahoma"/>
                <a:cs typeface="Tahoma"/>
              </a:rPr>
              <a:t>this</a:t>
            </a:r>
            <a:r>
              <a:rPr sz="1500" b="1" spc="-110" dirty="0">
                <a:latin typeface="Tahoma"/>
                <a:cs typeface="Tahoma"/>
              </a:rPr>
              <a:t> </a:t>
            </a:r>
            <a:r>
              <a:rPr sz="1500" b="1" spc="-140" dirty="0">
                <a:latin typeface="Tahoma"/>
                <a:cs typeface="Tahoma"/>
              </a:rPr>
              <a:t>E-</a:t>
            </a:r>
            <a:r>
              <a:rPr sz="1500" b="1" spc="-10" dirty="0">
                <a:latin typeface="Tahoma"/>
                <a:cs typeface="Tahoma"/>
              </a:rPr>
              <a:t>Manual:</a:t>
            </a:r>
            <a:endParaRPr sz="1500">
              <a:latin typeface="Tahoma"/>
              <a:cs typeface="Tahoma"/>
            </a:endParaRPr>
          </a:p>
          <a:p>
            <a:pPr marL="12700" marR="184785">
              <a:lnSpc>
                <a:spcPct val="100000"/>
              </a:lnSpc>
              <a:spcBef>
                <a:spcPts val="819"/>
              </a:spcBef>
            </a:pPr>
            <a:r>
              <a:rPr sz="1100" b="1" spc="-105" dirty="0">
                <a:latin typeface="Tahoma"/>
                <a:cs typeface="Tahoma"/>
              </a:rPr>
              <a:t>This</a:t>
            </a:r>
            <a:r>
              <a:rPr sz="1100" b="1" spc="-95" dirty="0">
                <a:latin typeface="Tahoma"/>
                <a:cs typeface="Tahoma"/>
              </a:rPr>
              <a:t> </a:t>
            </a:r>
            <a:r>
              <a:rPr sz="1100" b="1" spc="-110" dirty="0">
                <a:latin typeface="Tahoma"/>
                <a:cs typeface="Tahoma"/>
              </a:rPr>
              <a:t>manual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105" dirty="0">
                <a:latin typeface="Tahoma"/>
                <a:cs typeface="Tahoma"/>
              </a:rPr>
              <a:t>contains</a:t>
            </a:r>
            <a:r>
              <a:rPr sz="1100" b="1" spc="-95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hyperlinks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85" dirty="0">
                <a:latin typeface="Tahoma"/>
                <a:cs typeface="Tahoma"/>
              </a:rPr>
              <a:t>to</a:t>
            </a:r>
            <a:r>
              <a:rPr sz="1100" b="1" spc="-95" dirty="0">
                <a:latin typeface="Tahoma"/>
                <a:cs typeface="Tahoma"/>
              </a:rPr>
              <a:t> </a:t>
            </a:r>
            <a:r>
              <a:rPr sz="1100" b="1" spc="-114" dirty="0">
                <a:latin typeface="Tahoma"/>
                <a:cs typeface="Tahoma"/>
              </a:rPr>
              <a:t>websites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outside </a:t>
            </a:r>
            <a:r>
              <a:rPr sz="1100" b="1" spc="-80" dirty="0">
                <a:latin typeface="Tahoma"/>
                <a:cs typeface="Tahoma"/>
              </a:rPr>
              <a:t>of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the </a:t>
            </a:r>
            <a:r>
              <a:rPr sz="1100" b="1" spc="-100" dirty="0">
                <a:latin typeface="Tahoma"/>
                <a:cs typeface="Tahoma"/>
              </a:rPr>
              <a:t>manual.</a:t>
            </a:r>
            <a:r>
              <a:rPr sz="1100" b="1" spc="160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Hyperlinks</a:t>
            </a:r>
            <a:r>
              <a:rPr sz="1100" b="1" spc="-95" dirty="0">
                <a:latin typeface="Tahoma"/>
                <a:cs typeface="Tahoma"/>
              </a:rPr>
              <a:t> </a:t>
            </a:r>
            <a:r>
              <a:rPr sz="1100" b="1" spc="-114" dirty="0">
                <a:latin typeface="Tahoma"/>
                <a:cs typeface="Tahoma"/>
              </a:rPr>
              <a:t>are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indicated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80" dirty="0">
                <a:latin typeface="Tahoma"/>
                <a:cs typeface="Tahoma"/>
              </a:rPr>
              <a:t>in</a:t>
            </a:r>
            <a:r>
              <a:rPr sz="1100" b="1" spc="-95" dirty="0">
                <a:latin typeface="Tahoma"/>
                <a:cs typeface="Tahoma"/>
              </a:rPr>
              <a:t> </a:t>
            </a:r>
            <a:r>
              <a:rPr sz="1100" spc="-75" dirty="0">
                <a:solidFill>
                  <a:srgbClr val="215E9E"/>
                </a:solidFill>
                <a:latin typeface="Trebuchet MS"/>
                <a:cs typeface="Trebuchet MS"/>
              </a:rPr>
              <a:t>BLUE.</a:t>
            </a:r>
            <a:r>
              <a:rPr sz="1100" spc="95" dirty="0">
                <a:solidFill>
                  <a:srgbClr val="215E9E"/>
                </a:solidFill>
                <a:latin typeface="Trebuchet MS"/>
                <a:cs typeface="Trebuchet MS"/>
              </a:rPr>
              <a:t> </a:t>
            </a:r>
            <a:r>
              <a:rPr sz="1100" b="1" spc="-110" dirty="0">
                <a:latin typeface="Tahoma"/>
                <a:cs typeface="Tahoma"/>
              </a:rPr>
              <a:t>The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links </a:t>
            </a:r>
            <a:r>
              <a:rPr sz="1100" b="1" spc="-125" dirty="0">
                <a:latin typeface="Tahoma"/>
                <a:cs typeface="Tahoma"/>
              </a:rPr>
              <a:t>were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05" dirty="0">
                <a:latin typeface="Tahoma"/>
                <a:cs typeface="Tahoma"/>
              </a:rPr>
              <a:t>current</a:t>
            </a:r>
            <a:r>
              <a:rPr sz="1100" b="1" spc="-80" dirty="0">
                <a:latin typeface="Tahoma"/>
                <a:cs typeface="Tahoma"/>
              </a:rPr>
              <a:t> </a:t>
            </a:r>
            <a:r>
              <a:rPr sz="1100" b="1" spc="-120" dirty="0">
                <a:latin typeface="Tahoma"/>
                <a:cs typeface="Tahoma"/>
              </a:rPr>
              <a:t>as</a:t>
            </a:r>
            <a:r>
              <a:rPr sz="1100" b="1" spc="-80" dirty="0">
                <a:latin typeface="Tahoma"/>
                <a:cs typeface="Tahoma"/>
              </a:rPr>
              <a:t> of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the</a:t>
            </a:r>
            <a:r>
              <a:rPr sz="1100" b="1" spc="-80" dirty="0">
                <a:latin typeface="Tahoma"/>
                <a:cs typeface="Tahoma"/>
              </a:rPr>
              <a:t> </a:t>
            </a:r>
            <a:r>
              <a:rPr sz="1100" b="1" spc="-90" dirty="0">
                <a:latin typeface="Tahoma"/>
                <a:cs typeface="Tahoma"/>
              </a:rPr>
              <a:t>publication</a:t>
            </a:r>
            <a:r>
              <a:rPr sz="1100" b="1" spc="-80" dirty="0">
                <a:latin typeface="Tahoma"/>
                <a:cs typeface="Tahoma"/>
              </a:rPr>
              <a:t> of </a:t>
            </a:r>
            <a:r>
              <a:rPr sz="1100" b="1" spc="-95" dirty="0">
                <a:latin typeface="Tahoma"/>
                <a:cs typeface="Tahoma"/>
              </a:rPr>
              <a:t>the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10" dirty="0">
                <a:latin typeface="Tahoma"/>
                <a:cs typeface="Tahoma"/>
              </a:rPr>
              <a:t>manual,</a:t>
            </a:r>
            <a:r>
              <a:rPr sz="1100" b="1" spc="-80" dirty="0">
                <a:latin typeface="Tahoma"/>
                <a:cs typeface="Tahoma"/>
              </a:rPr>
              <a:t> </a:t>
            </a:r>
            <a:r>
              <a:rPr sz="1100" b="1" spc="-125" dirty="0">
                <a:latin typeface="Tahoma"/>
                <a:cs typeface="Tahoma"/>
              </a:rPr>
              <a:t>however,</a:t>
            </a:r>
            <a:r>
              <a:rPr sz="1100" b="1" spc="-80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those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35" dirty="0">
                <a:latin typeface="Tahoma"/>
                <a:cs typeface="Tahoma"/>
              </a:rPr>
              <a:t>URL</a:t>
            </a:r>
            <a:r>
              <a:rPr sz="1100" b="1" spc="-80" dirty="0">
                <a:latin typeface="Tahoma"/>
                <a:cs typeface="Tahoma"/>
              </a:rPr>
              <a:t> </a:t>
            </a:r>
            <a:r>
              <a:rPr sz="1100" b="1" spc="-110" dirty="0">
                <a:latin typeface="Tahoma"/>
                <a:cs typeface="Tahoma"/>
              </a:rPr>
              <a:t>addresses</a:t>
            </a:r>
            <a:r>
              <a:rPr sz="1100" b="1" spc="-80" dirty="0">
                <a:latin typeface="Tahoma"/>
                <a:cs typeface="Tahoma"/>
              </a:rPr>
              <a:t> </a:t>
            </a:r>
            <a:r>
              <a:rPr sz="1100" b="1" spc="-110" dirty="0">
                <a:latin typeface="Tahoma"/>
                <a:cs typeface="Tahoma"/>
              </a:rPr>
              <a:t>can</a:t>
            </a:r>
            <a:r>
              <a:rPr sz="1100" b="1" spc="-80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change.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100" b="1" spc="-110" dirty="0">
                <a:latin typeface="Tahoma"/>
                <a:cs typeface="Tahoma"/>
              </a:rPr>
              <a:t>The</a:t>
            </a:r>
            <a:r>
              <a:rPr sz="1100" b="1" spc="-80" dirty="0">
                <a:latin typeface="Tahoma"/>
                <a:cs typeface="Tahoma"/>
              </a:rPr>
              <a:t> </a:t>
            </a:r>
            <a:r>
              <a:rPr sz="1100" b="1" spc="-110" dirty="0">
                <a:latin typeface="Tahoma"/>
                <a:cs typeface="Tahoma"/>
              </a:rPr>
              <a:t>manual</a:t>
            </a:r>
            <a:r>
              <a:rPr sz="1100" b="1" spc="-75" dirty="0">
                <a:latin typeface="Tahoma"/>
                <a:cs typeface="Tahoma"/>
              </a:rPr>
              <a:t> </a:t>
            </a:r>
            <a:r>
              <a:rPr sz="1100" b="1" spc="-105" dirty="0">
                <a:latin typeface="Tahoma"/>
                <a:cs typeface="Tahoma"/>
              </a:rPr>
              <a:t>also</a:t>
            </a:r>
            <a:r>
              <a:rPr sz="1100" b="1" spc="-75" dirty="0">
                <a:latin typeface="Tahoma"/>
                <a:cs typeface="Tahoma"/>
              </a:rPr>
              <a:t> </a:t>
            </a:r>
            <a:r>
              <a:rPr sz="1100" b="1" spc="-114" dirty="0">
                <a:latin typeface="Tahoma"/>
                <a:cs typeface="Tahoma"/>
              </a:rPr>
              <a:t>has</a:t>
            </a:r>
            <a:r>
              <a:rPr sz="1100" b="1" spc="-75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internal</a:t>
            </a:r>
            <a:r>
              <a:rPr sz="1100" b="1" spc="-80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links:</a:t>
            </a:r>
            <a:endParaRPr sz="11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1100" b="1" spc="-95" dirty="0">
                <a:latin typeface="Tahoma"/>
                <a:cs typeface="Tahoma"/>
              </a:rPr>
              <a:t>Clicking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85" dirty="0">
                <a:latin typeface="Tahoma"/>
                <a:cs typeface="Tahoma"/>
              </a:rPr>
              <a:t>on </a:t>
            </a:r>
            <a:r>
              <a:rPr sz="1100" b="1" spc="-95" dirty="0">
                <a:latin typeface="Tahoma"/>
                <a:cs typeface="Tahoma"/>
              </a:rPr>
              <a:t>headings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and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subheadings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80" dirty="0">
                <a:latin typeface="Tahoma"/>
                <a:cs typeface="Tahoma"/>
              </a:rPr>
              <a:t>in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the</a:t>
            </a:r>
            <a:r>
              <a:rPr sz="1100" b="1" spc="-140" dirty="0">
                <a:latin typeface="Tahoma"/>
                <a:cs typeface="Tahoma"/>
              </a:rPr>
              <a:t> </a:t>
            </a:r>
            <a:r>
              <a:rPr sz="1100" b="1" spc="-114" dirty="0">
                <a:latin typeface="Tahoma"/>
                <a:cs typeface="Tahoma"/>
              </a:rPr>
              <a:t>Table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80" dirty="0">
                <a:latin typeface="Tahoma"/>
                <a:cs typeface="Tahoma"/>
              </a:rPr>
              <a:t>of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05" dirty="0">
                <a:latin typeface="Tahoma"/>
                <a:cs typeface="Tahoma"/>
              </a:rPr>
              <a:t>Contents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14" dirty="0">
                <a:latin typeface="Tahoma"/>
                <a:cs typeface="Tahoma"/>
              </a:rPr>
              <a:t>takes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you</a:t>
            </a:r>
            <a:r>
              <a:rPr sz="1100" b="1" spc="-85" dirty="0">
                <a:latin typeface="Tahoma"/>
                <a:cs typeface="Tahoma"/>
              </a:rPr>
              <a:t> to </a:t>
            </a:r>
            <a:r>
              <a:rPr sz="1100" b="1" spc="-105" dirty="0">
                <a:latin typeface="Tahoma"/>
                <a:cs typeface="Tahoma"/>
              </a:rPr>
              <a:t>that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page.</a:t>
            </a:r>
            <a:endParaRPr sz="1100">
              <a:latin typeface="Tahoma"/>
              <a:cs typeface="Tahoma"/>
            </a:endParaRPr>
          </a:p>
          <a:p>
            <a:pPr marL="241300" marR="121285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1100" b="1" spc="-95" dirty="0">
                <a:latin typeface="Tahoma"/>
                <a:cs typeface="Tahoma"/>
              </a:rPr>
              <a:t>Clicking</a:t>
            </a:r>
            <a:r>
              <a:rPr sz="1100" b="1" spc="-85" dirty="0">
                <a:latin typeface="Tahoma"/>
                <a:cs typeface="Tahoma"/>
              </a:rPr>
              <a:t> on </a:t>
            </a:r>
            <a:r>
              <a:rPr sz="1100" b="1" i="1" spc="-165" dirty="0">
                <a:latin typeface="Verdana"/>
                <a:cs typeface="Verdana"/>
              </a:rPr>
              <a:t>italicized</a:t>
            </a:r>
            <a:r>
              <a:rPr sz="1100" b="1" i="1" spc="-145" dirty="0">
                <a:latin typeface="Verdana"/>
                <a:cs typeface="Verdana"/>
              </a:rPr>
              <a:t> </a:t>
            </a:r>
            <a:r>
              <a:rPr sz="1100" b="1" spc="-114" dirty="0">
                <a:latin typeface="Tahoma"/>
                <a:cs typeface="Tahoma"/>
              </a:rPr>
              <a:t>words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14" dirty="0">
                <a:latin typeface="Tahoma"/>
                <a:cs typeface="Tahoma"/>
              </a:rPr>
              <a:t>takes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you</a:t>
            </a:r>
            <a:r>
              <a:rPr sz="1100" b="1" spc="-85" dirty="0">
                <a:latin typeface="Tahoma"/>
                <a:cs typeface="Tahoma"/>
              </a:rPr>
              <a:t> to </a:t>
            </a:r>
            <a:r>
              <a:rPr sz="1100" b="1" spc="-95" dirty="0">
                <a:latin typeface="Tahoma"/>
                <a:cs typeface="Tahoma"/>
              </a:rPr>
              <a:t>the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05" dirty="0">
                <a:latin typeface="Tahoma"/>
                <a:cs typeface="Tahoma"/>
              </a:rPr>
              <a:t>glossary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entry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90" dirty="0">
                <a:latin typeface="Tahoma"/>
                <a:cs typeface="Tahoma"/>
              </a:rPr>
              <a:t>for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05" dirty="0">
                <a:latin typeface="Tahoma"/>
                <a:cs typeface="Tahoma"/>
              </a:rPr>
              <a:t>that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10" dirty="0">
                <a:latin typeface="Tahoma"/>
                <a:cs typeface="Tahoma"/>
              </a:rPr>
              <a:t>word</a:t>
            </a:r>
            <a:r>
              <a:rPr sz="1100" b="1" spc="-85" dirty="0">
                <a:latin typeface="Tahoma"/>
                <a:cs typeface="Tahoma"/>
              </a:rPr>
              <a:t> or </a:t>
            </a:r>
            <a:r>
              <a:rPr sz="1100" b="1" spc="-105" dirty="0">
                <a:latin typeface="Tahoma"/>
                <a:cs typeface="Tahoma"/>
              </a:rPr>
              <a:t>phrase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10" dirty="0">
                <a:latin typeface="Tahoma"/>
                <a:cs typeface="Tahoma"/>
              </a:rPr>
              <a:t>(note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05" dirty="0">
                <a:latin typeface="Tahoma"/>
                <a:cs typeface="Tahoma"/>
              </a:rPr>
              <a:t>that</a:t>
            </a:r>
            <a:r>
              <a:rPr sz="1100" b="1" spc="-85" dirty="0">
                <a:latin typeface="Tahoma"/>
                <a:cs typeface="Tahoma"/>
              </a:rPr>
              <a:t> not </a:t>
            </a:r>
            <a:r>
              <a:rPr sz="1100" b="1" spc="-50" dirty="0">
                <a:latin typeface="Tahoma"/>
                <a:cs typeface="Tahoma"/>
              </a:rPr>
              <a:t>everything </a:t>
            </a:r>
            <a:r>
              <a:rPr sz="1100" b="1" spc="-80" dirty="0">
                <a:latin typeface="Tahoma"/>
                <a:cs typeface="Tahoma"/>
              </a:rPr>
              <a:t>in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italics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is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80" dirty="0">
                <a:latin typeface="Tahoma"/>
                <a:cs typeface="Tahoma"/>
              </a:rPr>
              <a:t>in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the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110" dirty="0">
                <a:latin typeface="Tahoma"/>
                <a:cs typeface="Tahoma"/>
              </a:rPr>
              <a:t>glossary,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90" dirty="0">
                <a:latin typeface="Tahoma"/>
                <a:cs typeface="Tahoma"/>
              </a:rPr>
              <a:t>for </a:t>
            </a:r>
            <a:r>
              <a:rPr sz="1100" b="1" spc="-110" dirty="0">
                <a:latin typeface="Tahoma"/>
                <a:cs typeface="Tahoma"/>
              </a:rPr>
              <a:t>example,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titles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80" dirty="0">
                <a:latin typeface="Tahoma"/>
                <a:cs typeface="Tahoma"/>
              </a:rPr>
              <a:t>of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books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85" dirty="0">
                <a:latin typeface="Tahoma"/>
                <a:cs typeface="Tahoma"/>
              </a:rPr>
              <a:t>or </a:t>
            </a:r>
            <a:r>
              <a:rPr sz="1100" b="1" spc="-95" dirty="0">
                <a:latin typeface="Tahoma"/>
                <a:cs typeface="Tahoma"/>
              </a:rPr>
              <a:t>scientific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names).</a:t>
            </a:r>
            <a:endParaRPr sz="11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sz="1100" b="1" spc="-95" dirty="0">
                <a:latin typeface="Tahoma"/>
                <a:cs typeface="Tahoma"/>
              </a:rPr>
              <a:t>Clicking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85" dirty="0">
                <a:latin typeface="Tahoma"/>
                <a:cs typeface="Tahoma"/>
              </a:rPr>
              <a:t>on </a:t>
            </a:r>
            <a:r>
              <a:rPr sz="1100" b="1" spc="-95" dirty="0">
                <a:latin typeface="Tahoma"/>
                <a:cs typeface="Tahoma"/>
              </a:rPr>
              <a:t>page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10" dirty="0">
                <a:latin typeface="Tahoma"/>
                <a:cs typeface="Tahoma"/>
              </a:rPr>
              <a:t>numbers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80" dirty="0">
                <a:latin typeface="Tahoma"/>
                <a:cs typeface="Tahoma"/>
              </a:rPr>
              <a:t>in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the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135" dirty="0">
                <a:latin typeface="Tahoma"/>
                <a:cs typeface="Tahoma"/>
              </a:rPr>
              <a:t>Index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14" dirty="0">
                <a:latin typeface="Tahoma"/>
                <a:cs typeface="Tahoma"/>
              </a:rPr>
              <a:t>takes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you</a:t>
            </a:r>
            <a:r>
              <a:rPr sz="1100" b="1" spc="-85" dirty="0">
                <a:latin typeface="Tahoma"/>
                <a:cs typeface="Tahoma"/>
              </a:rPr>
              <a:t> to </a:t>
            </a:r>
            <a:r>
              <a:rPr sz="1100" b="1" spc="-105" dirty="0">
                <a:latin typeface="Tahoma"/>
                <a:cs typeface="Tahoma"/>
              </a:rPr>
              <a:t>that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page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number.</a:t>
            </a:r>
            <a:endParaRPr sz="1100">
              <a:latin typeface="Tahoma"/>
              <a:cs typeface="Tahoma"/>
            </a:endParaRPr>
          </a:p>
          <a:p>
            <a:pPr marL="240665" marR="337820" indent="-228600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sz="1100" b="1" spc="-90" dirty="0">
                <a:latin typeface="Tahoma"/>
                <a:cs typeface="Tahoma"/>
              </a:rPr>
              <a:t>Opening </a:t>
            </a:r>
            <a:r>
              <a:rPr sz="1100" b="1" spc="-95" dirty="0">
                <a:latin typeface="Tahoma"/>
                <a:cs typeface="Tahoma"/>
              </a:rPr>
              <a:t>the</a:t>
            </a:r>
            <a:r>
              <a:rPr sz="1100" b="1" spc="-185" dirty="0">
                <a:latin typeface="Tahoma"/>
                <a:cs typeface="Tahoma"/>
              </a:rPr>
              <a:t> </a:t>
            </a:r>
            <a:r>
              <a:rPr sz="1100" b="1" spc="-110" dirty="0">
                <a:latin typeface="Tahoma"/>
                <a:cs typeface="Tahoma"/>
              </a:rPr>
              <a:t>“Bookmark”</a:t>
            </a:r>
            <a:r>
              <a:rPr sz="1100" b="1" spc="-185" dirty="0">
                <a:latin typeface="Tahoma"/>
                <a:cs typeface="Tahoma"/>
              </a:rPr>
              <a:t> </a:t>
            </a:r>
            <a:r>
              <a:rPr sz="1100" b="1" spc="-90" dirty="0">
                <a:latin typeface="Tahoma"/>
                <a:cs typeface="Tahoma"/>
              </a:rPr>
              <a:t>icon </a:t>
            </a:r>
            <a:r>
              <a:rPr sz="1100" b="1" spc="-85" dirty="0">
                <a:latin typeface="Tahoma"/>
                <a:cs typeface="Tahoma"/>
              </a:rPr>
              <a:t>on </a:t>
            </a:r>
            <a:r>
              <a:rPr sz="1100" b="1" spc="-95" dirty="0">
                <a:latin typeface="Tahoma"/>
                <a:cs typeface="Tahoma"/>
              </a:rPr>
              <a:t>the</a:t>
            </a:r>
            <a:r>
              <a:rPr sz="1100" b="1" spc="-90" dirty="0">
                <a:latin typeface="Tahoma"/>
                <a:cs typeface="Tahoma"/>
              </a:rPr>
              <a:t> left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90" dirty="0">
                <a:latin typeface="Tahoma"/>
                <a:cs typeface="Tahoma"/>
              </a:rPr>
              <a:t>side </a:t>
            </a:r>
            <a:r>
              <a:rPr sz="1100" b="1" spc="-80" dirty="0">
                <a:latin typeface="Tahoma"/>
                <a:cs typeface="Tahoma"/>
              </a:rPr>
              <a:t>of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this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114" dirty="0">
                <a:latin typeface="Tahoma"/>
                <a:cs typeface="Tahoma"/>
              </a:rPr>
              <a:t>PDF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gives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you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05" dirty="0">
                <a:latin typeface="Tahoma"/>
                <a:cs typeface="Tahoma"/>
              </a:rPr>
              <a:t>bookmarks</a:t>
            </a:r>
            <a:r>
              <a:rPr sz="1100" b="1" spc="-90" dirty="0">
                <a:latin typeface="Tahoma"/>
                <a:cs typeface="Tahoma"/>
              </a:rPr>
              <a:t> for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the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105" dirty="0">
                <a:latin typeface="Tahoma"/>
                <a:cs typeface="Tahoma"/>
              </a:rPr>
              <a:t>chapters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and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20" dirty="0">
                <a:latin typeface="Tahoma"/>
                <a:cs typeface="Tahoma"/>
              </a:rPr>
              <a:t>sub- </a:t>
            </a:r>
            <a:r>
              <a:rPr sz="1100" b="1" spc="-100" dirty="0">
                <a:latin typeface="Tahoma"/>
                <a:cs typeface="Tahoma"/>
              </a:rPr>
              <a:t>sections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80" dirty="0">
                <a:latin typeface="Tahoma"/>
                <a:cs typeface="Tahoma"/>
              </a:rPr>
              <a:t>of </a:t>
            </a:r>
            <a:r>
              <a:rPr sz="1100" b="1" spc="-10" dirty="0">
                <a:latin typeface="Tahoma"/>
                <a:cs typeface="Tahoma"/>
              </a:rPr>
              <a:t>chapters.</a:t>
            </a:r>
            <a:endParaRPr sz="1100">
              <a:latin typeface="Tahoma"/>
              <a:cs typeface="Tahoma"/>
            </a:endParaRPr>
          </a:p>
          <a:p>
            <a:pPr marL="240665" marR="5080" indent="-228600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sz="1100" b="1" spc="-170" dirty="0">
                <a:latin typeface="Tahoma"/>
                <a:cs typeface="Tahoma"/>
              </a:rPr>
              <a:t>If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110" dirty="0">
                <a:latin typeface="Tahoma"/>
                <a:cs typeface="Tahoma"/>
              </a:rPr>
              <a:t>you’re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05" dirty="0">
                <a:latin typeface="Tahoma"/>
                <a:cs typeface="Tahoma"/>
              </a:rPr>
              <a:t>viewing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this</a:t>
            </a:r>
            <a:r>
              <a:rPr sz="1100" b="1" spc="-85" dirty="0">
                <a:latin typeface="Tahoma"/>
                <a:cs typeface="Tahoma"/>
              </a:rPr>
              <a:t> e-</a:t>
            </a:r>
            <a:r>
              <a:rPr sz="1100" b="1" spc="-125" dirty="0">
                <a:latin typeface="Tahoma"/>
                <a:cs typeface="Tahoma"/>
              </a:rPr>
              <a:t>manual</a:t>
            </a:r>
            <a:r>
              <a:rPr sz="1100" b="1" spc="-85" dirty="0">
                <a:latin typeface="Tahoma"/>
                <a:cs typeface="Tahoma"/>
              </a:rPr>
              <a:t> on </a:t>
            </a:r>
            <a:r>
              <a:rPr sz="1100" b="1" spc="-114" dirty="0">
                <a:latin typeface="Tahoma"/>
                <a:cs typeface="Tahoma"/>
              </a:rPr>
              <a:t>a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110" dirty="0">
                <a:latin typeface="Tahoma"/>
                <a:cs typeface="Tahoma"/>
              </a:rPr>
              <a:t>computer,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you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10" dirty="0">
                <a:latin typeface="Tahoma"/>
                <a:cs typeface="Tahoma"/>
              </a:rPr>
              <a:t>can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80" dirty="0">
                <a:latin typeface="Tahoma"/>
                <a:cs typeface="Tahoma"/>
              </a:rPr>
              <a:t>holding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the</a:t>
            </a:r>
            <a:r>
              <a:rPr sz="1100" b="1" spc="-185" dirty="0">
                <a:latin typeface="Tahoma"/>
                <a:cs typeface="Tahoma"/>
              </a:rPr>
              <a:t> </a:t>
            </a:r>
            <a:r>
              <a:rPr sz="1100" b="1" spc="-105" dirty="0">
                <a:latin typeface="Tahoma"/>
                <a:cs typeface="Tahoma"/>
              </a:rPr>
              <a:t>“Alt”</a:t>
            </a:r>
            <a:r>
              <a:rPr sz="1100" b="1" spc="-185" dirty="0">
                <a:latin typeface="Tahoma"/>
                <a:cs typeface="Tahoma"/>
              </a:rPr>
              <a:t> </a:t>
            </a:r>
            <a:r>
              <a:rPr sz="1100" b="1" spc="-110" dirty="0">
                <a:latin typeface="Tahoma"/>
                <a:cs typeface="Tahoma"/>
              </a:rPr>
              <a:t>key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and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105" dirty="0">
                <a:latin typeface="Tahoma"/>
                <a:cs typeface="Tahoma"/>
              </a:rPr>
              <a:t>press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the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90" dirty="0">
                <a:latin typeface="Tahoma"/>
                <a:cs typeface="Tahoma"/>
              </a:rPr>
              <a:t>left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20" dirty="0">
                <a:latin typeface="Tahoma"/>
                <a:cs typeface="Tahoma"/>
              </a:rPr>
              <a:t>arrow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10" dirty="0">
                <a:latin typeface="Tahoma"/>
                <a:cs typeface="Tahoma"/>
              </a:rPr>
              <a:t>key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25" dirty="0">
                <a:latin typeface="Tahoma"/>
                <a:cs typeface="Tahoma"/>
              </a:rPr>
              <a:t>to </a:t>
            </a:r>
            <a:r>
              <a:rPr sz="1100" b="1" spc="-100" dirty="0">
                <a:latin typeface="Tahoma"/>
                <a:cs typeface="Tahoma"/>
              </a:rPr>
              <a:t>return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85" dirty="0">
                <a:latin typeface="Tahoma"/>
                <a:cs typeface="Tahoma"/>
              </a:rPr>
              <a:t>to </a:t>
            </a:r>
            <a:r>
              <a:rPr sz="1100" b="1" spc="-95" dirty="0">
                <a:latin typeface="Tahoma"/>
                <a:cs typeface="Tahoma"/>
              </a:rPr>
              <a:t>the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page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you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125" dirty="0">
                <a:latin typeface="Tahoma"/>
                <a:cs typeface="Tahoma"/>
              </a:rPr>
              <a:t>were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previously</a:t>
            </a:r>
            <a:r>
              <a:rPr sz="1100" b="1" spc="-85" dirty="0">
                <a:latin typeface="Tahoma"/>
                <a:cs typeface="Tahoma"/>
              </a:rPr>
              <a:t> on </a:t>
            </a:r>
            <a:r>
              <a:rPr sz="1100" b="1" spc="-120" dirty="0">
                <a:latin typeface="Tahoma"/>
                <a:cs typeface="Tahoma"/>
              </a:rPr>
              <a:t>(for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110" dirty="0">
                <a:latin typeface="Tahoma"/>
                <a:cs typeface="Tahoma"/>
              </a:rPr>
              <a:t>example,</a:t>
            </a:r>
            <a:r>
              <a:rPr sz="1100" b="1" spc="-85" dirty="0">
                <a:latin typeface="Tahoma"/>
                <a:cs typeface="Tahoma"/>
              </a:rPr>
              <a:t> if </a:t>
            </a:r>
            <a:r>
              <a:rPr sz="1100" b="1" spc="-100" dirty="0">
                <a:latin typeface="Tahoma"/>
                <a:cs typeface="Tahoma"/>
              </a:rPr>
              <a:t>you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clicked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105" dirty="0">
                <a:latin typeface="Tahoma"/>
                <a:cs typeface="Tahoma"/>
              </a:rPr>
              <a:t>an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i="1" spc="-165" dirty="0">
                <a:latin typeface="Verdana"/>
                <a:cs typeface="Verdana"/>
              </a:rPr>
              <a:t>italicized</a:t>
            </a:r>
            <a:r>
              <a:rPr sz="1100" b="1" i="1" spc="-170" dirty="0">
                <a:latin typeface="Verdana"/>
                <a:cs typeface="Verdana"/>
              </a:rPr>
              <a:t> </a:t>
            </a:r>
            <a:r>
              <a:rPr sz="1100" b="1" spc="-110" dirty="0">
                <a:latin typeface="Tahoma"/>
                <a:cs typeface="Tahoma"/>
              </a:rPr>
              <a:t>word</a:t>
            </a:r>
            <a:r>
              <a:rPr sz="1100" b="1" spc="-85" dirty="0">
                <a:latin typeface="Tahoma"/>
                <a:cs typeface="Tahoma"/>
              </a:rPr>
              <a:t> on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page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20" dirty="0">
                <a:latin typeface="Tahoma"/>
                <a:cs typeface="Tahoma"/>
              </a:rPr>
              <a:t>7,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10" dirty="0">
                <a:latin typeface="Tahoma"/>
                <a:cs typeface="Tahoma"/>
              </a:rPr>
              <a:t>which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20" dirty="0">
                <a:latin typeface="Tahoma"/>
                <a:cs typeface="Tahoma"/>
              </a:rPr>
              <a:t>took </a:t>
            </a:r>
            <a:r>
              <a:rPr sz="1100" b="1" spc="-100" dirty="0">
                <a:latin typeface="Tahoma"/>
                <a:cs typeface="Tahoma"/>
              </a:rPr>
              <a:t>you</a:t>
            </a:r>
            <a:r>
              <a:rPr sz="1100" b="1" spc="-95" dirty="0">
                <a:latin typeface="Tahoma"/>
                <a:cs typeface="Tahoma"/>
              </a:rPr>
              <a:t> </a:t>
            </a:r>
            <a:r>
              <a:rPr sz="1100" b="1" spc="-85" dirty="0">
                <a:latin typeface="Tahoma"/>
                <a:cs typeface="Tahoma"/>
              </a:rPr>
              <a:t>to</a:t>
            </a:r>
            <a:r>
              <a:rPr sz="1100" b="1" spc="-95" dirty="0">
                <a:latin typeface="Tahoma"/>
                <a:cs typeface="Tahoma"/>
              </a:rPr>
              <a:t> the </a:t>
            </a:r>
            <a:r>
              <a:rPr sz="1100" b="1" spc="-110" dirty="0">
                <a:latin typeface="Tahoma"/>
                <a:cs typeface="Tahoma"/>
              </a:rPr>
              <a:t>glossary,</a:t>
            </a:r>
            <a:r>
              <a:rPr sz="1100" b="1" spc="-95" dirty="0">
                <a:latin typeface="Tahoma"/>
                <a:cs typeface="Tahoma"/>
              </a:rPr>
              <a:t> </a:t>
            </a:r>
            <a:r>
              <a:rPr sz="1100" b="1" spc="-80" dirty="0">
                <a:latin typeface="Tahoma"/>
                <a:cs typeface="Tahoma"/>
              </a:rPr>
              <a:t>Alt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254" dirty="0">
                <a:latin typeface="Tahoma"/>
                <a:cs typeface="Tahoma"/>
              </a:rPr>
              <a:t>+</a:t>
            </a:r>
            <a:r>
              <a:rPr sz="1100" b="1" spc="-95" dirty="0">
                <a:latin typeface="Tahoma"/>
                <a:cs typeface="Tahoma"/>
              </a:rPr>
              <a:t> </a:t>
            </a:r>
            <a:r>
              <a:rPr sz="1100" b="1" spc="-90" dirty="0">
                <a:latin typeface="Tahoma"/>
                <a:cs typeface="Tahoma"/>
              </a:rPr>
              <a:t>left</a:t>
            </a:r>
            <a:r>
              <a:rPr sz="1100" b="1" spc="-95" dirty="0">
                <a:latin typeface="Tahoma"/>
                <a:cs typeface="Tahoma"/>
              </a:rPr>
              <a:t> </a:t>
            </a:r>
            <a:r>
              <a:rPr sz="1100" b="1" spc="-120" dirty="0">
                <a:latin typeface="Tahoma"/>
                <a:cs typeface="Tahoma"/>
              </a:rPr>
              <a:t>arrow</a:t>
            </a:r>
            <a:r>
              <a:rPr sz="1100" b="1" spc="-95" dirty="0">
                <a:latin typeface="Tahoma"/>
                <a:cs typeface="Tahoma"/>
              </a:rPr>
              <a:t> </a:t>
            </a:r>
            <a:r>
              <a:rPr sz="1100" b="1" spc="-105" dirty="0">
                <a:latin typeface="Tahoma"/>
                <a:cs typeface="Tahoma"/>
              </a:rPr>
              <a:t>returns</a:t>
            </a:r>
            <a:r>
              <a:rPr sz="1100" b="1" spc="-95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you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85" dirty="0">
                <a:latin typeface="Tahoma"/>
                <a:cs typeface="Tahoma"/>
              </a:rPr>
              <a:t>to</a:t>
            </a:r>
            <a:r>
              <a:rPr sz="1100" b="1" spc="-95" dirty="0">
                <a:latin typeface="Tahoma"/>
                <a:cs typeface="Tahoma"/>
              </a:rPr>
              <a:t> page </a:t>
            </a:r>
            <a:r>
              <a:rPr sz="1100" b="1" spc="-120" dirty="0">
                <a:latin typeface="Tahoma"/>
                <a:cs typeface="Tahoma"/>
              </a:rPr>
              <a:t>7).</a:t>
            </a:r>
            <a:r>
              <a:rPr sz="1100" b="1" spc="155" dirty="0">
                <a:latin typeface="Tahoma"/>
                <a:cs typeface="Tahoma"/>
              </a:rPr>
              <a:t> </a:t>
            </a:r>
            <a:r>
              <a:rPr sz="1100" b="1" spc="-90" dirty="0">
                <a:latin typeface="Tahoma"/>
                <a:cs typeface="Tahoma"/>
              </a:rPr>
              <a:t>On</a:t>
            </a:r>
            <a:r>
              <a:rPr sz="1100" b="1" spc="-95" dirty="0">
                <a:latin typeface="Tahoma"/>
                <a:cs typeface="Tahoma"/>
              </a:rPr>
              <a:t> other </a:t>
            </a:r>
            <a:r>
              <a:rPr sz="1100" b="1" spc="-105" dirty="0">
                <a:latin typeface="Tahoma"/>
                <a:cs typeface="Tahoma"/>
              </a:rPr>
              <a:t>devices,</a:t>
            </a:r>
            <a:r>
              <a:rPr sz="1100" b="1" spc="-95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you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might </a:t>
            </a:r>
            <a:r>
              <a:rPr sz="1100" b="1" spc="-110" dirty="0">
                <a:latin typeface="Tahoma"/>
                <a:cs typeface="Tahoma"/>
              </a:rPr>
              <a:t>have</a:t>
            </a:r>
            <a:r>
              <a:rPr sz="1100" b="1" spc="-95" dirty="0">
                <a:latin typeface="Tahoma"/>
                <a:cs typeface="Tahoma"/>
              </a:rPr>
              <a:t> </a:t>
            </a:r>
            <a:r>
              <a:rPr sz="1100" b="1" spc="-114" dirty="0">
                <a:latin typeface="Tahoma"/>
                <a:cs typeface="Tahoma"/>
              </a:rPr>
              <a:t>a</a:t>
            </a:r>
            <a:r>
              <a:rPr sz="1100" b="1" spc="-190" dirty="0">
                <a:latin typeface="Tahoma"/>
                <a:cs typeface="Tahoma"/>
              </a:rPr>
              <a:t> </a:t>
            </a:r>
            <a:r>
              <a:rPr sz="1100" b="1" spc="-105" dirty="0">
                <a:latin typeface="Tahoma"/>
                <a:cs typeface="Tahoma"/>
              </a:rPr>
              <a:t>“back”</a:t>
            </a:r>
            <a:r>
              <a:rPr sz="1100" b="1" spc="-190" dirty="0">
                <a:latin typeface="Tahoma"/>
                <a:cs typeface="Tahoma"/>
              </a:rPr>
              <a:t> </a:t>
            </a:r>
            <a:r>
              <a:rPr sz="1100" b="1" spc="-110" dirty="0">
                <a:latin typeface="Tahoma"/>
                <a:cs typeface="Tahoma"/>
              </a:rPr>
              <a:t>key</a:t>
            </a:r>
            <a:r>
              <a:rPr sz="1100" b="1" spc="-95" dirty="0">
                <a:latin typeface="Tahoma"/>
                <a:cs typeface="Tahoma"/>
              </a:rPr>
              <a:t> </a:t>
            </a:r>
            <a:r>
              <a:rPr sz="1100" b="1" spc="-25" dirty="0">
                <a:latin typeface="Tahoma"/>
                <a:cs typeface="Tahoma"/>
              </a:rPr>
              <a:t>or </a:t>
            </a:r>
            <a:r>
              <a:rPr sz="1100" b="1" spc="-95" dirty="0">
                <a:latin typeface="Tahoma"/>
                <a:cs typeface="Tahoma"/>
              </a:rPr>
              <a:t>other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05" dirty="0">
                <a:latin typeface="Tahoma"/>
                <a:cs typeface="Tahoma"/>
              </a:rPr>
              <a:t>similar</a:t>
            </a:r>
            <a:r>
              <a:rPr sz="1100" b="1" spc="-85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function.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93399" y="312558"/>
            <a:ext cx="6858000" cy="5509895"/>
            <a:chOff x="593399" y="312558"/>
            <a:chExt cx="6858000" cy="5509895"/>
          </a:xfrm>
        </p:grpSpPr>
        <p:sp>
          <p:nvSpPr>
            <p:cNvPr id="9" name="object 9"/>
            <p:cNvSpPr/>
            <p:nvPr/>
          </p:nvSpPr>
          <p:spPr>
            <a:xfrm>
              <a:off x="602924" y="322083"/>
              <a:ext cx="6838950" cy="5490845"/>
            </a:xfrm>
            <a:custGeom>
              <a:avLst/>
              <a:gdLst/>
              <a:ahLst/>
              <a:cxnLst/>
              <a:rect l="l" t="t" r="r" b="b"/>
              <a:pathLst>
                <a:path w="6838950" h="5490845">
                  <a:moveTo>
                    <a:pt x="0" y="9525"/>
                  </a:moveTo>
                  <a:lnTo>
                    <a:pt x="0" y="5480926"/>
                  </a:lnTo>
                  <a:lnTo>
                    <a:pt x="0" y="5490451"/>
                  </a:lnTo>
                  <a:lnTo>
                    <a:pt x="9525" y="5490451"/>
                  </a:lnTo>
                  <a:lnTo>
                    <a:pt x="6829425" y="5490451"/>
                  </a:lnTo>
                  <a:lnTo>
                    <a:pt x="6838950" y="5490451"/>
                  </a:lnTo>
                  <a:lnTo>
                    <a:pt x="6838950" y="5480926"/>
                  </a:lnTo>
                  <a:lnTo>
                    <a:pt x="6838950" y="9525"/>
                  </a:lnTo>
                  <a:lnTo>
                    <a:pt x="6838950" y="0"/>
                  </a:lnTo>
                  <a:lnTo>
                    <a:pt x="6829425" y="0"/>
                  </a:lnTo>
                  <a:lnTo>
                    <a:pt x="9525" y="0"/>
                  </a:lnTo>
                  <a:lnTo>
                    <a:pt x="0" y="0"/>
                  </a:lnTo>
                  <a:lnTo>
                    <a:pt x="0" y="95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8319" y="347484"/>
              <a:ext cx="6788784" cy="5440045"/>
            </a:xfrm>
            <a:custGeom>
              <a:avLst/>
              <a:gdLst/>
              <a:ahLst/>
              <a:cxnLst/>
              <a:rect l="l" t="t" r="r" b="b"/>
              <a:pathLst>
                <a:path w="6788784" h="5440045">
                  <a:moveTo>
                    <a:pt x="0" y="5439664"/>
                  </a:moveTo>
                  <a:lnTo>
                    <a:pt x="6788162" y="5439664"/>
                  </a:lnTo>
                  <a:lnTo>
                    <a:pt x="6788162" y="0"/>
                  </a:lnTo>
                  <a:lnTo>
                    <a:pt x="0" y="0"/>
                  </a:lnTo>
                  <a:lnTo>
                    <a:pt x="0" y="5439664"/>
                  </a:lnTo>
                  <a:close/>
                </a:path>
              </a:pathLst>
            </a:custGeom>
            <a:ln w="63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12450" y="6109546"/>
            <a:ext cx="6819900" cy="1785620"/>
          </a:xfrm>
          <a:prstGeom prst="rect">
            <a:avLst/>
          </a:prstGeom>
          <a:ln w="38098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80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75565">
              <a:lnSpc>
                <a:spcPct val="100000"/>
              </a:lnSpc>
            </a:pPr>
            <a:r>
              <a:rPr sz="1350" b="1" spc="-105" dirty="0">
                <a:latin typeface="Tahoma"/>
                <a:cs typeface="Tahoma"/>
              </a:rPr>
              <a:t>Wisconsin</a:t>
            </a:r>
            <a:r>
              <a:rPr sz="1350" b="1" spc="-65" dirty="0">
                <a:latin typeface="Tahoma"/>
                <a:cs typeface="Tahoma"/>
              </a:rPr>
              <a:t> </a:t>
            </a:r>
            <a:r>
              <a:rPr sz="1350" b="1" spc="-95" dirty="0">
                <a:latin typeface="Tahoma"/>
                <a:cs typeface="Tahoma"/>
              </a:rPr>
              <a:t>Pesticide</a:t>
            </a:r>
            <a:r>
              <a:rPr sz="1350" b="1" spc="-60" dirty="0">
                <a:latin typeface="Tahoma"/>
                <a:cs typeface="Tahoma"/>
              </a:rPr>
              <a:t> </a:t>
            </a:r>
            <a:r>
              <a:rPr sz="1350" b="1" spc="-75" dirty="0">
                <a:latin typeface="Tahoma"/>
                <a:cs typeface="Tahoma"/>
              </a:rPr>
              <a:t>Applicator</a:t>
            </a:r>
            <a:r>
              <a:rPr sz="1350" b="1" spc="-125" dirty="0">
                <a:latin typeface="Tahoma"/>
                <a:cs typeface="Tahoma"/>
              </a:rPr>
              <a:t> </a:t>
            </a:r>
            <a:r>
              <a:rPr sz="1350" b="1" spc="-90" dirty="0">
                <a:latin typeface="Tahoma"/>
                <a:cs typeface="Tahoma"/>
              </a:rPr>
              <a:t>Training</a:t>
            </a:r>
            <a:r>
              <a:rPr sz="1350" b="1" spc="-60" dirty="0">
                <a:latin typeface="Tahoma"/>
                <a:cs typeface="Tahoma"/>
              </a:rPr>
              <a:t> </a:t>
            </a:r>
            <a:r>
              <a:rPr sz="1350" b="1" spc="-10" dirty="0">
                <a:latin typeface="Tahoma"/>
                <a:cs typeface="Tahoma"/>
              </a:rPr>
              <a:t>Program</a:t>
            </a:r>
            <a:endParaRPr sz="1350" dirty="0">
              <a:latin typeface="Tahoma"/>
              <a:cs typeface="Tahoma"/>
            </a:endParaRPr>
          </a:p>
          <a:p>
            <a:pPr marL="75565">
              <a:lnSpc>
                <a:spcPct val="100000"/>
              </a:lnSpc>
              <a:spcBef>
                <a:spcPts val="80"/>
              </a:spcBef>
            </a:pPr>
            <a:r>
              <a:rPr sz="1350" spc="-40" dirty="0">
                <a:latin typeface="Trebuchet MS"/>
                <a:cs typeface="Trebuchet MS"/>
              </a:rPr>
              <a:t>Department</a:t>
            </a:r>
            <a:r>
              <a:rPr sz="1350" spc="-105" dirty="0">
                <a:latin typeface="Trebuchet MS"/>
                <a:cs typeface="Trebuchet MS"/>
              </a:rPr>
              <a:t> </a:t>
            </a:r>
            <a:r>
              <a:rPr sz="1350" spc="-55" dirty="0">
                <a:latin typeface="Trebuchet MS"/>
                <a:cs typeface="Trebuchet MS"/>
              </a:rPr>
              <a:t>of</a:t>
            </a:r>
            <a:r>
              <a:rPr sz="1350" spc="-100" dirty="0">
                <a:latin typeface="Trebuchet MS"/>
                <a:cs typeface="Trebuchet MS"/>
              </a:rPr>
              <a:t> </a:t>
            </a:r>
            <a:r>
              <a:rPr sz="1350" spc="-10" dirty="0">
                <a:latin typeface="Trebuchet MS"/>
                <a:cs typeface="Trebuchet MS"/>
              </a:rPr>
              <a:t>Agronomy</a:t>
            </a:r>
            <a:r>
              <a:rPr sz="1350" spc="-100" dirty="0">
                <a:latin typeface="Trebuchet MS"/>
                <a:cs typeface="Trebuchet MS"/>
              </a:rPr>
              <a:t> </a:t>
            </a:r>
            <a:r>
              <a:rPr sz="1350" spc="-260" dirty="0">
                <a:latin typeface="Trebuchet MS"/>
                <a:cs typeface="Trebuchet MS"/>
              </a:rPr>
              <a:t>/</a:t>
            </a:r>
            <a:r>
              <a:rPr sz="1350" spc="-100" dirty="0">
                <a:latin typeface="Trebuchet MS"/>
                <a:cs typeface="Trebuchet MS"/>
              </a:rPr>
              <a:t> </a:t>
            </a:r>
            <a:r>
              <a:rPr sz="1350" spc="-30" dirty="0">
                <a:latin typeface="Trebuchet MS"/>
                <a:cs typeface="Trebuchet MS"/>
              </a:rPr>
              <a:t>1575</a:t>
            </a:r>
            <a:r>
              <a:rPr sz="1350" spc="-100" dirty="0">
                <a:latin typeface="Trebuchet MS"/>
                <a:cs typeface="Trebuchet MS"/>
              </a:rPr>
              <a:t> </a:t>
            </a:r>
            <a:r>
              <a:rPr sz="1350" spc="-35" dirty="0">
                <a:latin typeface="Trebuchet MS"/>
                <a:cs typeface="Trebuchet MS"/>
              </a:rPr>
              <a:t>Linden</a:t>
            </a:r>
            <a:r>
              <a:rPr sz="1350" spc="-105" dirty="0">
                <a:latin typeface="Trebuchet MS"/>
                <a:cs typeface="Trebuchet MS"/>
              </a:rPr>
              <a:t> </a:t>
            </a:r>
            <a:r>
              <a:rPr sz="1350" spc="-45" dirty="0">
                <a:latin typeface="Trebuchet MS"/>
                <a:cs typeface="Trebuchet MS"/>
              </a:rPr>
              <a:t>Drive</a:t>
            </a:r>
            <a:r>
              <a:rPr sz="1350" spc="-100" dirty="0">
                <a:latin typeface="Trebuchet MS"/>
                <a:cs typeface="Trebuchet MS"/>
              </a:rPr>
              <a:t> </a:t>
            </a:r>
            <a:r>
              <a:rPr sz="1350" spc="-260" dirty="0">
                <a:latin typeface="Trebuchet MS"/>
                <a:cs typeface="Trebuchet MS"/>
              </a:rPr>
              <a:t>/</a:t>
            </a:r>
            <a:r>
              <a:rPr sz="1350" spc="-100" dirty="0">
                <a:latin typeface="Trebuchet MS"/>
                <a:cs typeface="Trebuchet MS"/>
              </a:rPr>
              <a:t> </a:t>
            </a:r>
            <a:r>
              <a:rPr sz="1350" spc="-35" dirty="0">
                <a:latin typeface="Trebuchet MS"/>
                <a:cs typeface="Trebuchet MS"/>
              </a:rPr>
              <a:t>Madison,</a:t>
            </a:r>
            <a:r>
              <a:rPr sz="1350" spc="-150" dirty="0">
                <a:latin typeface="Trebuchet MS"/>
                <a:cs typeface="Trebuchet MS"/>
              </a:rPr>
              <a:t> </a:t>
            </a:r>
            <a:r>
              <a:rPr sz="1350" dirty="0">
                <a:latin typeface="Trebuchet MS"/>
                <a:cs typeface="Trebuchet MS"/>
              </a:rPr>
              <a:t>WI</a:t>
            </a:r>
            <a:r>
              <a:rPr sz="1350" spc="215" dirty="0">
                <a:latin typeface="Trebuchet MS"/>
                <a:cs typeface="Trebuchet MS"/>
              </a:rPr>
              <a:t> </a:t>
            </a:r>
            <a:r>
              <a:rPr sz="1350" spc="-35" dirty="0">
                <a:latin typeface="Trebuchet MS"/>
                <a:cs typeface="Trebuchet MS"/>
              </a:rPr>
              <a:t>53706-</a:t>
            </a:r>
            <a:r>
              <a:rPr sz="1350" spc="-20" dirty="0">
                <a:latin typeface="Trebuchet MS"/>
                <a:cs typeface="Trebuchet MS"/>
              </a:rPr>
              <a:t>1597</a:t>
            </a:r>
            <a:endParaRPr sz="13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1350" dirty="0">
              <a:latin typeface="Trebuchet MS"/>
              <a:cs typeface="Trebuchet MS"/>
            </a:endParaRPr>
          </a:p>
          <a:p>
            <a:pPr marL="75565">
              <a:lnSpc>
                <a:spcPct val="100000"/>
              </a:lnSpc>
            </a:pPr>
            <a:r>
              <a:rPr sz="1350" b="1" spc="-100" dirty="0">
                <a:latin typeface="Tahoma"/>
                <a:cs typeface="Tahoma"/>
              </a:rPr>
              <a:t>Phone:</a:t>
            </a:r>
            <a:r>
              <a:rPr sz="1350" b="1" spc="-55" dirty="0">
                <a:latin typeface="Tahoma"/>
                <a:cs typeface="Tahoma"/>
              </a:rPr>
              <a:t> </a:t>
            </a:r>
            <a:r>
              <a:rPr sz="1350" spc="-40" dirty="0">
                <a:latin typeface="Trebuchet MS"/>
                <a:cs typeface="Trebuchet MS"/>
              </a:rPr>
              <a:t>608-262-</a:t>
            </a:r>
            <a:r>
              <a:rPr sz="1350" spc="-45" dirty="0">
                <a:latin typeface="Trebuchet MS"/>
                <a:cs typeface="Trebuchet MS"/>
              </a:rPr>
              <a:t>7588</a:t>
            </a:r>
            <a:r>
              <a:rPr sz="1350" spc="-70" dirty="0">
                <a:latin typeface="Trebuchet MS"/>
                <a:cs typeface="Trebuchet MS"/>
              </a:rPr>
              <a:t> </a:t>
            </a:r>
            <a:r>
              <a:rPr sz="1350" spc="-260" dirty="0">
                <a:latin typeface="Trebuchet MS"/>
                <a:cs typeface="Trebuchet MS"/>
              </a:rPr>
              <a:t>/</a:t>
            </a:r>
            <a:r>
              <a:rPr sz="1350" spc="-70" dirty="0">
                <a:latin typeface="Trebuchet MS"/>
                <a:cs typeface="Trebuchet MS"/>
              </a:rPr>
              <a:t> </a:t>
            </a:r>
            <a:r>
              <a:rPr sz="1350" spc="-125" dirty="0">
                <a:latin typeface="Trebuchet MS"/>
                <a:cs typeface="Trebuchet MS"/>
              </a:rPr>
              <a:t>Fax:</a:t>
            </a:r>
            <a:r>
              <a:rPr sz="1350" spc="-70" dirty="0">
                <a:latin typeface="Trebuchet MS"/>
                <a:cs typeface="Trebuchet MS"/>
              </a:rPr>
              <a:t> </a:t>
            </a:r>
            <a:r>
              <a:rPr sz="1350" spc="-40" dirty="0">
                <a:latin typeface="Trebuchet MS"/>
                <a:cs typeface="Trebuchet MS"/>
              </a:rPr>
              <a:t>608-262-</a:t>
            </a:r>
            <a:r>
              <a:rPr sz="1350" spc="-20" dirty="0">
                <a:latin typeface="Trebuchet MS"/>
                <a:cs typeface="Trebuchet MS"/>
              </a:rPr>
              <a:t>5217</a:t>
            </a:r>
            <a:endParaRPr sz="1350" dirty="0">
              <a:latin typeface="Trebuchet MS"/>
              <a:cs typeface="Trebuchet MS"/>
            </a:endParaRPr>
          </a:p>
          <a:p>
            <a:pPr marL="75565" marR="3413760">
              <a:lnSpc>
                <a:spcPct val="104900"/>
              </a:lnSpc>
            </a:pPr>
            <a:r>
              <a:rPr sz="1350" b="1" spc="-100" dirty="0">
                <a:latin typeface="Tahoma"/>
                <a:cs typeface="Tahoma"/>
              </a:rPr>
              <a:t>Email:</a:t>
            </a:r>
            <a:r>
              <a:rPr sz="1350" b="1" spc="-80" dirty="0">
                <a:latin typeface="Tahoma"/>
                <a:cs typeface="Tahoma"/>
              </a:rPr>
              <a:t> </a:t>
            </a:r>
            <a:r>
              <a:rPr sz="1350" b="1" spc="-70" dirty="0">
                <a:solidFill>
                  <a:srgbClr val="215E9E"/>
                </a:solidFill>
                <a:latin typeface="Tahoma"/>
                <a:cs typeface="Tahoma"/>
                <a:hlinkClick r:id="rId2"/>
              </a:rPr>
              <a:t>PATprogram@mailplus.wisc.edu</a:t>
            </a:r>
            <a:r>
              <a:rPr sz="1350" b="1" spc="-70" dirty="0">
                <a:solidFill>
                  <a:srgbClr val="215E9E"/>
                </a:solidFill>
                <a:latin typeface="Tahoma"/>
                <a:cs typeface="Tahoma"/>
              </a:rPr>
              <a:t> </a:t>
            </a:r>
            <a:r>
              <a:rPr sz="1350" b="1" spc="-114" dirty="0">
                <a:latin typeface="Tahoma"/>
                <a:cs typeface="Tahoma"/>
              </a:rPr>
              <a:t>Website:</a:t>
            </a:r>
            <a:r>
              <a:rPr sz="1350" b="1" spc="-70" dirty="0">
                <a:latin typeface="Tahoma"/>
                <a:cs typeface="Tahoma"/>
              </a:rPr>
              <a:t> </a:t>
            </a:r>
            <a:r>
              <a:rPr sz="1350" b="1" spc="-114" dirty="0">
                <a:solidFill>
                  <a:srgbClr val="215E9E"/>
                </a:solidFill>
                <a:latin typeface="Tahoma"/>
                <a:cs typeface="Tahoma"/>
                <a:hlinkClick r:id="rId3"/>
              </a:rPr>
              <a:t>https://fyi.extension.wisc.edu/pat/</a:t>
            </a:r>
            <a:endParaRPr sz="135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2450" y="8201576"/>
            <a:ext cx="6819900" cy="1457325"/>
          </a:xfrm>
          <a:prstGeom prst="rect">
            <a:avLst/>
          </a:prstGeom>
          <a:ln w="38098">
            <a:solidFill>
              <a:srgbClr val="000000"/>
            </a:solidFill>
          </a:ln>
        </p:spPr>
        <p:txBody>
          <a:bodyPr vert="horz" wrap="square" lIns="0" tIns="1022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100" dirty="0">
                <a:latin typeface="Microsoft Sans Serif"/>
                <a:cs typeface="Microsoft Sans Serif"/>
              </a:rPr>
              <a:t>©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spc="-65" dirty="0">
                <a:latin typeface="Microsoft Sans Serif"/>
                <a:cs typeface="Microsoft Sans Serif"/>
              </a:rPr>
              <a:t>2020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60" dirty="0">
                <a:latin typeface="Microsoft Sans Serif"/>
                <a:cs typeface="Microsoft Sans Serif"/>
              </a:rPr>
              <a:t>Board</a:t>
            </a:r>
            <a:r>
              <a:rPr sz="1100" dirty="0">
                <a:latin typeface="Microsoft Sans Serif"/>
                <a:cs typeface="Microsoft Sans Serif"/>
              </a:rPr>
              <a:t> of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90" dirty="0">
                <a:latin typeface="Microsoft Sans Serif"/>
                <a:cs typeface="Microsoft Sans Serif"/>
              </a:rPr>
              <a:t>Regents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of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the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35" dirty="0">
                <a:latin typeface="Microsoft Sans Serif"/>
                <a:cs typeface="Microsoft Sans Serif"/>
              </a:rPr>
              <a:t>University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of</a:t>
            </a:r>
            <a:r>
              <a:rPr sz="1100" spc="-125" dirty="0">
                <a:latin typeface="Microsoft Sans Serif"/>
                <a:cs typeface="Microsoft Sans Serif"/>
              </a:rPr>
              <a:t> </a:t>
            </a:r>
            <a:r>
              <a:rPr sz="1100" spc="-45" dirty="0">
                <a:latin typeface="Microsoft Sans Serif"/>
                <a:cs typeface="Microsoft Sans Serif"/>
              </a:rPr>
              <a:t>Wisconsin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System.</a:t>
            </a:r>
            <a:endParaRPr sz="1100">
              <a:latin typeface="Microsoft Sans Serif"/>
              <a:cs typeface="Microsoft Sans Serif"/>
            </a:endParaRPr>
          </a:p>
          <a:p>
            <a:pPr marL="2829560" marR="1542415" indent="-1050925">
              <a:lnSpc>
                <a:spcPct val="104200"/>
              </a:lnSpc>
              <a:spcBef>
                <a:spcPts val="1230"/>
              </a:spcBef>
            </a:pPr>
            <a:r>
              <a:rPr sz="1000" spc="-10" dirty="0">
                <a:latin typeface="Trebuchet MS"/>
                <a:cs typeface="Trebuchet MS"/>
              </a:rPr>
              <a:t>Send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inquiries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regarding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permission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for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any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use</a:t>
            </a:r>
            <a:r>
              <a:rPr sz="1000" spc="-45" dirty="0">
                <a:latin typeface="Trebuchet MS"/>
                <a:cs typeface="Trebuchet MS"/>
              </a:rPr>
              <a:t> of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this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material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to: </a:t>
            </a:r>
            <a:r>
              <a:rPr sz="1000" spc="-55" dirty="0">
                <a:latin typeface="Trebuchet MS"/>
                <a:cs typeface="Trebuchet MS"/>
              </a:rPr>
              <a:t>Pesticide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Applicator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Training</a:t>
            </a:r>
            <a:endParaRPr sz="1000">
              <a:latin typeface="Trebuchet MS"/>
              <a:cs typeface="Trebuchet MS"/>
            </a:endParaRPr>
          </a:p>
          <a:p>
            <a:pPr marL="2894965" marR="2544445" algn="ctr">
              <a:lnSpc>
                <a:spcPct val="104200"/>
              </a:lnSpc>
            </a:pPr>
            <a:r>
              <a:rPr sz="1000" spc="-35" dirty="0">
                <a:latin typeface="Trebuchet MS"/>
                <a:cs typeface="Trebuchet MS"/>
              </a:rPr>
              <a:t>Department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of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Agronomy </a:t>
            </a:r>
            <a:r>
              <a:rPr sz="1000" spc="-25" dirty="0">
                <a:latin typeface="Trebuchet MS"/>
                <a:cs typeface="Trebuchet MS"/>
              </a:rPr>
              <a:t>1575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Linden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Drive</a:t>
            </a:r>
            <a:endParaRPr sz="1000">
              <a:latin typeface="Trebuchet MS"/>
              <a:cs typeface="Trebuchet MS"/>
            </a:endParaRPr>
          </a:p>
          <a:p>
            <a:pPr marL="342900" algn="ctr">
              <a:lnSpc>
                <a:spcPct val="100000"/>
              </a:lnSpc>
              <a:spcBef>
                <a:spcPts val="50"/>
              </a:spcBef>
            </a:pPr>
            <a:r>
              <a:rPr sz="1000" spc="-30" dirty="0">
                <a:latin typeface="Trebuchet MS"/>
                <a:cs typeface="Trebuchet MS"/>
              </a:rPr>
              <a:t>Madison,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WI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53706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75913" y="8300613"/>
            <a:ext cx="932700" cy="932700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724938" y="8684852"/>
            <a:ext cx="1597025" cy="825500"/>
            <a:chOff x="724938" y="8684852"/>
            <a:chExt cx="1597025" cy="82550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9748" y="8685771"/>
              <a:ext cx="345857" cy="5459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4938" y="8684852"/>
              <a:ext cx="1596741" cy="82491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7507684" y="1564544"/>
            <a:ext cx="143510" cy="651510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100" dirty="0">
                <a:solidFill>
                  <a:srgbClr val="FFFFFF"/>
                </a:solidFill>
                <a:latin typeface="Trebuchet MS"/>
                <a:cs typeface="Trebuchet MS"/>
              </a:rPr>
              <a:t>SECTION</a:t>
            </a:r>
            <a:r>
              <a:rPr sz="800" b="1" spc="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25" dirty="0">
                <a:solidFill>
                  <a:srgbClr val="FFFFFF"/>
                </a:solidFill>
                <a:latin typeface="Trebuchet MS"/>
                <a:cs typeface="Trebuchet MS"/>
              </a:rPr>
              <a:t>II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79084" y="1564544"/>
            <a:ext cx="143510" cy="772795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dirty="0">
                <a:solidFill>
                  <a:srgbClr val="FFFFFF"/>
                </a:solidFill>
                <a:latin typeface="Trebuchet MS"/>
                <a:cs typeface="Trebuchet MS"/>
              </a:rPr>
              <a:t>About</a:t>
            </a:r>
            <a:r>
              <a:rPr sz="8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FFFFFF"/>
                </a:solidFill>
                <a:latin typeface="Trebuchet MS"/>
                <a:cs typeface="Trebuchet MS"/>
              </a:rPr>
              <a:t>Pesticides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0259" y="3070479"/>
            <a:ext cx="3100705" cy="82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spc="-75" dirty="0">
                <a:latin typeface="Tahoma"/>
                <a:cs typeface="Tahoma"/>
              </a:rPr>
              <a:t>Common</a:t>
            </a:r>
            <a:r>
              <a:rPr sz="1100" b="1" spc="-30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Names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Generally,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active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ingredients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assigned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i="1" spc="-20" dirty="0">
                <a:latin typeface="Times New Roman"/>
                <a:cs typeface="Times New Roman"/>
                <a:hlinkClick r:id="" action="ppaction://noaction"/>
              </a:rPr>
              <a:t>com-</a:t>
            </a:r>
            <a:r>
              <a:rPr sz="1100" i="1" spc="-2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mon</a:t>
            </a:r>
            <a:r>
              <a:rPr sz="1100" i="1" spc="130" dirty="0">
                <a:latin typeface="Times New Roman"/>
                <a:cs typeface="Times New Roman"/>
                <a:hlinkClick r:id="" action="ppaction://noactio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names</a:t>
            </a:r>
            <a:r>
              <a:rPr sz="1100" i="1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almost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always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easier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then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chemical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name.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Common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names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normally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appear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label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same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line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just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before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35660" y="4109211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60">
                <a:moveTo>
                  <a:pt x="6352540" y="0"/>
                </a:moveTo>
                <a:lnTo>
                  <a:pt x="0" y="0"/>
                </a:lnTo>
                <a:lnTo>
                  <a:pt x="0" y="378460"/>
                </a:lnTo>
                <a:lnTo>
                  <a:pt x="6352540" y="378460"/>
                </a:lnTo>
                <a:lnTo>
                  <a:pt x="635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48360" y="4142866"/>
            <a:ext cx="6327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Wood</a:t>
            </a:r>
            <a:r>
              <a:rPr sz="1800" b="1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ahoma"/>
                <a:cs typeface="Tahoma"/>
              </a:rPr>
              <a:t>Preservatives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35660" y="4109211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60">
                <a:moveTo>
                  <a:pt x="0" y="378460"/>
                </a:moveTo>
                <a:lnTo>
                  <a:pt x="6352540" y="378460"/>
                </a:lnTo>
                <a:lnTo>
                  <a:pt x="6352540" y="0"/>
                </a:lnTo>
                <a:lnTo>
                  <a:pt x="0" y="0"/>
                </a:lnTo>
                <a:lnTo>
                  <a:pt x="0" y="37846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29310" y="2386329"/>
            <a:ext cx="6365240" cy="61595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04139" rIns="0" bIns="0" rtlCol="0">
            <a:spAutoFit/>
          </a:bodyPr>
          <a:lstStyle/>
          <a:p>
            <a:pPr marL="63500" marR="54610" algn="just">
              <a:lnSpc>
                <a:spcPts val="1100"/>
              </a:lnSpc>
              <a:spcBef>
                <a:spcPts val="819"/>
              </a:spcBef>
            </a:pPr>
            <a:r>
              <a:rPr sz="1000" b="1" spc="-55" dirty="0">
                <a:latin typeface="Tahoma"/>
                <a:cs typeface="Tahoma"/>
              </a:rPr>
              <a:t>Figure</a:t>
            </a:r>
            <a:r>
              <a:rPr sz="1000" b="1" spc="-30" dirty="0">
                <a:latin typeface="Tahoma"/>
                <a:cs typeface="Tahoma"/>
              </a:rPr>
              <a:t> </a:t>
            </a:r>
            <a:r>
              <a:rPr sz="1000" b="1" spc="-120" dirty="0">
                <a:latin typeface="Tahoma"/>
                <a:cs typeface="Tahoma"/>
              </a:rPr>
              <a:t>1:</a:t>
            </a:r>
            <a:r>
              <a:rPr sz="1000" b="1" spc="-15" dirty="0">
                <a:latin typeface="Tahoma"/>
                <a:cs typeface="Tahoma"/>
              </a:rPr>
              <a:t> </a:t>
            </a:r>
            <a:r>
              <a:rPr sz="1000" dirty="0">
                <a:latin typeface="Trebuchet MS"/>
                <a:cs typeface="Trebuchet MS"/>
              </a:rPr>
              <a:t>Shown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are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examples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from</a:t>
            </a:r>
            <a:r>
              <a:rPr sz="1000" spc="-25" dirty="0">
                <a:latin typeface="Trebuchet MS"/>
                <a:cs typeface="Trebuchet MS"/>
              </a:rPr>
              <a:t> two </a:t>
            </a:r>
            <a:r>
              <a:rPr sz="1000" dirty="0">
                <a:latin typeface="Trebuchet MS"/>
                <a:cs typeface="Trebuchet MS"/>
              </a:rPr>
              <a:t>wood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preservative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pesticide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labels.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Note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that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each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of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these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shows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only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trade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name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and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chemical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name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(for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G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Fume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96)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or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just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common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name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(for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QNAP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105" dirty="0">
                <a:latin typeface="Trebuchet MS"/>
                <a:cs typeface="Trebuchet MS"/>
              </a:rPr>
              <a:t>2).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b="1" spc="-80" dirty="0">
                <a:latin typeface="Tahoma"/>
                <a:cs typeface="Tahoma"/>
              </a:rPr>
              <a:t>NOTE:</a:t>
            </a:r>
            <a:r>
              <a:rPr sz="1000" b="1" spc="-100" dirty="0">
                <a:latin typeface="Tahoma"/>
                <a:cs typeface="Tahoma"/>
              </a:rPr>
              <a:t> </a:t>
            </a:r>
            <a:r>
              <a:rPr sz="1000" b="1" spc="-70" dirty="0">
                <a:latin typeface="Tahoma"/>
                <a:cs typeface="Tahoma"/>
              </a:rPr>
              <a:t>use</a:t>
            </a:r>
            <a:r>
              <a:rPr sz="1000" b="1" spc="-100" dirty="0">
                <a:latin typeface="Tahoma"/>
                <a:cs typeface="Tahoma"/>
              </a:rPr>
              <a:t> </a:t>
            </a:r>
            <a:r>
              <a:rPr sz="1000" b="1" spc="-40" dirty="0">
                <a:latin typeface="Tahoma"/>
                <a:cs typeface="Tahoma"/>
              </a:rPr>
              <a:t>of</a:t>
            </a:r>
            <a:r>
              <a:rPr sz="1000" b="1" spc="-100" dirty="0">
                <a:latin typeface="Tahoma"/>
                <a:cs typeface="Tahoma"/>
              </a:rPr>
              <a:t> </a:t>
            </a:r>
            <a:r>
              <a:rPr sz="1000" b="1" spc="-70" dirty="0">
                <a:latin typeface="Tahoma"/>
                <a:cs typeface="Tahoma"/>
              </a:rPr>
              <a:t>any</a:t>
            </a:r>
            <a:r>
              <a:rPr sz="1000" b="1" spc="-100" dirty="0">
                <a:latin typeface="Tahoma"/>
                <a:cs typeface="Tahoma"/>
              </a:rPr>
              <a:t> </a:t>
            </a:r>
            <a:r>
              <a:rPr sz="1000" b="1" spc="-50" dirty="0">
                <a:latin typeface="Tahoma"/>
                <a:cs typeface="Tahoma"/>
              </a:rPr>
              <a:t>particular</a:t>
            </a:r>
            <a:r>
              <a:rPr sz="1000" b="1" spc="-45" dirty="0">
                <a:latin typeface="Tahoma"/>
                <a:cs typeface="Tahoma"/>
              </a:rPr>
              <a:t> label</a:t>
            </a:r>
            <a:r>
              <a:rPr sz="1000" b="1" spc="-95" dirty="0">
                <a:latin typeface="Tahoma"/>
                <a:cs typeface="Tahoma"/>
              </a:rPr>
              <a:t> </a:t>
            </a:r>
            <a:r>
              <a:rPr sz="1000" b="1" spc="-55" dirty="0">
                <a:latin typeface="Tahoma"/>
                <a:cs typeface="Tahoma"/>
              </a:rPr>
              <a:t>is</a:t>
            </a:r>
            <a:r>
              <a:rPr sz="1000" b="1" spc="-95" dirty="0">
                <a:latin typeface="Tahoma"/>
                <a:cs typeface="Tahoma"/>
              </a:rPr>
              <a:t> </a:t>
            </a:r>
            <a:r>
              <a:rPr sz="1000" b="1" spc="-45" dirty="0">
                <a:latin typeface="Tahoma"/>
                <a:cs typeface="Tahoma"/>
              </a:rPr>
              <a:t>for</a:t>
            </a:r>
            <a:r>
              <a:rPr sz="1000" b="1" spc="-95" dirty="0">
                <a:latin typeface="Tahoma"/>
                <a:cs typeface="Tahoma"/>
              </a:rPr>
              <a:t> </a:t>
            </a:r>
            <a:r>
              <a:rPr sz="1000" b="1" spc="-55" dirty="0">
                <a:latin typeface="Tahoma"/>
                <a:cs typeface="Tahoma"/>
              </a:rPr>
              <a:t>demonstration</a:t>
            </a:r>
            <a:r>
              <a:rPr sz="1000" b="1" spc="-95" dirty="0">
                <a:latin typeface="Tahoma"/>
                <a:cs typeface="Tahoma"/>
              </a:rPr>
              <a:t> </a:t>
            </a:r>
            <a:r>
              <a:rPr sz="1000" b="1" spc="-55" dirty="0">
                <a:latin typeface="Tahoma"/>
                <a:cs typeface="Tahoma"/>
              </a:rPr>
              <a:t>purposes</a:t>
            </a:r>
            <a:r>
              <a:rPr sz="1000" b="1" spc="-95" dirty="0">
                <a:latin typeface="Tahoma"/>
                <a:cs typeface="Tahoma"/>
              </a:rPr>
              <a:t> </a:t>
            </a:r>
            <a:r>
              <a:rPr sz="1000" b="1" spc="-40" dirty="0">
                <a:latin typeface="Tahoma"/>
                <a:cs typeface="Tahoma"/>
              </a:rPr>
              <a:t>only</a:t>
            </a:r>
            <a:r>
              <a:rPr sz="1000" b="1" spc="-95" dirty="0">
                <a:latin typeface="Tahoma"/>
                <a:cs typeface="Tahoma"/>
              </a:rPr>
              <a:t> </a:t>
            </a:r>
            <a:r>
              <a:rPr sz="1000" b="1" spc="-55" dirty="0">
                <a:latin typeface="Tahoma"/>
                <a:cs typeface="Tahoma"/>
              </a:rPr>
              <a:t>and</a:t>
            </a:r>
            <a:r>
              <a:rPr sz="1000" b="1" spc="-95" dirty="0">
                <a:latin typeface="Tahoma"/>
                <a:cs typeface="Tahoma"/>
              </a:rPr>
              <a:t> </a:t>
            </a:r>
            <a:r>
              <a:rPr sz="1000" b="1" spc="-45" dirty="0">
                <a:latin typeface="Tahoma"/>
                <a:cs typeface="Tahoma"/>
              </a:rPr>
              <a:t>not</a:t>
            </a:r>
            <a:r>
              <a:rPr sz="1000" b="1" spc="-95" dirty="0">
                <a:latin typeface="Tahoma"/>
                <a:cs typeface="Tahoma"/>
              </a:rPr>
              <a:t> </a:t>
            </a:r>
            <a:r>
              <a:rPr sz="1000" b="1" spc="-65" dirty="0">
                <a:latin typeface="Tahoma"/>
                <a:cs typeface="Tahoma"/>
              </a:rPr>
              <a:t>an</a:t>
            </a:r>
            <a:r>
              <a:rPr sz="1000" b="1" spc="-95" dirty="0">
                <a:latin typeface="Tahoma"/>
                <a:cs typeface="Tahoma"/>
              </a:rPr>
              <a:t> </a:t>
            </a:r>
            <a:r>
              <a:rPr sz="1000" b="1" spc="-60" dirty="0">
                <a:latin typeface="Tahoma"/>
                <a:cs typeface="Tahoma"/>
              </a:rPr>
              <a:t>endorsement</a:t>
            </a:r>
            <a:r>
              <a:rPr sz="1000" b="1" spc="-95" dirty="0">
                <a:latin typeface="Tahoma"/>
                <a:cs typeface="Tahoma"/>
              </a:rPr>
              <a:t> </a:t>
            </a:r>
            <a:r>
              <a:rPr sz="1000" b="1" spc="-40" dirty="0">
                <a:latin typeface="Tahoma"/>
                <a:cs typeface="Tahoma"/>
              </a:rPr>
              <a:t>of</a:t>
            </a:r>
            <a:r>
              <a:rPr sz="1000" b="1" spc="-95" dirty="0">
                <a:latin typeface="Tahoma"/>
                <a:cs typeface="Tahoma"/>
              </a:rPr>
              <a:t> </a:t>
            </a:r>
            <a:r>
              <a:rPr sz="1000" b="1" spc="-55" dirty="0">
                <a:latin typeface="Tahoma"/>
                <a:cs typeface="Tahoma"/>
              </a:rPr>
              <a:t>the</a:t>
            </a:r>
            <a:r>
              <a:rPr sz="1000" b="1" spc="-95" dirty="0">
                <a:latin typeface="Tahoma"/>
                <a:cs typeface="Tahoma"/>
              </a:rPr>
              <a:t> </a:t>
            </a:r>
            <a:r>
              <a:rPr sz="1000" b="1" spc="-45" dirty="0">
                <a:latin typeface="Tahoma"/>
                <a:cs typeface="Tahoma"/>
              </a:rPr>
              <a:t>product.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22960" y="514350"/>
            <a:ext cx="3127375" cy="1812289"/>
            <a:chOff x="822960" y="514350"/>
            <a:chExt cx="3127375" cy="1812289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660" y="527050"/>
              <a:ext cx="3101847" cy="178689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35660" y="527050"/>
              <a:ext cx="3101975" cy="1786889"/>
            </a:xfrm>
            <a:custGeom>
              <a:avLst/>
              <a:gdLst/>
              <a:ahLst/>
              <a:cxnLst/>
              <a:rect l="l" t="t" r="r" b="b"/>
              <a:pathLst>
                <a:path w="3101975" h="1786889">
                  <a:moveTo>
                    <a:pt x="0" y="1786890"/>
                  </a:moveTo>
                  <a:lnTo>
                    <a:pt x="3101848" y="1786890"/>
                  </a:lnTo>
                  <a:lnTo>
                    <a:pt x="3101848" y="0"/>
                  </a:lnTo>
                  <a:lnTo>
                    <a:pt x="0" y="0"/>
                  </a:lnTo>
                  <a:lnTo>
                    <a:pt x="0" y="178689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011929" y="514350"/>
            <a:ext cx="3188970" cy="1812289"/>
            <a:chOff x="4011929" y="514350"/>
            <a:chExt cx="3188970" cy="1812289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24629" y="527050"/>
              <a:ext cx="3163569" cy="178689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024629" y="527050"/>
              <a:ext cx="3163570" cy="1786889"/>
            </a:xfrm>
            <a:custGeom>
              <a:avLst/>
              <a:gdLst/>
              <a:ahLst/>
              <a:cxnLst/>
              <a:rect l="l" t="t" r="r" b="b"/>
              <a:pathLst>
                <a:path w="3163570" h="1786889">
                  <a:moveTo>
                    <a:pt x="0" y="1786890"/>
                  </a:moveTo>
                  <a:lnTo>
                    <a:pt x="3163570" y="1786890"/>
                  </a:lnTo>
                  <a:lnTo>
                    <a:pt x="3163570" y="0"/>
                  </a:lnTo>
                  <a:lnTo>
                    <a:pt x="0" y="0"/>
                  </a:lnTo>
                  <a:lnTo>
                    <a:pt x="0" y="178689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113529" y="3062566"/>
            <a:ext cx="3100705" cy="669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chemical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name.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one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company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makes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a </a:t>
            </a:r>
            <a:r>
              <a:rPr sz="1100" dirty="0">
                <a:latin typeface="Times New Roman"/>
                <a:cs typeface="Times New Roman"/>
              </a:rPr>
              <a:t>product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using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same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a.i.,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labels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products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a.i.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same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common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name</a:t>
            </a:r>
            <a:r>
              <a:rPr sz="1100" spc="-10" dirty="0">
                <a:latin typeface="Times New Roman"/>
                <a:cs typeface="Times New Roman"/>
              </a:rPr>
              <a:t> regard- </a:t>
            </a:r>
            <a:r>
              <a:rPr sz="1100" dirty="0">
                <a:latin typeface="Times New Roman"/>
                <a:cs typeface="Times New Roman"/>
              </a:rPr>
              <a:t>less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2096" y="4465687"/>
            <a:ext cx="610235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-50" dirty="0">
                <a:latin typeface="Times New Roman"/>
                <a:cs typeface="Times New Roman"/>
              </a:rPr>
              <a:t>W</a:t>
            </a:r>
            <a:endParaRPr sz="48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86552" y="4627714"/>
            <a:ext cx="25241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ood</a:t>
            </a:r>
            <a:r>
              <a:rPr sz="1100" spc="3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preservatives</a:t>
            </a:r>
            <a:r>
              <a:rPr sz="1100" spc="3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3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substances</a:t>
            </a:r>
            <a:r>
              <a:rPr sz="1100" spc="3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that,</a:t>
            </a:r>
            <a:r>
              <a:rPr sz="1100" spc="3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for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86552" y="4786414"/>
            <a:ext cx="25241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reasonable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length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time,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86552" y="4945113"/>
            <a:ext cx="25241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destructive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actions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pests.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10290" y="5103812"/>
            <a:ext cx="2099310" cy="986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preservatives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generally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chemicals </a:t>
            </a:r>
            <a:r>
              <a:rPr sz="1100" spc="-25" dirty="0">
                <a:latin typeface="Times New Roman"/>
                <a:cs typeface="Times New Roman"/>
              </a:rPr>
              <a:t>applied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as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solids,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liquids,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Times New Roman"/>
                <a:cs typeface="Times New Roman"/>
              </a:rPr>
              <a:t>or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gases,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that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either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toxic</a:t>
            </a:r>
            <a:r>
              <a:rPr sz="1100" i="1" spc="2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wood-</a:t>
            </a:r>
            <a:r>
              <a:rPr sz="1100" spc="-10" dirty="0">
                <a:latin typeface="Times New Roman"/>
                <a:cs typeface="Times New Roman"/>
              </a:rPr>
              <a:t>degrading </a:t>
            </a:r>
            <a:r>
              <a:rPr sz="1100" dirty="0">
                <a:latin typeface="Times New Roman"/>
                <a:cs typeface="Times New Roman"/>
              </a:rPr>
              <a:t>organisms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cause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change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in </a:t>
            </a:r>
            <a:r>
              <a:rPr sz="1100" spc="-10" dirty="0">
                <a:latin typeface="Times New Roman"/>
                <a:cs typeface="Times New Roman"/>
              </a:rPr>
              <a:t>wood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properties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makes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 </a:t>
            </a:r>
            <a:r>
              <a:rPr sz="1100" dirty="0">
                <a:latin typeface="Times New Roman"/>
                <a:cs typeface="Times New Roman"/>
              </a:rPr>
              <a:t>less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vulnerable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degradation.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10290" y="6214846"/>
            <a:ext cx="2099310" cy="828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Preservatives</a:t>
            </a:r>
            <a:r>
              <a:rPr sz="1100" spc="4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4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usually</a:t>
            </a:r>
            <a:r>
              <a:rPr sz="1100" spc="4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4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in </a:t>
            </a:r>
            <a:r>
              <a:rPr sz="1100" dirty="0">
                <a:latin typeface="Times New Roman"/>
                <a:cs typeface="Times New Roman"/>
              </a:rPr>
              <a:t>liquid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form.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rely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solvents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carry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toxic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chemicals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wood.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Each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wood-</a:t>
            </a:r>
            <a:r>
              <a:rPr sz="1100" dirty="0">
                <a:latin typeface="Times New Roman"/>
                <a:cs typeface="Times New Roman"/>
              </a:rPr>
              <a:t>preserving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chemi- </a:t>
            </a:r>
            <a:r>
              <a:rPr sz="1100" dirty="0">
                <a:latin typeface="Times New Roman"/>
                <a:cs typeface="Times New Roman"/>
              </a:rPr>
              <a:t>cal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unique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properties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own.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10259" y="7167181"/>
            <a:ext cx="3100705" cy="209867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spc="-10" dirty="0">
                <a:latin typeface="Times New Roman"/>
                <a:cs typeface="Times New Roman"/>
              </a:rPr>
              <a:t>Wood </a:t>
            </a:r>
            <a:r>
              <a:rPr sz="1100" dirty="0">
                <a:latin typeface="Times New Roman"/>
                <a:cs typeface="Times New Roman"/>
              </a:rPr>
              <a:t>preservatives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generally</a:t>
            </a:r>
            <a:r>
              <a:rPr sz="1100" spc="-10" dirty="0">
                <a:latin typeface="Times New Roman"/>
                <a:cs typeface="Times New Roman"/>
              </a:rPr>
              <a:t> classified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10" dirty="0">
                <a:latin typeface="Times New Roman"/>
                <a:cs typeface="Times New Roman"/>
              </a:rPr>
              <a:t> oilborne </a:t>
            </a:r>
            <a:r>
              <a:rPr sz="1100" dirty="0">
                <a:latin typeface="Times New Roman"/>
                <a:cs typeface="Times New Roman"/>
              </a:rPr>
              <a:t>preservatives</a:t>
            </a:r>
            <a:r>
              <a:rPr sz="1100" spc="3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3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waterborne</a:t>
            </a:r>
            <a:r>
              <a:rPr sz="1100" spc="3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preservatives</a:t>
            </a:r>
            <a:r>
              <a:rPr sz="1100" spc="3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based</a:t>
            </a:r>
            <a:r>
              <a:rPr sz="1100" spc="3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on </a:t>
            </a:r>
            <a:r>
              <a:rPr sz="1100" dirty="0">
                <a:latin typeface="Times New Roman"/>
                <a:cs typeface="Times New Roman"/>
              </a:rPr>
              <a:t>whether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dissolved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suspended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either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oil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water.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35" dirty="0">
                <a:latin typeface="Times New Roman"/>
                <a:cs typeface="Times New Roman"/>
              </a:rPr>
              <a:t>We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briefly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discuss</a:t>
            </a:r>
            <a:r>
              <a:rPr sz="1100" spc="-20" dirty="0">
                <a:latin typeface="Times New Roman"/>
                <a:cs typeface="Times New Roman"/>
              </a:rPr>
              <a:t> fumi- </a:t>
            </a:r>
            <a:r>
              <a:rPr sz="1100" dirty="0">
                <a:latin typeface="Times New Roman"/>
                <a:cs typeface="Times New Roman"/>
              </a:rPr>
              <a:t>gant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preservatives.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614"/>
              </a:lnSpc>
              <a:spcBef>
                <a:spcPts val="855"/>
              </a:spcBef>
            </a:pPr>
            <a:r>
              <a:rPr sz="1400" b="1" spc="-10" dirty="0">
                <a:latin typeface="Tahoma"/>
                <a:cs typeface="Tahoma"/>
              </a:rPr>
              <a:t>Regulations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Wood</a:t>
            </a:r>
            <a:r>
              <a:rPr sz="1100" spc="245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preservatives</a:t>
            </a:r>
            <a:r>
              <a:rPr sz="1100" spc="245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are</a:t>
            </a:r>
            <a:r>
              <a:rPr sz="1100" spc="245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subject</a:t>
            </a:r>
            <a:r>
              <a:rPr sz="1100" spc="245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to</a:t>
            </a:r>
            <a:r>
              <a:rPr sz="1100" spc="245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federal</a:t>
            </a:r>
            <a:r>
              <a:rPr sz="1100" spc="245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and</a:t>
            </a:r>
            <a:r>
              <a:rPr sz="1100" spc="245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1100" spc="-20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state</a:t>
            </a:r>
            <a:r>
              <a:rPr sz="1100" spc="-20" dirty="0">
                <a:solidFill>
                  <a:srgbClr val="215E9E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pesticide</a:t>
            </a:r>
            <a:r>
              <a:rPr sz="1100" spc="190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regulations</a:t>
            </a:r>
            <a:r>
              <a:rPr sz="1100" spc="190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just</a:t>
            </a:r>
            <a:r>
              <a:rPr sz="1100" spc="190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like</a:t>
            </a:r>
            <a:r>
              <a:rPr sz="1100" spc="190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other</a:t>
            </a:r>
            <a:r>
              <a:rPr sz="1100" spc="190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pesticides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How- </a:t>
            </a:r>
            <a:r>
              <a:rPr sz="1100" spc="-10" dirty="0">
                <a:latin typeface="Times New Roman"/>
                <a:cs typeface="Times New Roman"/>
              </a:rPr>
              <a:t>ever,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U.S.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Environmental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Protection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Agency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(EPA) </a:t>
            </a:r>
            <a:r>
              <a:rPr sz="1100" spc="-10" dirty="0">
                <a:latin typeface="Times New Roman"/>
                <a:cs typeface="Times New Roman"/>
              </a:rPr>
              <a:t>classifies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products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already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been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treated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preservatives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“treated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articles”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rather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as </a:t>
            </a:r>
            <a:r>
              <a:rPr sz="1100" dirty="0">
                <a:latin typeface="Times New Roman"/>
                <a:cs typeface="Times New Roman"/>
              </a:rPr>
              <a:t>pesticides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themselves.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Therefore,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treated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not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113466" y="4627486"/>
            <a:ext cx="3100705" cy="669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regulated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under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Federal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Insecticide,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Fungicide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Rodenticide Act (FIFRA), which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 discuss later.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uses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treated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might,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however,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restricted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by</a:t>
            </a:r>
            <a:endParaRPr sz="1100">
              <a:latin typeface="Times New Roman"/>
              <a:cs typeface="Times New Roman"/>
            </a:endParaRPr>
          </a:p>
          <a:p>
            <a:pPr marL="1013460" algn="just">
              <a:lnSpc>
                <a:spcPts val="1220"/>
              </a:lnSpc>
            </a:pPr>
            <a:r>
              <a:rPr sz="1100" dirty="0">
                <a:latin typeface="Times New Roman"/>
                <a:cs typeface="Times New Roman"/>
              </a:rPr>
              <a:t>state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law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and/or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la-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114785" y="5174132"/>
            <a:ext cx="2099310" cy="202755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100" spc="-20" dirty="0">
                <a:latin typeface="Times New Roman"/>
                <a:cs typeface="Times New Roman"/>
              </a:rPr>
              <a:t>bel.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614"/>
              </a:lnSpc>
              <a:spcBef>
                <a:spcPts val="880"/>
              </a:spcBef>
            </a:pPr>
            <a:r>
              <a:rPr sz="1400" b="1" spc="-45" dirty="0">
                <a:latin typeface="Tahoma"/>
                <a:cs typeface="Tahoma"/>
              </a:rPr>
              <a:t>Oilborne</a:t>
            </a:r>
            <a:r>
              <a:rPr sz="1400" b="1" spc="-3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Preservatives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Oilborne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for- </a:t>
            </a:r>
            <a:r>
              <a:rPr sz="1100" dirty="0">
                <a:latin typeface="Times New Roman"/>
                <a:cs typeface="Times New Roman"/>
              </a:rPr>
              <a:t>mulated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such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solvents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i="1" spc="-20" dirty="0">
                <a:latin typeface="Times New Roman"/>
                <a:cs typeface="Times New Roman"/>
                <a:hlinkClick r:id="" action="ppaction://noaction"/>
              </a:rPr>
              <a:t>car-</a:t>
            </a:r>
            <a:r>
              <a:rPr sz="1100" i="1" spc="-2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riers</a:t>
            </a:r>
            <a:r>
              <a:rPr sz="1100" i="1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such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mineral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spirits,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petro- </a:t>
            </a:r>
            <a:r>
              <a:rPr sz="1100" dirty="0">
                <a:latin typeface="Times New Roman"/>
                <a:cs typeface="Times New Roman"/>
              </a:rPr>
              <a:t>leum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oils,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creosote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(the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latter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is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preservative).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Solvents </a:t>
            </a:r>
            <a:r>
              <a:rPr sz="1100" dirty="0">
                <a:latin typeface="Times New Roman"/>
                <a:cs typeface="Times New Roman"/>
              </a:rPr>
              <a:t>influence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several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properties,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includ- </a:t>
            </a:r>
            <a:r>
              <a:rPr sz="1100" dirty="0">
                <a:latin typeface="Times New Roman"/>
                <a:cs typeface="Times New Roman"/>
              </a:rPr>
              <a:t>ing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color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paintability.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So, </a:t>
            </a:r>
            <a:r>
              <a:rPr sz="1100" dirty="0">
                <a:latin typeface="Times New Roman"/>
                <a:cs typeface="Times New Roman"/>
              </a:rPr>
              <a:t>where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possible,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solvents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chosen </a:t>
            </a:r>
            <a:r>
              <a:rPr sz="1100" dirty="0">
                <a:latin typeface="Times New Roman"/>
                <a:cs typeface="Times New Roman"/>
              </a:rPr>
              <a:t>based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desired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13415" y="7167257"/>
            <a:ext cx="4883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imes New Roman"/>
                <a:cs typeface="Times New Roman"/>
              </a:rPr>
              <a:t>product.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113415" y="7484795"/>
            <a:ext cx="3100705" cy="114617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Treatment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oilborne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preservatives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does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make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swell.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solvents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make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treated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less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sus- </a:t>
            </a:r>
            <a:r>
              <a:rPr sz="1100" dirty="0">
                <a:latin typeface="Times New Roman"/>
                <a:cs typeface="Times New Roman"/>
              </a:rPr>
              <a:t>ceptible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cracks and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checking.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 algn="just">
              <a:lnSpc>
                <a:spcPct val="91200"/>
              </a:lnSpc>
              <a:spcBef>
                <a:spcPts val="819"/>
              </a:spcBef>
            </a:pPr>
            <a:r>
              <a:rPr sz="1600" spc="-114" dirty="0">
                <a:latin typeface="Yu Gothic"/>
                <a:cs typeface="Yu Gothic"/>
              </a:rPr>
              <a:t>☞</a:t>
            </a:r>
            <a:r>
              <a:rPr sz="1600" spc="-160" dirty="0">
                <a:latin typeface="Yu Gothic"/>
                <a:cs typeface="Yu Gothic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Keep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mind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that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oil-b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s</a:t>
            </a:r>
            <a:r>
              <a:rPr sz="1100" spc="5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d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solvents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are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flammable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</a:t>
            </a:r>
            <a:r>
              <a:rPr sz="1100" spc="15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n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</a:t>
            </a:r>
            <a:r>
              <a:rPr sz="1100" dirty="0">
                <a:latin typeface="Times New Roman"/>
                <a:cs typeface="Times New Roman"/>
              </a:rPr>
              <a:t>ose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health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risks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y</a:t>
            </a:r>
            <a:r>
              <a:rPr sz="1100" spc="-10" dirty="0">
                <a:latin typeface="Times New Roman"/>
                <a:cs typeface="Times New Roman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u.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Follow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safe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han-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dling</a:t>
            </a:r>
            <a:r>
              <a:rPr sz="1100" dirty="0">
                <a:latin typeface="Times New Roman"/>
                <a:cs typeface="Times New Roman"/>
              </a:rPr>
              <a:t> procedures</a:t>
            </a:r>
            <a:r>
              <a:rPr sz="1100" spc="-5" dirty="0">
                <a:latin typeface="Times New Roman"/>
                <a:cs typeface="Times New Roman"/>
              </a:rPr>
              <a:t> o</a:t>
            </a:r>
            <a:r>
              <a:rPr sz="1100" dirty="0">
                <a:latin typeface="Times New Roman"/>
                <a:cs typeface="Times New Roman"/>
              </a:rPr>
              <a:t>n </a:t>
            </a:r>
            <a:r>
              <a:rPr sz="1100" spc="-5" dirty="0">
                <a:latin typeface="Times New Roman"/>
                <a:cs typeface="Times New Roman"/>
              </a:rPr>
              <a:t>product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labels.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13580" y="8755151"/>
            <a:ext cx="3100070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5"/>
              </a:lnSpc>
              <a:spcBef>
                <a:spcPts val="100"/>
              </a:spcBef>
            </a:pPr>
            <a:r>
              <a:rPr sz="1100" b="1" spc="-10" dirty="0">
                <a:latin typeface="Tahoma"/>
                <a:cs typeface="Tahoma"/>
              </a:rPr>
              <a:t>Creosote</a:t>
            </a:r>
            <a:endParaRPr sz="1100">
              <a:latin typeface="Tahoma"/>
              <a:cs typeface="Tahoma"/>
            </a:endParaRPr>
          </a:p>
          <a:p>
            <a:pPr marL="12700" marR="5080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Creosote,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distillate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coal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tar,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brownish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black, </a:t>
            </a:r>
            <a:r>
              <a:rPr sz="1100" dirty="0">
                <a:latin typeface="Times New Roman"/>
                <a:cs typeface="Times New Roman"/>
              </a:rPr>
              <a:t>oily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liquid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heavy,</a:t>
            </a:r>
            <a:r>
              <a:rPr sz="1100" spc="-10" dirty="0">
                <a:latin typeface="Times New Roman"/>
                <a:cs typeface="Times New Roman"/>
              </a:rPr>
              <a:t> tar-</a:t>
            </a:r>
            <a:r>
              <a:rPr sz="1100" dirty="0">
                <a:latin typeface="Times New Roman"/>
                <a:cs typeface="Times New Roman"/>
              </a:rPr>
              <a:t>like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odor.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010535" y="5322315"/>
            <a:ext cx="2002789" cy="1673225"/>
          </a:xfrm>
          <a:custGeom>
            <a:avLst/>
            <a:gdLst/>
            <a:ahLst/>
            <a:cxnLst/>
            <a:rect l="l" t="t" r="r" b="b"/>
            <a:pathLst>
              <a:path w="2002789" h="1673225">
                <a:moveTo>
                  <a:pt x="1850389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1520698"/>
                </a:lnTo>
                <a:lnTo>
                  <a:pt x="7769" y="1568866"/>
                </a:lnTo>
                <a:lnTo>
                  <a:pt x="29405" y="1610701"/>
                </a:lnTo>
                <a:lnTo>
                  <a:pt x="62396" y="1643692"/>
                </a:lnTo>
                <a:lnTo>
                  <a:pt x="104231" y="1665328"/>
                </a:lnTo>
                <a:lnTo>
                  <a:pt x="152400" y="1673098"/>
                </a:lnTo>
                <a:lnTo>
                  <a:pt x="1850389" y="1673098"/>
                </a:lnTo>
                <a:lnTo>
                  <a:pt x="1898558" y="1665328"/>
                </a:lnTo>
                <a:lnTo>
                  <a:pt x="1940393" y="1643692"/>
                </a:lnTo>
                <a:lnTo>
                  <a:pt x="1973384" y="1610701"/>
                </a:lnTo>
                <a:lnTo>
                  <a:pt x="1995020" y="1568866"/>
                </a:lnTo>
                <a:lnTo>
                  <a:pt x="2002789" y="1520698"/>
                </a:lnTo>
                <a:lnTo>
                  <a:pt x="2002789" y="152400"/>
                </a:lnTo>
                <a:lnTo>
                  <a:pt x="1995020" y="104231"/>
                </a:lnTo>
                <a:lnTo>
                  <a:pt x="1973384" y="62396"/>
                </a:lnTo>
                <a:lnTo>
                  <a:pt x="1940393" y="29405"/>
                </a:lnTo>
                <a:lnTo>
                  <a:pt x="1898558" y="7769"/>
                </a:lnTo>
                <a:lnTo>
                  <a:pt x="1850389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160540" y="5404865"/>
            <a:ext cx="16935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Trebuchet MS"/>
                <a:cs typeface="Trebuchet MS"/>
              </a:rPr>
              <a:t>Wood-Preserving</a:t>
            </a:r>
            <a:r>
              <a:rPr sz="1000" b="1" spc="185" dirty="0">
                <a:latin typeface="Trebuchet MS"/>
                <a:cs typeface="Trebuchet MS"/>
              </a:rPr>
              <a:t> </a:t>
            </a:r>
            <a:r>
              <a:rPr sz="1000" b="1" spc="-10" dirty="0">
                <a:latin typeface="Trebuchet MS"/>
                <a:cs typeface="Trebuchet MS"/>
              </a:rPr>
              <a:t>Standards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067704" y="5609335"/>
            <a:ext cx="1880235" cy="12890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50"/>
              </a:spcBef>
            </a:pP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254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American</a:t>
            </a:r>
            <a:r>
              <a:rPr sz="1000" spc="26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Wood</a:t>
            </a:r>
            <a:r>
              <a:rPr sz="1000" spc="26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Protection </a:t>
            </a:r>
            <a:r>
              <a:rPr sz="1000" spc="-25" dirty="0">
                <a:latin typeface="Microsoft Sans Serif"/>
                <a:cs typeface="Microsoft Sans Serif"/>
              </a:rPr>
              <a:t>Association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(AWPA)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annually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pub‑ </a:t>
            </a:r>
            <a:r>
              <a:rPr sz="1000" dirty="0">
                <a:latin typeface="Microsoft Sans Serif"/>
                <a:cs typeface="Microsoft Sans Serif"/>
              </a:rPr>
              <a:t>lishes</a:t>
            </a:r>
            <a:r>
              <a:rPr sz="1000" spc="15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its</a:t>
            </a:r>
            <a:r>
              <a:rPr sz="1000" spc="160" dirty="0"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215E9E"/>
                </a:solidFill>
                <a:latin typeface="Microsoft Sans Serif"/>
                <a:cs typeface="Microsoft Sans Serif"/>
                <a:hlinkClick r:id="rId5"/>
              </a:rPr>
              <a:t>book</a:t>
            </a:r>
            <a:r>
              <a:rPr sz="1000" spc="160" dirty="0">
                <a:solidFill>
                  <a:srgbClr val="215E9E"/>
                </a:solidFill>
                <a:latin typeface="Microsoft Sans Serif"/>
                <a:cs typeface="Microsoft Sans Serif"/>
                <a:hlinkClick r:id="rId5"/>
              </a:rPr>
              <a:t> </a:t>
            </a:r>
            <a:r>
              <a:rPr sz="1000" dirty="0">
                <a:solidFill>
                  <a:srgbClr val="215E9E"/>
                </a:solidFill>
                <a:latin typeface="Microsoft Sans Serif"/>
                <a:cs typeface="Microsoft Sans Serif"/>
                <a:hlinkClick r:id="rId5"/>
              </a:rPr>
              <a:t>of</a:t>
            </a:r>
            <a:r>
              <a:rPr sz="1000" spc="160" dirty="0">
                <a:solidFill>
                  <a:srgbClr val="215E9E"/>
                </a:solidFill>
                <a:latin typeface="Microsoft Sans Serif"/>
                <a:cs typeface="Microsoft Sans Serif"/>
                <a:hlinkClick r:id="rId5"/>
              </a:rPr>
              <a:t> </a:t>
            </a:r>
            <a:r>
              <a:rPr sz="1000" spc="-20" dirty="0">
                <a:solidFill>
                  <a:srgbClr val="215E9E"/>
                </a:solidFill>
                <a:latin typeface="Microsoft Sans Serif"/>
                <a:cs typeface="Microsoft Sans Serif"/>
                <a:hlinkClick r:id="rId5"/>
              </a:rPr>
              <a:t>standards</a:t>
            </a:r>
            <a:r>
              <a:rPr sz="1000" spc="-20" dirty="0">
                <a:latin typeface="Microsoft Sans Serif"/>
                <a:cs typeface="Microsoft Sans Serif"/>
              </a:rPr>
              <a:t>:</a:t>
            </a:r>
            <a:r>
              <a:rPr sz="1000" spc="16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de‑ </a:t>
            </a:r>
            <a:r>
              <a:rPr sz="1000" dirty="0">
                <a:latin typeface="Microsoft Sans Serif"/>
                <a:cs typeface="Microsoft Sans Serif"/>
              </a:rPr>
              <a:t>tailed</a:t>
            </a:r>
            <a:r>
              <a:rPr sz="1000" spc="5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descriptions</a:t>
            </a:r>
            <a:r>
              <a:rPr sz="1000" spc="5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of</a:t>
            </a:r>
            <a:r>
              <a:rPr sz="1000" spc="5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50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chemical </a:t>
            </a:r>
            <a:r>
              <a:rPr sz="1000" dirty="0">
                <a:latin typeface="Microsoft Sans Serif"/>
                <a:cs typeface="Microsoft Sans Serif"/>
              </a:rPr>
              <a:t>and</a:t>
            </a:r>
            <a:r>
              <a:rPr sz="1000" spc="16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physical</a:t>
            </a:r>
            <a:r>
              <a:rPr sz="1000" spc="16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properties</a:t>
            </a:r>
            <a:r>
              <a:rPr sz="1000" spc="16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of</a:t>
            </a:r>
            <a:r>
              <a:rPr sz="1000" spc="16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wood </a:t>
            </a:r>
            <a:r>
              <a:rPr sz="1000" spc="-40" dirty="0">
                <a:latin typeface="Microsoft Sans Serif"/>
                <a:cs typeface="Microsoft Sans Serif"/>
              </a:rPr>
              <a:t>preservatives.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You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can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refer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to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the </a:t>
            </a:r>
            <a:r>
              <a:rPr sz="1000" dirty="0">
                <a:latin typeface="Microsoft Sans Serif"/>
                <a:cs typeface="Microsoft Sans Serif"/>
              </a:rPr>
              <a:t>AWPA</a:t>
            </a:r>
            <a:r>
              <a:rPr sz="1000" spc="27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Standards</a:t>
            </a:r>
            <a:r>
              <a:rPr sz="1000" spc="27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for</a:t>
            </a:r>
            <a:r>
              <a:rPr sz="1000" spc="275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acceptable </a:t>
            </a:r>
            <a:r>
              <a:rPr sz="1000" spc="-40" dirty="0">
                <a:latin typeface="Microsoft Sans Serif"/>
                <a:cs typeface="Microsoft Sans Serif"/>
              </a:rPr>
              <a:t>preservatives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80" dirty="0">
                <a:latin typeface="Microsoft Sans Serif"/>
                <a:cs typeface="Microsoft Sans Serif"/>
              </a:rPr>
              <a:t>and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treatments.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997835" y="5309615"/>
            <a:ext cx="2028189" cy="1698625"/>
            <a:chOff x="2997835" y="5309615"/>
            <a:chExt cx="2028189" cy="1698625"/>
          </a:xfrm>
        </p:grpSpPr>
        <p:sp>
          <p:nvSpPr>
            <p:cNvPr id="39" name="object 39"/>
            <p:cNvSpPr/>
            <p:nvPr/>
          </p:nvSpPr>
          <p:spPr>
            <a:xfrm>
              <a:off x="3010535" y="5322315"/>
              <a:ext cx="2002789" cy="1673225"/>
            </a:xfrm>
            <a:custGeom>
              <a:avLst/>
              <a:gdLst/>
              <a:ahLst/>
              <a:cxnLst/>
              <a:rect l="l" t="t" r="r" b="b"/>
              <a:pathLst>
                <a:path w="2002789" h="1673225">
                  <a:moveTo>
                    <a:pt x="152400" y="0"/>
                  </a:move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1520698"/>
                  </a:lnTo>
                  <a:lnTo>
                    <a:pt x="7769" y="1568866"/>
                  </a:lnTo>
                  <a:lnTo>
                    <a:pt x="29405" y="1610701"/>
                  </a:lnTo>
                  <a:lnTo>
                    <a:pt x="62396" y="1643692"/>
                  </a:lnTo>
                  <a:lnTo>
                    <a:pt x="104231" y="1665328"/>
                  </a:lnTo>
                  <a:lnTo>
                    <a:pt x="152400" y="1673098"/>
                  </a:lnTo>
                  <a:lnTo>
                    <a:pt x="1850389" y="1673098"/>
                  </a:lnTo>
                  <a:lnTo>
                    <a:pt x="1898558" y="1665328"/>
                  </a:lnTo>
                  <a:lnTo>
                    <a:pt x="1940393" y="1643692"/>
                  </a:lnTo>
                  <a:lnTo>
                    <a:pt x="1973384" y="1610701"/>
                  </a:lnTo>
                  <a:lnTo>
                    <a:pt x="1995020" y="1568866"/>
                  </a:lnTo>
                  <a:lnTo>
                    <a:pt x="2002789" y="1520698"/>
                  </a:lnTo>
                  <a:lnTo>
                    <a:pt x="2002789" y="152400"/>
                  </a:lnTo>
                  <a:lnTo>
                    <a:pt x="1995020" y="104231"/>
                  </a:lnTo>
                  <a:lnTo>
                    <a:pt x="1973384" y="62396"/>
                  </a:lnTo>
                  <a:lnTo>
                    <a:pt x="1940393" y="29405"/>
                  </a:lnTo>
                  <a:lnTo>
                    <a:pt x="1898558" y="7769"/>
                  </a:lnTo>
                  <a:lnTo>
                    <a:pt x="1850389" y="0"/>
                  </a:lnTo>
                  <a:lnTo>
                    <a:pt x="152400" y="0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097136" y="5610779"/>
              <a:ext cx="1854200" cy="0"/>
            </a:xfrm>
            <a:custGeom>
              <a:avLst/>
              <a:gdLst/>
              <a:ahLst/>
              <a:cxnLst/>
              <a:rect l="l" t="t" r="r" b="b"/>
              <a:pathLst>
                <a:path w="1854200">
                  <a:moveTo>
                    <a:pt x="0" y="0"/>
                  </a:moveTo>
                  <a:lnTo>
                    <a:pt x="185394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58800" y="2649855"/>
            <a:ext cx="3100705" cy="1304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i="1" cap="small" spc="-105" dirty="0">
                <a:latin typeface="Trebuchet MS"/>
                <a:cs typeface="Trebuchet MS"/>
              </a:rPr>
              <a:t>Application</a:t>
            </a:r>
            <a:r>
              <a:rPr sz="1100" b="1" i="1" cap="small" spc="-30" dirty="0">
                <a:latin typeface="Trebuchet MS"/>
                <a:cs typeface="Trebuchet MS"/>
              </a:rPr>
              <a:t> </a:t>
            </a:r>
            <a:r>
              <a:rPr sz="1100" b="1" i="1" cap="small" spc="-85" dirty="0">
                <a:latin typeface="Trebuchet MS"/>
                <a:cs typeface="Trebuchet MS"/>
              </a:rPr>
              <a:t>and</a:t>
            </a:r>
            <a:r>
              <a:rPr sz="1100" b="1" i="1" cap="small" spc="-25" dirty="0">
                <a:latin typeface="Trebuchet MS"/>
                <a:cs typeface="Trebuchet MS"/>
              </a:rPr>
              <a:t> </a:t>
            </a:r>
            <a:r>
              <a:rPr sz="1100" b="1" i="1" cap="small" spc="-155" dirty="0">
                <a:latin typeface="Trebuchet MS"/>
                <a:cs typeface="Trebuchet MS"/>
              </a:rPr>
              <a:t>Effect</a:t>
            </a:r>
            <a:r>
              <a:rPr sz="1100" b="1" i="1" cap="small" spc="-30" dirty="0">
                <a:latin typeface="Trebuchet MS"/>
                <a:cs typeface="Trebuchet MS"/>
              </a:rPr>
              <a:t> </a:t>
            </a:r>
            <a:r>
              <a:rPr sz="1100" b="1" i="1" cap="small" spc="-100" dirty="0">
                <a:latin typeface="Trebuchet MS"/>
                <a:cs typeface="Trebuchet MS"/>
              </a:rPr>
              <a:t>on</a:t>
            </a:r>
            <a:r>
              <a:rPr sz="1100" b="1" i="1" cap="small" spc="-25" dirty="0">
                <a:latin typeface="Trebuchet MS"/>
                <a:cs typeface="Trebuchet MS"/>
              </a:rPr>
              <a:t> </a:t>
            </a:r>
            <a:r>
              <a:rPr sz="1100" b="1" i="1" cap="small" spc="-165" dirty="0">
                <a:latin typeface="Trebuchet MS"/>
                <a:cs typeface="Trebuchet MS"/>
              </a:rPr>
              <a:t>Treated</a:t>
            </a:r>
            <a:r>
              <a:rPr sz="1100" b="1" i="1" cap="small" spc="-30" dirty="0">
                <a:latin typeface="Trebuchet MS"/>
                <a:cs typeface="Trebuchet MS"/>
              </a:rPr>
              <a:t> </a:t>
            </a:r>
            <a:r>
              <a:rPr sz="1100" b="1" i="1" cap="small" spc="-20" dirty="0">
                <a:latin typeface="Trebuchet MS"/>
                <a:cs typeface="Trebuchet MS"/>
              </a:rPr>
              <a:t>Wood</a:t>
            </a:r>
            <a:endParaRPr sz="1100">
              <a:latin typeface="Trebuchet MS"/>
              <a:cs typeface="Trebuchet MS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Creosote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pressure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treatments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both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hard- </a:t>
            </a:r>
            <a:r>
              <a:rPr sz="1100" spc="-10" dirty="0">
                <a:latin typeface="Times New Roman"/>
                <a:cs typeface="Times New Roman"/>
              </a:rPr>
              <a:t>woods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softwoods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always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heated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before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being </a:t>
            </a:r>
            <a:r>
              <a:rPr sz="1100" dirty="0">
                <a:latin typeface="Times New Roman"/>
                <a:cs typeface="Times New Roman"/>
              </a:rPr>
              <a:t>pressurized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because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too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viscous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nor- </a:t>
            </a:r>
            <a:r>
              <a:rPr sz="1100" dirty="0">
                <a:latin typeface="Times New Roman"/>
                <a:cs typeface="Times New Roman"/>
              </a:rPr>
              <a:t>mal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temperatures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penetrate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effectively.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a </a:t>
            </a:r>
            <a:r>
              <a:rPr sz="1100" dirty="0">
                <a:latin typeface="Times New Roman"/>
                <a:cs typeface="Times New Roman"/>
              </a:rPr>
              <a:t>lengthy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pressure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period,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heated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creosote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penetrate </a:t>
            </a:r>
            <a:r>
              <a:rPr sz="1100" dirty="0">
                <a:latin typeface="Times New Roman"/>
                <a:cs typeface="Times New Roman"/>
              </a:rPr>
              <a:t>even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hard-to-treat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wood.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Creosote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 </a:t>
            </a:r>
            <a:r>
              <a:rPr sz="1100" dirty="0">
                <a:latin typeface="Times New Roman"/>
                <a:cs typeface="Times New Roman"/>
              </a:rPr>
              <a:t>treat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poles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using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thermal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process.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8800" y="4078338"/>
            <a:ext cx="3100070" cy="669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Treated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oily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touch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does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take </a:t>
            </a:r>
            <a:r>
              <a:rPr sz="1100" dirty="0">
                <a:latin typeface="Times New Roman"/>
                <a:cs typeface="Times New Roman"/>
              </a:rPr>
              <a:t>paint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well,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which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could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limit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uses.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Compared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un- </a:t>
            </a:r>
            <a:r>
              <a:rPr sz="1100" dirty="0">
                <a:latin typeface="Times New Roman"/>
                <a:cs typeface="Times New Roman"/>
              </a:rPr>
              <a:t>diluted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creosote,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solutions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oil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reduce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weathering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checking.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792" y="4872354"/>
            <a:ext cx="3100705" cy="273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i="1" cap="small" spc="-120" dirty="0">
                <a:latin typeface="Trebuchet MS"/>
                <a:cs typeface="Trebuchet MS"/>
              </a:rPr>
              <a:t>Pests</a:t>
            </a:r>
            <a:r>
              <a:rPr sz="1100" b="1" i="1" cap="small" spc="-35" dirty="0">
                <a:latin typeface="Trebuchet MS"/>
                <a:cs typeface="Trebuchet MS"/>
              </a:rPr>
              <a:t> </a:t>
            </a:r>
            <a:r>
              <a:rPr sz="1100" b="1" i="1" cap="small" spc="-120" dirty="0">
                <a:latin typeface="Trebuchet MS"/>
                <a:cs typeface="Trebuchet MS"/>
              </a:rPr>
              <a:t>Controlled</a:t>
            </a:r>
            <a:r>
              <a:rPr sz="1100" b="1" i="1" cap="small" spc="-30" dirty="0">
                <a:latin typeface="Trebuchet MS"/>
                <a:cs typeface="Trebuchet MS"/>
              </a:rPr>
              <a:t> </a:t>
            </a:r>
            <a:r>
              <a:rPr sz="1100" b="1" i="1" cap="small" spc="-85" dirty="0">
                <a:latin typeface="Trebuchet MS"/>
                <a:cs typeface="Trebuchet MS"/>
              </a:rPr>
              <a:t>and</a:t>
            </a:r>
            <a:r>
              <a:rPr sz="1100" b="1" i="1" cap="small" spc="-35" dirty="0">
                <a:latin typeface="Trebuchet MS"/>
                <a:cs typeface="Trebuchet MS"/>
              </a:rPr>
              <a:t> </a:t>
            </a:r>
            <a:r>
              <a:rPr sz="1100" b="1" i="1" cap="small" spc="-95" dirty="0">
                <a:latin typeface="Trebuchet MS"/>
                <a:cs typeface="Trebuchet MS"/>
              </a:rPr>
              <a:t>Use</a:t>
            </a:r>
            <a:r>
              <a:rPr sz="1100" b="1" i="1" cap="small" spc="-30" dirty="0">
                <a:latin typeface="Trebuchet MS"/>
                <a:cs typeface="Trebuchet MS"/>
              </a:rPr>
              <a:t> </a:t>
            </a:r>
            <a:r>
              <a:rPr sz="1100" b="1" i="1" cap="small" spc="-125" dirty="0">
                <a:latin typeface="Trebuchet MS"/>
                <a:cs typeface="Trebuchet MS"/>
              </a:rPr>
              <a:t>of</a:t>
            </a:r>
            <a:r>
              <a:rPr sz="1100" b="1" i="1" cap="small" spc="-35" dirty="0">
                <a:latin typeface="Trebuchet MS"/>
                <a:cs typeface="Trebuchet MS"/>
              </a:rPr>
              <a:t> </a:t>
            </a:r>
            <a:r>
              <a:rPr sz="1100" b="1" i="1" cap="small" spc="-165" dirty="0">
                <a:latin typeface="Trebuchet MS"/>
                <a:cs typeface="Trebuchet MS"/>
              </a:rPr>
              <a:t>Treated</a:t>
            </a:r>
            <a:r>
              <a:rPr sz="1100" b="1" i="1" cap="small" spc="-30" dirty="0">
                <a:latin typeface="Trebuchet MS"/>
                <a:cs typeface="Trebuchet MS"/>
              </a:rPr>
              <a:t> </a:t>
            </a:r>
            <a:r>
              <a:rPr sz="1100" b="1" i="1" cap="small" spc="-20" dirty="0">
                <a:latin typeface="Trebuchet MS"/>
                <a:cs typeface="Trebuchet MS"/>
              </a:rPr>
              <a:t>Wood</a:t>
            </a:r>
            <a:endParaRPr sz="1100">
              <a:latin typeface="Trebuchet MS"/>
              <a:cs typeface="Trebuchet MS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Creosote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effective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against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most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wood-</a:t>
            </a:r>
            <a:r>
              <a:rPr sz="1100" dirty="0">
                <a:latin typeface="Times New Roman"/>
                <a:cs typeface="Times New Roman"/>
              </a:rPr>
              <a:t>destroying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or- </a:t>
            </a:r>
            <a:r>
              <a:rPr sz="1100" dirty="0">
                <a:latin typeface="Times New Roman"/>
                <a:cs typeface="Times New Roman"/>
              </a:rPr>
              <a:t>ganisms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long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history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use.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resists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leach- </a:t>
            </a:r>
            <a:r>
              <a:rPr sz="1100" dirty="0">
                <a:latin typeface="Times New Roman"/>
                <a:cs typeface="Times New Roman"/>
              </a:rPr>
              <a:t>ing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very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volatile,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provides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long-</a:t>
            </a:r>
            <a:r>
              <a:rPr sz="1100" spc="-10" dirty="0">
                <a:latin typeface="Times New Roman"/>
                <a:cs typeface="Times New Roman"/>
              </a:rPr>
              <a:t>lasting </a:t>
            </a:r>
            <a:r>
              <a:rPr sz="1100" dirty="0">
                <a:latin typeface="Times New Roman"/>
                <a:cs typeface="Times New Roman"/>
              </a:rPr>
              <a:t>protection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under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varied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conditions.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Treated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can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above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ground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well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contact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ground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water.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warm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waters,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higher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retention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dual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treat- </a:t>
            </a:r>
            <a:r>
              <a:rPr sz="1100" dirty="0">
                <a:latin typeface="Times New Roman"/>
                <a:cs typeface="Times New Roman"/>
              </a:rPr>
              <a:t>ment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CCA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(another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described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later</a:t>
            </a:r>
            <a:r>
              <a:rPr sz="1100" spc="-25" dirty="0">
                <a:latin typeface="Times New Roman"/>
                <a:cs typeface="Times New Roman"/>
              </a:rPr>
              <a:t> in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chapter)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needed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against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marine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borers.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primary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products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treated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creosote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in- </a:t>
            </a:r>
            <a:r>
              <a:rPr sz="1100" dirty="0">
                <a:latin typeface="Times New Roman"/>
                <a:cs typeface="Times New Roman"/>
              </a:rPr>
              <a:t>clude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railroad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cross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ties,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utility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poles,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dock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pilings </a:t>
            </a:r>
            <a:r>
              <a:rPr sz="1100" dirty="0">
                <a:latin typeface="Times New Roman"/>
                <a:cs typeface="Times New Roman"/>
              </a:rPr>
              <a:t>(marine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freshwater)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timbers.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these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exterior,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industrial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uses.</a:t>
            </a:r>
            <a:endParaRPr sz="1100">
              <a:latin typeface="Times New Roman"/>
              <a:cs typeface="Times New Roman"/>
            </a:endParaRPr>
          </a:p>
          <a:p>
            <a:pPr marL="241300" marR="5715" indent="-229235" algn="just">
              <a:lnSpc>
                <a:spcPct val="91200"/>
              </a:lnSpc>
              <a:spcBef>
                <a:spcPts val="815"/>
              </a:spcBef>
            </a:pPr>
            <a:r>
              <a:rPr sz="1600" spc="-114" dirty="0">
                <a:latin typeface="Yu Gothic"/>
                <a:cs typeface="Yu Gothic"/>
              </a:rPr>
              <a:t>☞</a:t>
            </a:r>
            <a:r>
              <a:rPr sz="1600" spc="-160" dirty="0">
                <a:latin typeface="Yu Gothic"/>
                <a:cs typeface="Yu Gothic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Creosote-</a:t>
            </a:r>
            <a:r>
              <a:rPr sz="1100" spc="5" dirty="0">
                <a:latin typeface="Times New Roman"/>
                <a:cs typeface="Times New Roman"/>
              </a:rPr>
              <a:t>treated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not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for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residential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use;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nor</a:t>
            </a:r>
            <a:r>
              <a:rPr sz="1100" dirty="0">
                <a:latin typeface="Times New Roman"/>
                <a:cs typeface="Times New Roman"/>
              </a:rPr>
              <a:t> is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it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for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u</a:t>
            </a:r>
            <a:r>
              <a:rPr sz="1100" spc="-5" dirty="0">
                <a:latin typeface="Times New Roman"/>
                <a:cs typeface="Times New Roman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indoors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where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people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are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or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for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u</a:t>
            </a:r>
            <a:r>
              <a:rPr sz="1100" spc="-5" dirty="0">
                <a:latin typeface="Times New Roman"/>
                <a:cs typeface="Times New Roman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near </a:t>
            </a:r>
            <a:r>
              <a:rPr sz="1100" spc="-5" dirty="0">
                <a:latin typeface="Times New Roman"/>
                <a:cs typeface="Times New Roman"/>
              </a:rPr>
              <a:t>plants,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animals,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or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food.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8800" y="7729855"/>
            <a:ext cx="3100705" cy="146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i="1" cap="small" spc="-130" dirty="0">
                <a:latin typeface="Trebuchet MS"/>
                <a:cs typeface="Trebuchet MS"/>
              </a:rPr>
              <a:t>Health</a:t>
            </a:r>
            <a:r>
              <a:rPr sz="1100" b="1" i="1" cap="small" spc="-20" dirty="0">
                <a:latin typeface="Trebuchet MS"/>
                <a:cs typeface="Trebuchet MS"/>
              </a:rPr>
              <a:t> </a:t>
            </a:r>
            <a:r>
              <a:rPr sz="1100" b="1" i="1" cap="small" spc="-85" dirty="0">
                <a:latin typeface="Trebuchet MS"/>
                <a:cs typeface="Trebuchet MS"/>
              </a:rPr>
              <a:t>and</a:t>
            </a:r>
            <a:r>
              <a:rPr sz="1100" b="1" i="1" cap="small" spc="-15" dirty="0">
                <a:latin typeface="Trebuchet MS"/>
                <a:cs typeface="Trebuchet MS"/>
              </a:rPr>
              <a:t> </a:t>
            </a:r>
            <a:r>
              <a:rPr sz="1100" b="1" i="1" cap="small" spc="-125" dirty="0">
                <a:latin typeface="Trebuchet MS"/>
                <a:cs typeface="Trebuchet MS"/>
              </a:rPr>
              <a:t>Environmental</a:t>
            </a:r>
            <a:r>
              <a:rPr sz="1100" b="1" i="1" cap="small" spc="-15" dirty="0">
                <a:latin typeface="Trebuchet MS"/>
                <a:cs typeface="Trebuchet MS"/>
              </a:rPr>
              <a:t> </a:t>
            </a:r>
            <a:r>
              <a:rPr sz="1100" b="1" i="1" cap="small" spc="-10" dirty="0">
                <a:latin typeface="Trebuchet MS"/>
                <a:cs typeface="Trebuchet MS"/>
              </a:rPr>
              <a:t>Concerns</a:t>
            </a:r>
            <a:endParaRPr sz="1100">
              <a:latin typeface="Trebuchet MS"/>
              <a:cs typeface="Trebuchet MS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According to </a:t>
            </a:r>
            <a:r>
              <a:rPr sz="1100" spc="-20" dirty="0">
                <a:latin typeface="Times New Roman"/>
                <a:cs typeface="Times New Roman"/>
              </a:rPr>
              <a:t>EPA,</a:t>
            </a:r>
            <a:r>
              <a:rPr sz="1100" dirty="0">
                <a:latin typeface="Times New Roman"/>
                <a:cs typeface="Times New Roman"/>
              </a:rPr>
              <a:t> creosote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contains compounds </a:t>
            </a:r>
            <a:r>
              <a:rPr sz="1100" spc="-20" dirty="0">
                <a:latin typeface="Times New Roman"/>
                <a:cs typeface="Times New Roman"/>
              </a:rPr>
              <a:t>iden- </a:t>
            </a:r>
            <a:r>
              <a:rPr sz="1100" dirty="0">
                <a:latin typeface="Times New Roman"/>
                <a:cs typeface="Times New Roman"/>
              </a:rPr>
              <a:t>tified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possible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cancer-</a:t>
            </a:r>
            <a:r>
              <a:rPr sz="1100" dirty="0">
                <a:latin typeface="Times New Roman"/>
                <a:cs typeface="Times New Roman"/>
              </a:rPr>
              <a:t>causing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agents.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vapors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are </a:t>
            </a:r>
            <a:r>
              <a:rPr sz="1100" dirty="0">
                <a:latin typeface="Times New Roman"/>
                <a:cs typeface="Times New Roman"/>
              </a:rPr>
              <a:t>irritating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eyes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respiratory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tract—</a:t>
            </a:r>
            <a:r>
              <a:rPr sz="1100" spc="-10" dirty="0">
                <a:latin typeface="Times New Roman"/>
                <a:cs typeface="Times New Roman"/>
              </a:rPr>
              <a:t>prolonged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repeated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excessive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inhalation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exposure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cause </a:t>
            </a:r>
            <a:r>
              <a:rPr sz="1100" dirty="0">
                <a:latin typeface="Times New Roman"/>
                <a:cs typeface="Times New Roman"/>
              </a:rPr>
              <a:t>inflammation</a:t>
            </a:r>
            <a:r>
              <a:rPr sz="1100" spc="40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4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respiratory</a:t>
            </a:r>
            <a:r>
              <a:rPr sz="1100" spc="4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tract</a:t>
            </a:r>
            <a:r>
              <a:rPr sz="1100" spc="40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4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possibly </a:t>
            </a:r>
            <a:r>
              <a:rPr sz="1100" dirty="0">
                <a:latin typeface="Times New Roman"/>
                <a:cs typeface="Times New Roman"/>
              </a:rPr>
              <a:t>changes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liver,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thyroid,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blood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elements.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Contact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cause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skin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irritation,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burns, </a:t>
            </a:r>
            <a:r>
              <a:rPr sz="1100" dirty="0">
                <a:latin typeface="Times New Roman"/>
                <a:cs typeface="Times New Roman"/>
              </a:rPr>
              <a:t>dermatitis,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sensitivity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sunlight.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Prolonged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re-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62006" y="2641612"/>
            <a:ext cx="3100070" cy="155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peated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skin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exposure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absence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recommended </a:t>
            </a:r>
            <a:r>
              <a:rPr sz="1100" dirty="0">
                <a:latin typeface="Times New Roman"/>
                <a:cs typeface="Times New Roman"/>
              </a:rPr>
              <a:t>hygiene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practices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could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result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skin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cancer.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Creosote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toxic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animals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vapors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harm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grow- </a:t>
            </a:r>
            <a:r>
              <a:rPr sz="1100" dirty="0">
                <a:latin typeface="Times New Roman"/>
                <a:cs typeface="Times New Roman"/>
              </a:rPr>
              <a:t>ing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plants.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reasons,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creosote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Times New Roman"/>
                <a:cs typeface="Times New Roman"/>
                <a:hlinkClick r:id="" action="ppaction://noaction"/>
              </a:rPr>
              <a:t>restricted-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use</a:t>
            </a:r>
            <a:r>
              <a:rPr sz="1100" i="1" spc="15" dirty="0">
                <a:latin typeface="Times New Roman"/>
                <a:cs typeface="Times New Roman"/>
                <a:hlinkClick r:id="" action="ppaction://noactio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pesticide</a:t>
            </a:r>
            <a:r>
              <a:rPr sz="1100" i="1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(RUP).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5"/>
              </a:lnSpc>
              <a:spcBef>
                <a:spcPts val="655"/>
              </a:spcBef>
            </a:pPr>
            <a:r>
              <a:rPr sz="1100" b="1" spc="-10" dirty="0">
                <a:latin typeface="Tahoma"/>
                <a:cs typeface="Tahoma"/>
              </a:rPr>
              <a:t>Pentachlorophenol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spc="-10" dirty="0">
                <a:latin typeface="Times New Roman"/>
                <a:cs typeface="Times New Roman"/>
              </a:rPr>
              <a:t>Pentachlorophenol,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10" dirty="0">
                <a:latin typeface="Times New Roman"/>
                <a:cs typeface="Times New Roman"/>
              </a:rPr>
              <a:t> “penta,”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crystalline,</a:t>
            </a:r>
            <a:r>
              <a:rPr sz="1100" spc="-10" dirty="0">
                <a:latin typeface="Times New Roman"/>
                <a:cs typeface="Times New Roman"/>
              </a:rPr>
              <a:t> odorless </a:t>
            </a:r>
            <a:r>
              <a:rPr sz="1100" dirty="0">
                <a:latin typeface="Times New Roman"/>
                <a:cs typeface="Times New Roman"/>
              </a:rPr>
              <a:t>solid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dissolved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light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heavy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petroleum </a:t>
            </a:r>
            <a:r>
              <a:rPr sz="1100" spc="-20" dirty="0">
                <a:latin typeface="Times New Roman"/>
                <a:cs typeface="Times New Roman"/>
              </a:rPr>
              <a:t>oil.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62070" y="4325963"/>
            <a:ext cx="3100070" cy="1304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i="1" cap="small" spc="-105" dirty="0">
                <a:latin typeface="Trebuchet MS"/>
                <a:cs typeface="Trebuchet MS"/>
              </a:rPr>
              <a:t>Application</a:t>
            </a:r>
            <a:r>
              <a:rPr sz="1100" b="1" i="1" cap="small" spc="-30" dirty="0">
                <a:latin typeface="Trebuchet MS"/>
                <a:cs typeface="Trebuchet MS"/>
              </a:rPr>
              <a:t> </a:t>
            </a:r>
            <a:r>
              <a:rPr sz="1100" b="1" i="1" cap="small" spc="-85" dirty="0">
                <a:latin typeface="Trebuchet MS"/>
                <a:cs typeface="Trebuchet MS"/>
              </a:rPr>
              <a:t>and</a:t>
            </a:r>
            <a:r>
              <a:rPr sz="1100" b="1" i="1" cap="small" spc="-25" dirty="0">
                <a:latin typeface="Trebuchet MS"/>
                <a:cs typeface="Trebuchet MS"/>
              </a:rPr>
              <a:t> </a:t>
            </a:r>
            <a:r>
              <a:rPr sz="1100" b="1" i="1" cap="small" spc="-155" dirty="0">
                <a:latin typeface="Trebuchet MS"/>
                <a:cs typeface="Trebuchet MS"/>
              </a:rPr>
              <a:t>Effect</a:t>
            </a:r>
            <a:r>
              <a:rPr sz="1100" b="1" i="1" cap="small" spc="-30" dirty="0">
                <a:latin typeface="Trebuchet MS"/>
                <a:cs typeface="Trebuchet MS"/>
              </a:rPr>
              <a:t> </a:t>
            </a:r>
            <a:r>
              <a:rPr sz="1100" b="1" i="1" cap="small" spc="-100" dirty="0">
                <a:latin typeface="Trebuchet MS"/>
                <a:cs typeface="Trebuchet MS"/>
              </a:rPr>
              <a:t>on</a:t>
            </a:r>
            <a:r>
              <a:rPr sz="1100" b="1" i="1" cap="small" spc="-25" dirty="0">
                <a:latin typeface="Trebuchet MS"/>
                <a:cs typeface="Trebuchet MS"/>
              </a:rPr>
              <a:t> </a:t>
            </a:r>
            <a:r>
              <a:rPr sz="1100" b="1" i="1" cap="small" spc="-165" dirty="0">
                <a:latin typeface="Trebuchet MS"/>
                <a:cs typeface="Trebuchet MS"/>
              </a:rPr>
              <a:t>Treated</a:t>
            </a:r>
            <a:r>
              <a:rPr sz="1100" b="1" i="1" cap="small" spc="-30" dirty="0">
                <a:latin typeface="Trebuchet MS"/>
                <a:cs typeface="Trebuchet MS"/>
              </a:rPr>
              <a:t> </a:t>
            </a:r>
            <a:r>
              <a:rPr sz="1100" b="1" i="1" cap="small" spc="-20" dirty="0">
                <a:latin typeface="Trebuchet MS"/>
                <a:cs typeface="Trebuchet MS"/>
              </a:rPr>
              <a:t>Wood</a:t>
            </a:r>
            <a:endParaRPr sz="1100">
              <a:latin typeface="Trebuchet MS"/>
              <a:cs typeface="Trebuchet MS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Penta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only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applied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pressure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treatment.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It </a:t>
            </a:r>
            <a:r>
              <a:rPr sz="1100" dirty="0">
                <a:latin typeface="Times New Roman"/>
                <a:cs typeface="Times New Roman"/>
              </a:rPr>
              <a:t>penetrates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most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woods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well.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hard-to-treat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wood, </a:t>
            </a:r>
            <a:r>
              <a:rPr sz="1100" dirty="0">
                <a:latin typeface="Times New Roman"/>
                <a:cs typeface="Times New Roman"/>
              </a:rPr>
              <a:t>heating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increased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pressure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times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using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lighter </a:t>
            </a:r>
            <a:r>
              <a:rPr sz="1100" dirty="0">
                <a:latin typeface="Times New Roman"/>
                <a:cs typeface="Times New Roman"/>
              </a:rPr>
              <a:t>oil</a:t>
            </a:r>
            <a:r>
              <a:rPr sz="1100" spc="4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solvents</a:t>
            </a:r>
            <a:r>
              <a:rPr sz="1100" spc="4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4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increase</a:t>
            </a:r>
            <a:r>
              <a:rPr sz="1100" spc="4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penetration.</a:t>
            </a:r>
            <a:r>
              <a:rPr sz="1100" spc="4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After</a:t>
            </a:r>
            <a:r>
              <a:rPr sz="1100" spc="4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treat- </a:t>
            </a:r>
            <a:r>
              <a:rPr sz="1100" dirty="0">
                <a:latin typeface="Times New Roman"/>
                <a:cs typeface="Times New Roman"/>
              </a:rPr>
              <a:t>ment,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crystals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might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form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surface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(called </a:t>
            </a:r>
            <a:r>
              <a:rPr sz="1100" dirty="0">
                <a:latin typeface="Times New Roman"/>
                <a:cs typeface="Times New Roman"/>
              </a:rPr>
              <a:t>“blooming”)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penta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exuded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solvents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evapo- rate.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62070" y="5754446"/>
            <a:ext cx="22440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solvent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dilute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penta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affects: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62071" y="5959182"/>
            <a:ext cx="3100705" cy="171323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41300" marR="5080" indent="-229235" algn="just">
              <a:lnSpc>
                <a:spcPts val="1250"/>
              </a:lnSpc>
              <a:spcBef>
                <a:spcPts val="200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odor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color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solution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(nearly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colorless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dark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brown),</a:t>
            </a:r>
            <a:endParaRPr sz="1100">
              <a:latin typeface="Times New Roman"/>
              <a:cs typeface="Times New Roman"/>
            </a:endParaRPr>
          </a:p>
          <a:p>
            <a:pPr marL="240665" marR="5080" indent="-228600" algn="just">
              <a:lnSpc>
                <a:spcPts val="1250"/>
              </a:lnSpc>
              <a:spcBef>
                <a:spcPts val="360"/>
              </a:spcBef>
              <a:buSzPct val="109090"/>
              <a:buChar char="●"/>
              <a:tabLst>
                <a:tab pos="240665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The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appearance,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cleanliness,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weight,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paintabil- </a:t>
            </a:r>
            <a:r>
              <a:rPr sz="1100" dirty="0">
                <a:latin typeface="Times New Roman"/>
                <a:cs typeface="Times New Roman"/>
              </a:rPr>
              <a:t>ity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treated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 algn="just">
              <a:lnSpc>
                <a:spcPts val="1250"/>
              </a:lnSpc>
              <a:spcBef>
                <a:spcPts val="360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How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used.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example,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while </a:t>
            </a:r>
            <a:r>
              <a:rPr sz="1100" dirty="0">
                <a:latin typeface="Times New Roman"/>
                <a:cs typeface="Times New Roman"/>
              </a:rPr>
              <a:t>heavier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solvents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cause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problems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paint- </a:t>
            </a:r>
            <a:r>
              <a:rPr sz="1100" dirty="0">
                <a:latin typeface="Times New Roman"/>
                <a:cs typeface="Times New Roman"/>
              </a:rPr>
              <a:t>ability,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color,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cleanliness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treated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make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up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20%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50%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heavier,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allow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harsher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environments,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such </a:t>
            </a:r>
            <a:r>
              <a:rPr sz="1100" dirty="0">
                <a:latin typeface="Times New Roman"/>
                <a:cs typeface="Times New Roman"/>
              </a:rPr>
              <a:t>as for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ground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contact.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62070" y="7796872"/>
            <a:ext cx="3100705" cy="82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i="1" cap="small" spc="-120" dirty="0">
                <a:latin typeface="Trebuchet MS"/>
                <a:cs typeface="Trebuchet MS"/>
              </a:rPr>
              <a:t>Pests</a:t>
            </a:r>
            <a:r>
              <a:rPr sz="1100" b="1" i="1" cap="small" spc="-35" dirty="0">
                <a:latin typeface="Trebuchet MS"/>
                <a:cs typeface="Trebuchet MS"/>
              </a:rPr>
              <a:t> </a:t>
            </a:r>
            <a:r>
              <a:rPr sz="1100" b="1" i="1" cap="small" spc="-120" dirty="0">
                <a:latin typeface="Trebuchet MS"/>
                <a:cs typeface="Trebuchet MS"/>
              </a:rPr>
              <a:t>Controlled</a:t>
            </a:r>
            <a:r>
              <a:rPr sz="1100" b="1" i="1" cap="small" spc="-30" dirty="0">
                <a:latin typeface="Trebuchet MS"/>
                <a:cs typeface="Trebuchet MS"/>
              </a:rPr>
              <a:t> </a:t>
            </a:r>
            <a:r>
              <a:rPr sz="1100" b="1" i="1" cap="small" spc="-85" dirty="0">
                <a:latin typeface="Trebuchet MS"/>
                <a:cs typeface="Trebuchet MS"/>
              </a:rPr>
              <a:t>and</a:t>
            </a:r>
            <a:r>
              <a:rPr sz="1100" b="1" i="1" cap="small" spc="-35" dirty="0">
                <a:latin typeface="Trebuchet MS"/>
                <a:cs typeface="Trebuchet MS"/>
              </a:rPr>
              <a:t> </a:t>
            </a:r>
            <a:r>
              <a:rPr sz="1100" b="1" i="1" cap="small" spc="-95" dirty="0">
                <a:latin typeface="Trebuchet MS"/>
                <a:cs typeface="Trebuchet MS"/>
              </a:rPr>
              <a:t>Use</a:t>
            </a:r>
            <a:r>
              <a:rPr sz="1100" b="1" i="1" cap="small" spc="-30" dirty="0">
                <a:latin typeface="Trebuchet MS"/>
                <a:cs typeface="Trebuchet MS"/>
              </a:rPr>
              <a:t> </a:t>
            </a:r>
            <a:r>
              <a:rPr sz="1100" b="1" i="1" cap="small" spc="-125" dirty="0">
                <a:latin typeface="Trebuchet MS"/>
                <a:cs typeface="Trebuchet MS"/>
              </a:rPr>
              <a:t>of</a:t>
            </a:r>
            <a:r>
              <a:rPr sz="1100" b="1" i="1" cap="small" spc="-35" dirty="0">
                <a:latin typeface="Trebuchet MS"/>
                <a:cs typeface="Trebuchet MS"/>
              </a:rPr>
              <a:t> </a:t>
            </a:r>
            <a:r>
              <a:rPr sz="1100" b="1" i="1" cap="small" spc="-165" dirty="0">
                <a:latin typeface="Trebuchet MS"/>
                <a:cs typeface="Trebuchet MS"/>
              </a:rPr>
              <a:t>Treated</a:t>
            </a:r>
            <a:r>
              <a:rPr sz="1100" b="1" i="1" cap="small" spc="-30" dirty="0">
                <a:latin typeface="Trebuchet MS"/>
                <a:cs typeface="Trebuchet MS"/>
              </a:rPr>
              <a:t> </a:t>
            </a:r>
            <a:r>
              <a:rPr sz="1100" b="1" i="1" cap="small" spc="-20" dirty="0">
                <a:latin typeface="Trebuchet MS"/>
                <a:cs typeface="Trebuchet MS"/>
              </a:rPr>
              <a:t>Wood</a:t>
            </a:r>
            <a:endParaRPr sz="1100">
              <a:latin typeface="Trebuchet MS"/>
              <a:cs typeface="Trebuchet MS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Penta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resists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leaching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because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relatively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insoluble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water.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against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decay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fungi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insects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in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above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ground,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ground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contact,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in </a:t>
            </a:r>
            <a:r>
              <a:rPr sz="1100" spc="-10" dirty="0">
                <a:latin typeface="Times New Roman"/>
                <a:cs typeface="Times New Roman"/>
              </a:rPr>
              <a:t>freshwater.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62070" y="8749258"/>
            <a:ext cx="3100070" cy="35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Penta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most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commonly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utility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poles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 </a:t>
            </a:r>
            <a:r>
              <a:rPr sz="1100" spc="-10" dirty="0">
                <a:latin typeface="Times New Roman"/>
                <a:cs typeface="Times New Roman"/>
              </a:rPr>
              <a:t>crossarms.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0550" y="651000"/>
            <a:ext cx="6320790" cy="1771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algn="ctr">
              <a:lnSpc>
                <a:spcPts val="1430"/>
              </a:lnSpc>
              <a:spcBef>
                <a:spcPts val="100"/>
              </a:spcBef>
            </a:pPr>
            <a:r>
              <a:rPr sz="1200" b="1" spc="-95" dirty="0">
                <a:latin typeface="Tahoma"/>
                <a:cs typeface="Tahoma"/>
              </a:rPr>
              <a:t>Important</a:t>
            </a:r>
            <a:r>
              <a:rPr sz="1200" b="1" spc="-55" dirty="0">
                <a:latin typeface="Tahoma"/>
                <a:cs typeface="Tahoma"/>
              </a:rPr>
              <a:t> </a:t>
            </a:r>
            <a:r>
              <a:rPr sz="1200" b="1" spc="-85" dirty="0">
                <a:latin typeface="Tahoma"/>
                <a:cs typeface="Tahoma"/>
              </a:rPr>
              <a:t>Note</a:t>
            </a:r>
            <a:r>
              <a:rPr sz="1200" b="1" spc="-55" dirty="0">
                <a:latin typeface="Tahoma"/>
                <a:cs typeface="Tahoma"/>
              </a:rPr>
              <a:t> </a:t>
            </a:r>
            <a:r>
              <a:rPr sz="1200" b="1" spc="-80" dirty="0">
                <a:latin typeface="Tahoma"/>
                <a:cs typeface="Tahoma"/>
              </a:rPr>
              <a:t>Regarding</a:t>
            </a:r>
            <a:r>
              <a:rPr sz="1200" b="1" spc="-55" dirty="0">
                <a:latin typeface="Tahoma"/>
                <a:cs typeface="Tahoma"/>
              </a:rPr>
              <a:t> </a:t>
            </a:r>
            <a:r>
              <a:rPr sz="1200" b="1" spc="-85" dirty="0">
                <a:latin typeface="Tahoma"/>
                <a:cs typeface="Tahoma"/>
              </a:rPr>
              <a:t>Chemical</a:t>
            </a:r>
            <a:r>
              <a:rPr sz="1200" b="1" spc="-105" dirty="0">
                <a:latin typeface="Tahoma"/>
                <a:cs typeface="Tahoma"/>
              </a:rPr>
              <a:t> </a:t>
            </a:r>
            <a:r>
              <a:rPr sz="1200" b="1" spc="-100" dirty="0">
                <a:latin typeface="Tahoma"/>
                <a:cs typeface="Tahoma"/>
              </a:rPr>
              <a:t>Wood</a:t>
            </a:r>
            <a:r>
              <a:rPr sz="1200" b="1" spc="-55" dirty="0">
                <a:latin typeface="Tahoma"/>
                <a:cs typeface="Tahoma"/>
              </a:rPr>
              <a:t> </a:t>
            </a:r>
            <a:r>
              <a:rPr sz="1200" b="1" spc="-85" dirty="0">
                <a:latin typeface="Tahoma"/>
                <a:cs typeface="Tahoma"/>
              </a:rPr>
              <a:t>Preservative</a:t>
            </a:r>
            <a:r>
              <a:rPr sz="1200" b="1" spc="-55" dirty="0">
                <a:latin typeface="Tahoma"/>
                <a:cs typeface="Tahoma"/>
              </a:rPr>
              <a:t> </a:t>
            </a:r>
            <a:r>
              <a:rPr sz="1200" b="1" spc="-10" dirty="0">
                <a:latin typeface="Tahoma"/>
                <a:cs typeface="Tahoma"/>
              </a:rPr>
              <a:t>Information</a:t>
            </a:r>
            <a:endParaRPr sz="1200">
              <a:latin typeface="Tahoma"/>
              <a:cs typeface="Tahoma"/>
            </a:endParaRPr>
          </a:p>
          <a:p>
            <a:pPr marL="133350" marR="106045">
              <a:lnSpc>
                <a:spcPts val="1320"/>
              </a:lnSpc>
              <a:spcBef>
                <a:spcPts val="35"/>
              </a:spcBef>
            </a:pPr>
            <a:r>
              <a:rPr sz="1100" spc="-40" dirty="0">
                <a:latin typeface="Trebuchet MS"/>
                <a:cs typeface="Trebuchet MS"/>
              </a:rPr>
              <a:t>At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the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time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of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this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manual’s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publication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80" dirty="0">
                <a:latin typeface="Trebuchet MS"/>
                <a:cs typeface="Trebuchet MS"/>
              </a:rPr>
              <a:t>(late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2021),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the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EPA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was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in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the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process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of</a:t>
            </a:r>
            <a:r>
              <a:rPr sz="1100" spc="-180" dirty="0">
                <a:latin typeface="Trebuchet MS"/>
                <a:cs typeface="Trebuchet MS"/>
              </a:rPr>
              <a:t> </a:t>
            </a:r>
            <a:r>
              <a:rPr sz="1100" spc="-75" dirty="0">
                <a:solidFill>
                  <a:srgbClr val="215E9E"/>
                </a:solidFill>
                <a:latin typeface="Trebuchet MS"/>
                <a:cs typeface="Trebuchet MS"/>
                <a:hlinkClick r:id="rId2"/>
              </a:rPr>
              <a:t>“reregistration”</a:t>
            </a:r>
            <a:r>
              <a:rPr sz="1100" spc="-185" dirty="0">
                <a:solidFill>
                  <a:srgbClr val="215E9E"/>
                </a:solidFill>
                <a:latin typeface="Trebuchet MS"/>
                <a:cs typeface="Trebuchet MS"/>
                <a:hlinkClick r:id="rId2"/>
              </a:rPr>
              <a:t> </a:t>
            </a:r>
            <a:r>
              <a:rPr sz="1100" spc="-10" dirty="0">
                <a:solidFill>
                  <a:srgbClr val="215E9E"/>
                </a:solidFill>
                <a:latin typeface="Trebuchet MS"/>
                <a:cs typeface="Trebuchet MS"/>
                <a:hlinkClick r:id="rId2"/>
              </a:rPr>
              <a:t>decisions</a:t>
            </a:r>
            <a:r>
              <a:rPr sz="1100" spc="-10" dirty="0">
                <a:solidFill>
                  <a:srgbClr val="215E9E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regarding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the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use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of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a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number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of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wood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preservatives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including:</a:t>
            </a:r>
            <a:endParaRPr sz="1100">
              <a:latin typeface="Trebuchet MS"/>
              <a:cs typeface="Trebuchet MS"/>
            </a:endParaRPr>
          </a:p>
          <a:p>
            <a:pPr marL="361315" indent="-227965">
              <a:lnSpc>
                <a:spcPts val="1275"/>
              </a:lnSpc>
              <a:buChar char="•"/>
              <a:tabLst>
                <a:tab pos="361315" algn="l"/>
              </a:tabLst>
            </a:pPr>
            <a:r>
              <a:rPr sz="1100" spc="-10" dirty="0">
                <a:latin typeface="Trebuchet MS"/>
                <a:cs typeface="Trebuchet MS"/>
              </a:rPr>
              <a:t>Pentachlorophenol,</a:t>
            </a:r>
            <a:endParaRPr sz="1100">
              <a:latin typeface="Trebuchet MS"/>
              <a:cs typeface="Trebuchet MS"/>
            </a:endParaRPr>
          </a:p>
          <a:p>
            <a:pPr marL="361315" indent="-227965">
              <a:lnSpc>
                <a:spcPct val="100000"/>
              </a:lnSpc>
              <a:buChar char="•"/>
              <a:tabLst>
                <a:tab pos="361315" algn="l"/>
              </a:tabLst>
            </a:pPr>
            <a:r>
              <a:rPr sz="1100" spc="-40" dirty="0">
                <a:latin typeface="Trebuchet MS"/>
                <a:cs typeface="Trebuchet MS"/>
              </a:rPr>
              <a:t>Chromated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arsenicals,</a:t>
            </a:r>
            <a:endParaRPr sz="1100">
              <a:latin typeface="Trebuchet MS"/>
              <a:cs typeface="Trebuchet MS"/>
            </a:endParaRPr>
          </a:p>
          <a:p>
            <a:pPr marL="361315" indent="-227965">
              <a:lnSpc>
                <a:spcPct val="100000"/>
              </a:lnSpc>
              <a:buChar char="•"/>
              <a:tabLst>
                <a:tab pos="361315" algn="l"/>
              </a:tabLst>
            </a:pPr>
            <a:r>
              <a:rPr sz="1100" spc="-35" dirty="0">
                <a:latin typeface="Trebuchet MS"/>
                <a:cs typeface="Trebuchet MS"/>
              </a:rPr>
              <a:t>Dichromic</a:t>
            </a:r>
            <a:r>
              <a:rPr sz="1100" spc="-40" dirty="0">
                <a:latin typeface="Trebuchet MS"/>
                <a:cs typeface="Trebuchet MS"/>
              </a:rPr>
              <a:t> </a:t>
            </a:r>
            <a:r>
              <a:rPr sz="1100" spc="-80" dirty="0">
                <a:latin typeface="Trebuchet MS"/>
                <a:cs typeface="Trebuchet MS"/>
              </a:rPr>
              <a:t>acid,</a:t>
            </a:r>
            <a:r>
              <a:rPr sz="1100" spc="-4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and</a:t>
            </a:r>
            <a:endParaRPr sz="1100">
              <a:latin typeface="Trebuchet MS"/>
              <a:cs typeface="Trebuchet MS"/>
            </a:endParaRPr>
          </a:p>
          <a:p>
            <a:pPr marL="361315" indent="-227965">
              <a:lnSpc>
                <a:spcPct val="100000"/>
              </a:lnSpc>
              <a:buChar char="•"/>
              <a:tabLst>
                <a:tab pos="361315" algn="l"/>
              </a:tabLst>
            </a:pPr>
            <a:r>
              <a:rPr sz="1100" spc="-10" dirty="0">
                <a:latin typeface="Trebuchet MS"/>
                <a:cs typeface="Trebuchet MS"/>
              </a:rPr>
              <a:t>Cresosote.</a:t>
            </a:r>
            <a:endParaRPr sz="1100">
              <a:latin typeface="Trebuchet MS"/>
              <a:cs typeface="Trebuchet MS"/>
            </a:endParaRPr>
          </a:p>
          <a:p>
            <a:pPr marL="133350" marR="105410" algn="just">
              <a:lnSpc>
                <a:spcPct val="100000"/>
              </a:lnSpc>
              <a:spcBef>
                <a:spcPts val="445"/>
              </a:spcBef>
            </a:pPr>
            <a:r>
              <a:rPr sz="1100" spc="-45" dirty="0">
                <a:latin typeface="Trebuchet MS"/>
                <a:cs typeface="Trebuchet MS"/>
              </a:rPr>
              <a:t>The</a:t>
            </a:r>
            <a:r>
              <a:rPr sz="1100" spc="-4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result</a:t>
            </a:r>
            <a:r>
              <a:rPr sz="1100" spc="-3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of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the</a:t>
            </a:r>
            <a:r>
              <a:rPr sz="1100" spc="-25" dirty="0">
                <a:latin typeface="Trebuchet MS"/>
                <a:cs typeface="Trebuchet MS"/>
              </a:rPr>
              <a:t> </a:t>
            </a:r>
            <a:r>
              <a:rPr sz="1100" spc="-105" dirty="0">
                <a:latin typeface="Trebuchet MS"/>
                <a:cs typeface="Trebuchet MS"/>
              </a:rPr>
              <a:t>EPA’s</a:t>
            </a:r>
            <a:r>
              <a:rPr sz="1100" spc="2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decisions </a:t>
            </a:r>
            <a:r>
              <a:rPr sz="1100" spc="-10" dirty="0">
                <a:latin typeface="Trebuchet MS"/>
                <a:cs typeface="Trebuchet MS"/>
              </a:rPr>
              <a:t>could</a:t>
            </a:r>
            <a:r>
              <a:rPr sz="1100" spc="-2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substantially</a:t>
            </a:r>
            <a:r>
              <a:rPr sz="1100" spc="-2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change</a:t>
            </a:r>
            <a:r>
              <a:rPr sz="1100" spc="-2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the</a:t>
            </a:r>
            <a:r>
              <a:rPr sz="1100" spc="-2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requirements</a:t>
            </a:r>
            <a:r>
              <a:rPr sz="1100" spc="-2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for</a:t>
            </a:r>
            <a:r>
              <a:rPr sz="1100" spc="-2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using</a:t>
            </a:r>
            <a:r>
              <a:rPr sz="1100" spc="-30" dirty="0">
                <a:latin typeface="Trebuchet MS"/>
                <a:cs typeface="Trebuchet MS"/>
              </a:rPr>
              <a:t> these</a:t>
            </a:r>
            <a:r>
              <a:rPr sz="1100" spc="-2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products, </a:t>
            </a:r>
            <a:r>
              <a:rPr sz="1100" spc="-114" dirty="0">
                <a:latin typeface="Trebuchet MS"/>
                <a:cs typeface="Trebuchet MS"/>
              </a:rPr>
              <a:t>or,</a:t>
            </a:r>
            <a:r>
              <a:rPr sz="1100" spc="30" dirty="0">
                <a:latin typeface="Trebuchet MS"/>
                <a:cs typeface="Trebuchet MS"/>
              </a:rPr>
              <a:t> </a:t>
            </a:r>
            <a:r>
              <a:rPr sz="1100" spc="-90" dirty="0">
                <a:latin typeface="Trebuchet MS"/>
                <a:cs typeface="Trebuchet MS"/>
              </a:rPr>
              <a:t>if</a:t>
            </a:r>
            <a:r>
              <a:rPr sz="1100" spc="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they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can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be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used</a:t>
            </a:r>
            <a:r>
              <a:rPr sz="1100" spc="-25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at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spc="-65" dirty="0">
                <a:latin typeface="Trebuchet MS"/>
                <a:cs typeface="Trebuchet MS"/>
              </a:rPr>
              <a:t>all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spc="-105" dirty="0">
                <a:latin typeface="Trebuchet MS"/>
                <a:cs typeface="Trebuchet MS"/>
              </a:rPr>
              <a:t>(it’s</a:t>
            </a:r>
            <a:r>
              <a:rPr sz="1100" spc="2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possible</a:t>
            </a:r>
            <a:r>
              <a:rPr sz="1100" spc="-2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that</a:t>
            </a:r>
            <a:r>
              <a:rPr sz="1100" spc="-25" dirty="0">
                <a:latin typeface="Trebuchet MS"/>
                <a:cs typeface="Trebuchet MS"/>
              </a:rPr>
              <a:t> the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use</a:t>
            </a:r>
            <a:r>
              <a:rPr sz="1100" spc="-2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of</a:t>
            </a:r>
            <a:r>
              <a:rPr sz="1100" spc="-2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pentachlorophenol</a:t>
            </a:r>
            <a:r>
              <a:rPr sz="1100" spc="-2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may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be</a:t>
            </a:r>
            <a:r>
              <a:rPr sz="1100" spc="-25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cancelled).</a:t>
            </a:r>
            <a:r>
              <a:rPr sz="1100" spc="-2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Always </a:t>
            </a:r>
            <a:r>
              <a:rPr sz="1100" spc="-45" dirty="0">
                <a:latin typeface="Trebuchet MS"/>
                <a:cs typeface="Trebuchet MS"/>
              </a:rPr>
              <a:t>remember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to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follow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the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rules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on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the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pesticide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label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for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up-</a:t>
            </a:r>
            <a:r>
              <a:rPr sz="1100" spc="-45" dirty="0">
                <a:latin typeface="Trebuchet MS"/>
                <a:cs typeface="Trebuchet MS"/>
              </a:rPr>
              <a:t>to-</a:t>
            </a:r>
            <a:r>
              <a:rPr sz="1100" spc="-55" dirty="0">
                <a:latin typeface="Trebuchet MS"/>
                <a:cs typeface="Trebuchet MS"/>
              </a:rPr>
              <a:t>date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requirements.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71500" y="661398"/>
            <a:ext cx="95885" cy="1908175"/>
            <a:chOff x="571500" y="661398"/>
            <a:chExt cx="95885" cy="1908175"/>
          </a:xfrm>
        </p:grpSpPr>
        <p:sp>
          <p:nvSpPr>
            <p:cNvPr id="18" name="object 18"/>
            <p:cNvSpPr/>
            <p:nvPr/>
          </p:nvSpPr>
          <p:spPr>
            <a:xfrm>
              <a:off x="590550" y="661398"/>
              <a:ext cx="0" cy="1797685"/>
            </a:xfrm>
            <a:custGeom>
              <a:avLst/>
              <a:gdLst/>
              <a:ahLst/>
              <a:cxnLst/>
              <a:rect l="l" t="t" r="r" b="b"/>
              <a:pathLst>
                <a:path h="1797685">
                  <a:moveTo>
                    <a:pt x="0" y="0"/>
                  </a:moveTo>
                  <a:lnTo>
                    <a:pt x="0" y="1797329"/>
                  </a:lnTo>
                </a:path>
              </a:pathLst>
            </a:custGeom>
            <a:ln w="381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0550" y="2495047"/>
              <a:ext cx="57785" cy="55880"/>
            </a:xfrm>
            <a:custGeom>
              <a:avLst/>
              <a:gdLst/>
              <a:ahLst/>
              <a:cxnLst/>
              <a:rect l="l" t="t" r="r" b="b"/>
              <a:pathLst>
                <a:path w="57784" h="55880">
                  <a:moveTo>
                    <a:pt x="0" y="0"/>
                  </a:moveTo>
                  <a:lnTo>
                    <a:pt x="0" y="55359"/>
                  </a:lnTo>
                  <a:lnTo>
                    <a:pt x="57556" y="55359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725112" y="2475997"/>
            <a:ext cx="6224905" cy="93980"/>
            <a:chOff x="725112" y="2475997"/>
            <a:chExt cx="6224905" cy="93980"/>
          </a:xfrm>
        </p:grpSpPr>
        <p:sp>
          <p:nvSpPr>
            <p:cNvPr id="21" name="object 21"/>
            <p:cNvSpPr/>
            <p:nvPr/>
          </p:nvSpPr>
          <p:spPr>
            <a:xfrm>
              <a:off x="725112" y="2550412"/>
              <a:ext cx="6109335" cy="0"/>
            </a:xfrm>
            <a:custGeom>
              <a:avLst/>
              <a:gdLst/>
              <a:ahLst/>
              <a:cxnLst/>
              <a:rect l="l" t="t" r="r" b="b"/>
              <a:pathLst>
                <a:path w="6109334">
                  <a:moveTo>
                    <a:pt x="0" y="0"/>
                  </a:moveTo>
                  <a:lnTo>
                    <a:pt x="6109220" y="0"/>
                  </a:lnTo>
                </a:path>
              </a:pathLst>
            </a:custGeom>
            <a:ln w="381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872833" y="2495047"/>
              <a:ext cx="57785" cy="55880"/>
            </a:xfrm>
            <a:custGeom>
              <a:avLst/>
              <a:gdLst/>
              <a:ahLst/>
              <a:cxnLst/>
              <a:rect l="l" t="t" r="r" b="b"/>
              <a:pathLst>
                <a:path w="57784" h="55880">
                  <a:moveTo>
                    <a:pt x="0" y="55359"/>
                  </a:moveTo>
                  <a:lnTo>
                    <a:pt x="57556" y="55359"/>
                  </a:lnTo>
                  <a:lnTo>
                    <a:pt x="575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6853783" y="514342"/>
            <a:ext cx="95885" cy="1908175"/>
            <a:chOff x="6853783" y="514342"/>
            <a:chExt cx="95885" cy="1908175"/>
          </a:xfrm>
        </p:grpSpPr>
        <p:sp>
          <p:nvSpPr>
            <p:cNvPr id="24" name="object 24"/>
            <p:cNvSpPr/>
            <p:nvPr/>
          </p:nvSpPr>
          <p:spPr>
            <a:xfrm>
              <a:off x="6930390" y="625085"/>
              <a:ext cx="0" cy="1797685"/>
            </a:xfrm>
            <a:custGeom>
              <a:avLst/>
              <a:gdLst/>
              <a:ahLst/>
              <a:cxnLst/>
              <a:rect l="l" t="t" r="r" b="b"/>
              <a:pathLst>
                <a:path h="1797685">
                  <a:moveTo>
                    <a:pt x="0" y="1797329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72833" y="533392"/>
              <a:ext cx="57785" cy="55880"/>
            </a:xfrm>
            <a:custGeom>
              <a:avLst/>
              <a:gdLst/>
              <a:ahLst/>
              <a:cxnLst/>
              <a:rect l="l" t="t" r="r" b="b"/>
              <a:pathLst>
                <a:path w="57784" h="55879">
                  <a:moveTo>
                    <a:pt x="57556" y="55372"/>
                  </a:moveTo>
                  <a:lnTo>
                    <a:pt x="57556" y="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71500" y="514342"/>
            <a:ext cx="6224905" cy="93980"/>
            <a:chOff x="571500" y="514342"/>
            <a:chExt cx="6224905" cy="93980"/>
          </a:xfrm>
        </p:grpSpPr>
        <p:sp>
          <p:nvSpPr>
            <p:cNvPr id="27" name="object 27"/>
            <p:cNvSpPr/>
            <p:nvPr/>
          </p:nvSpPr>
          <p:spPr>
            <a:xfrm>
              <a:off x="686607" y="533398"/>
              <a:ext cx="6109335" cy="0"/>
            </a:xfrm>
            <a:custGeom>
              <a:avLst/>
              <a:gdLst/>
              <a:ahLst/>
              <a:cxnLst/>
              <a:rect l="l" t="t" r="r" b="b"/>
              <a:pathLst>
                <a:path w="6109334">
                  <a:moveTo>
                    <a:pt x="610922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90550" y="533392"/>
              <a:ext cx="57785" cy="55880"/>
            </a:xfrm>
            <a:custGeom>
              <a:avLst/>
              <a:gdLst/>
              <a:ahLst/>
              <a:cxnLst/>
              <a:rect l="l" t="t" r="r" b="b"/>
              <a:pathLst>
                <a:path w="57784" h="55879">
                  <a:moveTo>
                    <a:pt x="57556" y="0"/>
                  </a:moveTo>
                  <a:lnTo>
                    <a:pt x="0" y="0"/>
                  </a:lnTo>
                  <a:lnTo>
                    <a:pt x="0" y="55372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7507684" y="1564544"/>
            <a:ext cx="143510" cy="651510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100" dirty="0">
                <a:solidFill>
                  <a:srgbClr val="FFFFFF"/>
                </a:solidFill>
                <a:latin typeface="Trebuchet MS"/>
                <a:cs typeface="Trebuchet MS"/>
              </a:rPr>
              <a:t>SECTION</a:t>
            </a:r>
            <a:r>
              <a:rPr sz="800" b="1" spc="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25" dirty="0">
                <a:solidFill>
                  <a:srgbClr val="FFFFFF"/>
                </a:solidFill>
                <a:latin typeface="Trebuchet MS"/>
                <a:cs typeface="Trebuchet MS"/>
              </a:rPr>
              <a:t>II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79084" y="1564544"/>
            <a:ext cx="143510" cy="772795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dirty="0">
                <a:solidFill>
                  <a:srgbClr val="FFFFFF"/>
                </a:solidFill>
                <a:latin typeface="Trebuchet MS"/>
                <a:cs typeface="Trebuchet MS"/>
              </a:rPr>
              <a:t>About</a:t>
            </a:r>
            <a:r>
              <a:rPr sz="8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FFFFFF"/>
                </a:solidFill>
                <a:latin typeface="Trebuchet MS"/>
                <a:cs typeface="Trebuchet MS"/>
              </a:rPr>
              <a:t>Pesticides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0252" y="395313"/>
            <a:ext cx="3100705" cy="73279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241300" marR="5080" indent="-229235" algn="just">
              <a:lnSpc>
                <a:spcPct val="92300"/>
              </a:lnSpc>
              <a:spcBef>
                <a:spcPts val="245"/>
              </a:spcBef>
            </a:pPr>
            <a:r>
              <a:rPr sz="1600" spc="-114" dirty="0">
                <a:latin typeface="Yu Gothic"/>
                <a:cs typeface="Yu Gothic"/>
              </a:rPr>
              <a:t>☞</a:t>
            </a:r>
            <a:r>
              <a:rPr sz="1600" spc="-160" dirty="0">
                <a:latin typeface="Yu Gothic"/>
                <a:cs typeface="Yu Gothic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As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creosote,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y</a:t>
            </a:r>
            <a:r>
              <a:rPr sz="1100" spc="-10" dirty="0">
                <a:latin typeface="Times New Roman"/>
                <a:cs typeface="Times New Roman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u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cannot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u</a:t>
            </a:r>
            <a:r>
              <a:rPr sz="1100" spc="-5" dirty="0">
                <a:latin typeface="Times New Roman"/>
                <a:cs typeface="Times New Roman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treated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 penta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for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residential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u</a:t>
            </a:r>
            <a:r>
              <a:rPr sz="1100" spc="-5" dirty="0">
                <a:latin typeface="Times New Roman"/>
                <a:cs typeface="Times New Roman"/>
              </a:rPr>
              <a:t>se</a:t>
            </a:r>
            <a:r>
              <a:rPr sz="1100" dirty="0">
                <a:latin typeface="Times New Roman"/>
                <a:cs typeface="Times New Roman"/>
              </a:rPr>
              <a:t>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nor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it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suitable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for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u</a:t>
            </a:r>
            <a:r>
              <a:rPr sz="1100" spc="-5" dirty="0">
                <a:latin typeface="Times New Roman"/>
                <a:cs typeface="Times New Roman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</a:t>
            </a:r>
            <a:r>
              <a:rPr sz="1100" dirty="0">
                <a:latin typeface="Times New Roman"/>
                <a:cs typeface="Times New Roman"/>
              </a:rPr>
              <a:t> living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areas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or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where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contact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plants,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animals,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or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food</a:t>
            </a:r>
            <a:r>
              <a:rPr sz="1100" dirty="0">
                <a:latin typeface="Times New Roman"/>
                <a:cs typeface="Times New Roman"/>
              </a:rPr>
              <a:t> is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likely.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0259" y="1252563"/>
            <a:ext cx="3100705" cy="209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i="1" cap="small" spc="-130" dirty="0">
                <a:latin typeface="Trebuchet MS"/>
                <a:cs typeface="Trebuchet MS"/>
              </a:rPr>
              <a:t>Health</a:t>
            </a:r>
            <a:r>
              <a:rPr sz="1100" b="1" i="1" cap="small" spc="-20" dirty="0">
                <a:latin typeface="Trebuchet MS"/>
                <a:cs typeface="Trebuchet MS"/>
              </a:rPr>
              <a:t> </a:t>
            </a:r>
            <a:r>
              <a:rPr sz="1100" b="1" i="1" cap="small" spc="-85" dirty="0">
                <a:latin typeface="Trebuchet MS"/>
                <a:cs typeface="Trebuchet MS"/>
              </a:rPr>
              <a:t>and</a:t>
            </a:r>
            <a:r>
              <a:rPr sz="1100" b="1" i="1" cap="small" spc="-15" dirty="0">
                <a:latin typeface="Trebuchet MS"/>
                <a:cs typeface="Trebuchet MS"/>
              </a:rPr>
              <a:t> </a:t>
            </a:r>
            <a:r>
              <a:rPr sz="1100" b="1" i="1" cap="small" spc="-125" dirty="0">
                <a:latin typeface="Trebuchet MS"/>
                <a:cs typeface="Trebuchet MS"/>
              </a:rPr>
              <a:t>Environmental</a:t>
            </a:r>
            <a:r>
              <a:rPr sz="1100" b="1" i="1" cap="small" spc="-15" dirty="0">
                <a:latin typeface="Trebuchet MS"/>
                <a:cs typeface="Trebuchet MS"/>
              </a:rPr>
              <a:t> </a:t>
            </a:r>
            <a:r>
              <a:rPr sz="1100" b="1" i="1" cap="small" spc="-10" dirty="0">
                <a:latin typeface="Trebuchet MS"/>
                <a:cs typeface="Trebuchet MS"/>
              </a:rPr>
              <a:t>Concerns</a:t>
            </a:r>
            <a:endParaRPr sz="1100">
              <a:latin typeface="Trebuchet MS"/>
              <a:cs typeface="Trebuchet MS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Penta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restricted-use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because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concerns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cause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tumors,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birth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defects,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cancer.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Preg- </a:t>
            </a:r>
            <a:r>
              <a:rPr sz="1100" dirty="0">
                <a:latin typeface="Times New Roman"/>
                <a:cs typeface="Times New Roman"/>
              </a:rPr>
              <a:t>nant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women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should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avoid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direct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exposure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penta. </a:t>
            </a:r>
            <a:r>
              <a:rPr sz="1100" dirty="0">
                <a:latin typeface="Times New Roman"/>
                <a:cs typeface="Times New Roman"/>
              </a:rPr>
              <a:t>Vapors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irritate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eyes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respiratory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tract.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Contact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penta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cause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skin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disorders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irritation.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Inha- </a:t>
            </a:r>
            <a:r>
              <a:rPr sz="1100" dirty="0">
                <a:latin typeface="Times New Roman"/>
                <a:cs typeface="Times New Roman"/>
              </a:rPr>
              <a:t>lation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concentrated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vapors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excessive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skin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contact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penta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cause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fever,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headache,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weakness,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diz- </a:t>
            </a:r>
            <a:r>
              <a:rPr sz="1100" dirty="0">
                <a:latin typeface="Times New Roman"/>
                <a:cs typeface="Times New Roman"/>
              </a:rPr>
              <a:t>ziness,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nausea,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loss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coordination,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sweating,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convul- </a:t>
            </a:r>
            <a:r>
              <a:rPr sz="1100" dirty="0">
                <a:latin typeface="Times New Roman"/>
                <a:cs typeface="Times New Roman"/>
              </a:rPr>
              <a:t>sions,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body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temperature.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Prolonged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exposure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damage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liver,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kidneys,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nervous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system. </a:t>
            </a: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formulations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fatal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inhaled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absorbed </a:t>
            </a:r>
            <a:r>
              <a:rPr sz="1100" dirty="0">
                <a:latin typeface="Times New Roman"/>
                <a:cs typeface="Times New Roman"/>
              </a:rPr>
              <a:t>through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skin.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0259" y="3474542"/>
            <a:ext cx="3100070" cy="510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Penta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toxic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plants,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fish,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wildlife.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Penta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is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marine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pollutant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approved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 </a:t>
            </a:r>
            <a:r>
              <a:rPr sz="1100" dirty="0">
                <a:latin typeface="Times New Roman"/>
                <a:cs typeface="Times New Roman"/>
              </a:rPr>
              <a:t>products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would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marine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environments.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0259" y="4109478"/>
            <a:ext cx="3100705" cy="986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spc="-55" dirty="0">
                <a:latin typeface="Tahoma"/>
                <a:cs typeface="Tahoma"/>
              </a:rPr>
              <a:t>Copper</a:t>
            </a:r>
            <a:r>
              <a:rPr sz="1100" b="1" spc="-35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Naphthenate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Copper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naphthenate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viscous,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dark-</a:t>
            </a:r>
            <a:r>
              <a:rPr sz="1100" dirty="0">
                <a:latin typeface="Times New Roman"/>
                <a:cs typeface="Times New Roman"/>
              </a:rPr>
              <a:t>green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liquid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that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dissolved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heavy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light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oils,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though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formula- </a:t>
            </a:r>
            <a:r>
              <a:rPr sz="1100" dirty="0">
                <a:latin typeface="Times New Roman"/>
                <a:cs typeface="Times New Roman"/>
              </a:rPr>
              <a:t>tions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emulsifiable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available.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lighter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oils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aids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penetration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hard-to-</a:t>
            </a:r>
            <a:r>
              <a:rPr sz="1100" spc="-20" dirty="0">
                <a:latin typeface="Times New Roman"/>
                <a:cs typeface="Times New Roman"/>
              </a:rPr>
              <a:t>treat </a:t>
            </a:r>
            <a:r>
              <a:rPr sz="1100" spc="-10" dirty="0">
                <a:latin typeface="Times New Roman"/>
                <a:cs typeface="Times New Roman"/>
              </a:rPr>
              <a:t>species.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0259" y="5221313"/>
            <a:ext cx="3100705" cy="114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5"/>
              </a:lnSpc>
              <a:spcBef>
                <a:spcPts val="100"/>
              </a:spcBef>
            </a:pPr>
            <a:r>
              <a:rPr sz="1100" b="1" i="1" cap="small" spc="-20" dirty="0">
                <a:latin typeface="Trebuchet MS"/>
                <a:cs typeface="Trebuchet MS"/>
              </a:rPr>
              <a:t>Application</a:t>
            </a:r>
            <a:endParaRPr sz="1100">
              <a:latin typeface="Trebuchet MS"/>
              <a:cs typeface="Trebuchet MS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spc="-40" dirty="0">
                <a:latin typeface="Times New Roman"/>
                <a:cs typeface="Times New Roman"/>
              </a:rPr>
              <a:t>You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copper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naphthenate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pressure</a:t>
            </a:r>
            <a:r>
              <a:rPr sz="1100" spc="-10" dirty="0">
                <a:latin typeface="Times New Roman"/>
                <a:cs typeface="Times New Roman"/>
              </a:rPr>
              <a:t> (includ- </a:t>
            </a:r>
            <a:r>
              <a:rPr sz="1100" dirty="0">
                <a:latin typeface="Times New Roman"/>
                <a:cs typeface="Times New Roman"/>
              </a:rPr>
              <a:t>ing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thermal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process)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nonpressure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methods.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latter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includes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brushing,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such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treating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holes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or </a:t>
            </a:r>
            <a:r>
              <a:rPr sz="1100" dirty="0">
                <a:latin typeface="Times New Roman"/>
                <a:cs typeface="Times New Roman"/>
              </a:rPr>
              <a:t>cuts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treated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expose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untreated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wood.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A </a:t>
            </a:r>
            <a:r>
              <a:rPr sz="1100" dirty="0">
                <a:latin typeface="Times New Roman"/>
                <a:cs typeface="Times New Roman"/>
              </a:rPr>
              <a:t>common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brushing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cut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ends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treated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exterior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construction.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0259" y="6491313"/>
            <a:ext cx="3100705" cy="146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i="1" cap="small" spc="-120" dirty="0">
                <a:latin typeface="Trebuchet MS"/>
                <a:cs typeface="Trebuchet MS"/>
              </a:rPr>
              <a:t>Pests</a:t>
            </a:r>
            <a:r>
              <a:rPr sz="1100" b="1" i="1" cap="small" spc="-35" dirty="0">
                <a:latin typeface="Trebuchet MS"/>
                <a:cs typeface="Trebuchet MS"/>
              </a:rPr>
              <a:t> </a:t>
            </a:r>
            <a:r>
              <a:rPr sz="1100" b="1" i="1" cap="small" spc="-120" dirty="0">
                <a:latin typeface="Trebuchet MS"/>
                <a:cs typeface="Trebuchet MS"/>
              </a:rPr>
              <a:t>Controlled</a:t>
            </a:r>
            <a:r>
              <a:rPr sz="1100" b="1" i="1" cap="small" spc="-30" dirty="0">
                <a:latin typeface="Trebuchet MS"/>
                <a:cs typeface="Trebuchet MS"/>
              </a:rPr>
              <a:t> </a:t>
            </a:r>
            <a:r>
              <a:rPr sz="1100" b="1" i="1" cap="small" spc="-85" dirty="0">
                <a:latin typeface="Trebuchet MS"/>
                <a:cs typeface="Trebuchet MS"/>
              </a:rPr>
              <a:t>and</a:t>
            </a:r>
            <a:r>
              <a:rPr sz="1100" b="1" i="1" cap="small" spc="-35" dirty="0">
                <a:latin typeface="Trebuchet MS"/>
                <a:cs typeface="Trebuchet MS"/>
              </a:rPr>
              <a:t> </a:t>
            </a:r>
            <a:r>
              <a:rPr sz="1100" b="1" i="1" cap="small" spc="-95" dirty="0">
                <a:latin typeface="Trebuchet MS"/>
                <a:cs typeface="Trebuchet MS"/>
              </a:rPr>
              <a:t>Use</a:t>
            </a:r>
            <a:r>
              <a:rPr sz="1100" b="1" i="1" cap="small" spc="-30" dirty="0">
                <a:latin typeface="Trebuchet MS"/>
                <a:cs typeface="Trebuchet MS"/>
              </a:rPr>
              <a:t> </a:t>
            </a:r>
            <a:r>
              <a:rPr sz="1100" b="1" i="1" cap="small" spc="-125" dirty="0">
                <a:latin typeface="Trebuchet MS"/>
                <a:cs typeface="Trebuchet MS"/>
              </a:rPr>
              <a:t>of</a:t>
            </a:r>
            <a:r>
              <a:rPr sz="1100" b="1" i="1" cap="small" spc="-35" dirty="0">
                <a:latin typeface="Trebuchet MS"/>
                <a:cs typeface="Trebuchet MS"/>
              </a:rPr>
              <a:t> </a:t>
            </a:r>
            <a:r>
              <a:rPr sz="1100" b="1" i="1" cap="small" spc="-165" dirty="0">
                <a:latin typeface="Trebuchet MS"/>
                <a:cs typeface="Trebuchet MS"/>
              </a:rPr>
              <a:t>Treated</a:t>
            </a:r>
            <a:r>
              <a:rPr sz="1100" b="1" i="1" cap="small" spc="-30" dirty="0">
                <a:latin typeface="Trebuchet MS"/>
                <a:cs typeface="Trebuchet MS"/>
              </a:rPr>
              <a:t> </a:t>
            </a:r>
            <a:r>
              <a:rPr sz="1100" b="1" i="1" cap="small" spc="-20" dirty="0">
                <a:latin typeface="Trebuchet MS"/>
                <a:cs typeface="Trebuchet MS"/>
              </a:rPr>
              <a:t>Wood</a:t>
            </a:r>
            <a:endParaRPr sz="1100">
              <a:latin typeface="Trebuchet MS"/>
              <a:cs typeface="Trebuchet MS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Copper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naphthenate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protects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against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wood-destroying </a:t>
            </a:r>
            <a:r>
              <a:rPr sz="1100" dirty="0">
                <a:latin typeface="Times New Roman"/>
                <a:cs typeface="Times New Roman"/>
              </a:rPr>
              <a:t>fungi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insects,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though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less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against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termites.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You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treated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above-</a:t>
            </a:r>
            <a:r>
              <a:rPr sz="1100" dirty="0">
                <a:latin typeface="Times New Roman"/>
                <a:cs typeface="Times New Roman"/>
              </a:rPr>
              <a:t>ground,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ground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con- </a:t>
            </a:r>
            <a:r>
              <a:rPr sz="1100" dirty="0">
                <a:latin typeface="Times New Roman"/>
                <a:cs typeface="Times New Roman"/>
              </a:rPr>
              <a:t>tact,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freshwater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uses.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Treated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softwoods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used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2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utility</a:t>
            </a:r>
            <a:r>
              <a:rPr sz="1100" spc="2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poles,</a:t>
            </a:r>
            <a:r>
              <a:rPr sz="1100" spc="2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greenhouse</a:t>
            </a:r>
            <a:r>
              <a:rPr sz="1100" spc="2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lumber,</a:t>
            </a:r>
            <a:r>
              <a:rPr sz="1100" spc="2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seedling</a:t>
            </a:r>
            <a:r>
              <a:rPr sz="1100" spc="2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trays, </a:t>
            </a:r>
            <a:r>
              <a:rPr sz="1100" dirty="0">
                <a:latin typeface="Times New Roman"/>
                <a:cs typeface="Times New Roman"/>
              </a:rPr>
              <a:t>posts,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piers,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docks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while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hardwoods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as </a:t>
            </a:r>
            <a:r>
              <a:rPr sz="1100" dirty="0">
                <a:latin typeface="Times New Roman"/>
                <a:cs typeface="Times New Roman"/>
              </a:rPr>
              <a:t>railroad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ties.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Treated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unsuitable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contact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food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 use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food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gardens.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0259" y="8078813"/>
            <a:ext cx="3100705" cy="986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i="1" cap="small" spc="-130" dirty="0">
                <a:latin typeface="Trebuchet MS"/>
                <a:cs typeface="Trebuchet MS"/>
              </a:rPr>
              <a:t>Health</a:t>
            </a:r>
            <a:r>
              <a:rPr sz="1100" b="1" i="1" cap="small" spc="-20" dirty="0">
                <a:latin typeface="Trebuchet MS"/>
                <a:cs typeface="Trebuchet MS"/>
              </a:rPr>
              <a:t> </a:t>
            </a:r>
            <a:r>
              <a:rPr sz="1100" b="1" i="1" cap="small" spc="-85" dirty="0">
                <a:latin typeface="Trebuchet MS"/>
                <a:cs typeface="Trebuchet MS"/>
              </a:rPr>
              <a:t>and</a:t>
            </a:r>
            <a:r>
              <a:rPr sz="1100" b="1" i="1" cap="small" spc="-15" dirty="0">
                <a:latin typeface="Trebuchet MS"/>
                <a:cs typeface="Trebuchet MS"/>
              </a:rPr>
              <a:t> </a:t>
            </a:r>
            <a:r>
              <a:rPr sz="1100" b="1" i="1" cap="small" spc="-125" dirty="0">
                <a:latin typeface="Trebuchet MS"/>
                <a:cs typeface="Trebuchet MS"/>
              </a:rPr>
              <a:t>Environmental</a:t>
            </a:r>
            <a:r>
              <a:rPr sz="1100" b="1" i="1" cap="small" spc="-15" dirty="0">
                <a:latin typeface="Trebuchet MS"/>
                <a:cs typeface="Trebuchet MS"/>
              </a:rPr>
              <a:t> </a:t>
            </a:r>
            <a:r>
              <a:rPr sz="1100" b="1" i="1" cap="small" spc="-10" dirty="0">
                <a:latin typeface="Trebuchet MS"/>
                <a:cs typeface="Trebuchet MS"/>
              </a:rPr>
              <a:t>Concerns</a:t>
            </a:r>
            <a:endParaRPr sz="1100">
              <a:latin typeface="Trebuchet MS"/>
              <a:cs typeface="Trebuchet MS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Copper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naphthenate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cause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skin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eye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irritation,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prolonged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skin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contact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cause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allergic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reactions.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treated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copper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naphthenate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has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strong </a:t>
            </a:r>
            <a:r>
              <a:rPr sz="1100" dirty="0">
                <a:latin typeface="Times New Roman"/>
                <a:cs typeface="Times New Roman"/>
              </a:rPr>
              <a:t>odor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around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growing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plants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after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volatile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solvent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evaporates.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13466" y="466470"/>
            <a:ext cx="3100070" cy="986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spc="-65" dirty="0">
                <a:latin typeface="Tahoma"/>
                <a:cs typeface="Tahoma"/>
              </a:rPr>
              <a:t>Oxine</a:t>
            </a:r>
            <a:r>
              <a:rPr sz="1100" b="1" spc="-35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Copper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Oxine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copper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(copper-</a:t>
            </a:r>
            <a:r>
              <a:rPr sz="1100" dirty="0">
                <a:latin typeface="Times New Roman"/>
                <a:cs typeface="Times New Roman"/>
              </a:rPr>
              <a:t>8-quinolinolate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“Copper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8”)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greenish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brown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solution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copper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nickel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equal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amounts.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You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dissolve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range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organic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solvents,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protection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best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25" dirty="0">
                <a:latin typeface="Times New Roman"/>
                <a:cs typeface="Times New Roman"/>
              </a:rPr>
              <a:t> use </a:t>
            </a:r>
            <a:r>
              <a:rPr sz="1100" dirty="0">
                <a:latin typeface="Times New Roman"/>
                <a:cs typeface="Times New Roman"/>
              </a:rPr>
              <a:t>heavy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oils.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13529" y="1577975"/>
            <a:ext cx="3100705" cy="114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i="1" cap="small" spc="-105" dirty="0">
                <a:latin typeface="Trebuchet MS"/>
                <a:cs typeface="Trebuchet MS"/>
              </a:rPr>
              <a:t>Application</a:t>
            </a:r>
            <a:r>
              <a:rPr sz="1100" b="1" i="1" cap="small" spc="-30" dirty="0">
                <a:latin typeface="Trebuchet MS"/>
                <a:cs typeface="Trebuchet MS"/>
              </a:rPr>
              <a:t> </a:t>
            </a:r>
            <a:r>
              <a:rPr sz="1100" b="1" i="1" cap="small" spc="-85" dirty="0">
                <a:latin typeface="Trebuchet MS"/>
                <a:cs typeface="Trebuchet MS"/>
              </a:rPr>
              <a:t>and</a:t>
            </a:r>
            <a:r>
              <a:rPr sz="1100" b="1" i="1" cap="small" spc="-25" dirty="0">
                <a:latin typeface="Trebuchet MS"/>
                <a:cs typeface="Trebuchet MS"/>
              </a:rPr>
              <a:t> </a:t>
            </a:r>
            <a:r>
              <a:rPr sz="1100" b="1" i="1" cap="small" spc="-155" dirty="0">
                <a:latin typeface="Trebuchet MS"/>
                <a:cs typeface="Trebuchet MS"/>
              </a:rPr>
              <a:t>Effect</a:t>
            </a:r>
            <a:r>
              <a:rPr sz="1100" b="1" i="1" cap="small" spc="-30" dirty="0">
                <a:latin typeface="Trebuchet MS"/>
                <a:cs typeface="Trebuchet MS"/>
              </a:rPr>
              <a:t> </a:t>
            </a:r>
            <a:r>
              <a:rPr sz="1100" b="1" i="1" cap="small" spc="-100" dirty="0">
                <a:latin typeface="Trebuchet MS"/>
                <a:cs typeface="Trebuchet MS"/>
              </a:rPr>
              <a:t>on</a:t>
            </a:r>
            <a:r>
              <a:rPr sz="1100" b="1" i="1" cap="small" spc="-25" dirty="0">
                <a:latin typeface="Trebuchet MS"/>
                <a:cs typeface="Trebuchet MS"/>
              </a:rPr>
              <a:t> </a:t>
            </a:r>
            <a:r>
              <a:rPr sz="1100" b="1" i="1" cap="small" spc="-165" dirty="0">
                <a:latin typeface="Trebuchet MS"/>
                <a:cs typeface="Trebuchet MS"/>
              </a:rPr>
              <a:t>Treated</a:t>
            </a:r>
            <a:r>
              <a:rPr sz="1100" b="1" i="1" cap="small" spc="-30" dirty="0">
                <a:latin typeface="Trebuchet MS"/>
                <a:cs typeface="Trebuchet MS"/>
              </a:rPr>
              <a:t> </a:t>
            </a:r>
            <a:r>
              <a:rPr sz="1100" b="1" i="1" cap="small" spc="-20" dirty="0">
                <a:latin typeface="Trebuchet MS"/>
                <a:cs typeface="Trebuchet MS"/>
              </a:rPr>
              <a:t>Wood</a:t>
            </a:r>
            <a:endParaRPr sz="1100">
              <a:latin typeface="Trebuchet MS"/>
              <a:cs typeface="Trebuchet MS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oxine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copper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pressure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softwoods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hardwoods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nonpressure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sapstain </a:t>
            </a:r>
            <a:r>
              <a:rPr sz="1100" dirty="0">
                <a:latin typeface="Times New Roman"/>
                <a:cs typeface="Times New Roman"/>
              </a:rPr>
              <a:t>control.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Solutions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heat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sensitive,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oxine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copper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penetrate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hard-to-treat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species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fairly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well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without </a:t>
            </a:r>
            <a:r>
              <a:rPr sz="1100" dirty="0">
                <a:latin typeface="Times New Roman"/>
                <a:cs typeface="Times New Roman"/>
              </a:rPr>
              <a:t>added heat. Treated wood is odorless and can be </a:t>
            </a:r>
            <a:r>
              <a:rPr sz="1100" spc="-10" dirty="0">
                <a:latin typeface="Times New Roman"/>
                <a:cs typeface="Times New Roman"/>
              </a:rPr>
              <a:t>paint- </a:t>
            </a:r>
            <a:r>
              <a:rPr sz="1100" spc="-25" dirty="0">
                <a:latin typeface="Times New Roman"/>
                <a:cs typeface="Times New Roman"/>
              </a:rPr>
              <a:t>ed.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13529" y="2847975"/>
            <a:ext cx="3100705" cy="1304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i="1" cap="small" spc="-120" dirty="0">
                <a:latin typeface="Trebuchet MS"/>
                <a:cs typeface="Trebuchet MS"/>
              </a:rPr>
              <a:t>Pests</a:t>
            </a:r>
            <a:r>
              <a:rPr sz="1100" b="1" i="1" cap="small" spc="-35" dirty="0">
                <a:latin typeface="Trebuchet MS"/>
                <a:cs typeface="Trebuchet MS"/>
              </a:rPr>
              <a:t> </a:t>
            </a:r>
            <a:r>
              <a:rPr sz="1100" b="1" i="1" cap="small" spc="-120" dirty="0">
                <a:latin typeface="Trebuchet MS"/>
                <a:cs typeface="Trebuchet MS"/>
              </a:rPr>
              <a:t>Controlled</a:t>
            </a:r>
            <a:r>
              <a:rPr sz="1100" b="1" i="1" cap="small" spc="-30" dirty="0">
                <a:latin typeface="Trebuchet MS"/>
                <a:cs typeface="Trebuchet MS"/>
              </a:rPr>
              <a:t> </a:t>
            </a:r>
            <a:r>
              <a:rPr sz="1100" b="1" i="1" cap="small" spc="-85" dirty="0">
                <a:latin typeface="Trebuchet MS"/>
                <a:cs typeface="Trebuchet MS"/>
              </a:rPr>
              <a:t>and</a:t>
            </a:r>
            <a:r>
              <a:rPr sz="1100" b="1" i="1" cap="small" spc="-35" dirty="0">
                <a:latin typeface="Trebuchet MS"/>
                <a:cs typeface="Trebuchet MS"/>
              </a:rPr>
              <a:t> </a:t>
            </a:r>
            <a:r>
              <a:rPr sz="1100" b="1" i="1" cap="small" spc="-95" dirty="0">
                <a:latin typeface="Trebuchet MS"/>
                <a:cs typeface="Trebuchet MS"/>
              </a:rPr>
              <a:t>Use</a:t>
            </a:r>
            <a:r>
              <a:rPr sz="1100" b="1" i="1" cap="small" spc="-30" dirty="0">
                <a:latin typeface="Trebuchet MS"/>
                <a:cs typeface="Trebuchet MS"/>
              </a:rPr>
              <a:t> </a:t>
            </a:r>
            <a:r>
              <a:rPr sz="1100" b="1" i="1" cap="small" spc="-125" dirty="0">
                <a:latin typeface="Trebuchet MS"/>
                <a:cs typeface="Trebuchet MS"/>
              </a:rPr>
              <a:t>of</a:t>
            </a:r>
            <a:r>
              <a:rPr sz="1100" b="1" i="1" cap="small" spc="-35" dirty="0">
                <a:latin typeface="Trebuchet MS"/>
                <a:cs typeface="Trebuchet MS"/>
              </a:rPr>
              <a:t> </a:t>
            </a:r>
            <a:r>
              <a:rPr sz="1100" b="1" i="1" cap="small" spc="-165" dirty="0">
                <a:latin typeface="Trebuchet MS"/>
                <a:cs typeface="Trebuchet MS"/>
              </a:rPr>
              <a:t>Treated</a:t>
            </a:r>
            <a:r>
              <a:rPr sz="1100" b="1" i="1" cap="small" spc="-30" dirty="0">
                <a:latin typeface="Trebuchet MS"/>
                <a:cs typeface="Trebuchet MS"/>
              </a:rPr>
              <a:t> </a:t>
            </a:r>
            <a:r>
              <a:rPr sz="1100" b="1" i="1" cap="small" spc="-20" dirty="0">
                <a:latin typeface="Trebuchet MS"/>
                <a:cs typeface="Trebuchet MS"/>
              </a:rPr>
              <a:t>Wood</a:t>
            </a:r>
            <a:endParaRPr sz="1100">
              <a:latin typeface="Trebuchet MS"/>
              <a:cs typeface="Trebuchet MS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Oxine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copper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toxic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wood-</a:t>
            </a:r>
            <a:r>
              <a:rPr sz="1100" dirty="0">
                <a:latin typeface="Times New Roman"/>
                <a:cs typeface="Times New Roman"/>
              </a:rPr>
              <a:t>destroying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fungi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insects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effective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above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ground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in </a:t>
            </a:r>
            <a:r>
              <a:rPr sz="1100" dirty="0">
                <a:latin typeface="Times New Roman"/>
                <a:cs typeface="Times New Roman"/>
              </a:rPr>
              <a:t>ground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contact.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Exterior,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above-</a:t>
            </a:r>
            <a:r>
              <a:rPr sz="1100" dirty="0">
                <a:latin typeface="Times New Roman"/>
                <a:cs typeface="Times New Roman"/>
              </a:rPr>
              <a:t>ground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uses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include </a:t>
            </a:r>
            <a:r>
              <a:rPr sz="1100" dirty="0">
                <a:latin typeface="Times New Roman"/>
                <a:cs typeface="Times New Roman"/>
              </a:rPr>
              <a:t>playground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equipment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decking.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Oxine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copper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is </a:t>
            </a:r>
            <a:r>
              <a:rPr sz="1100" dirty="0">
                <a:latin typeface="Times New Roman"/>
                <a:cs typeface="Times New Roman"/>
              </a:rPr>
              <a:t>permitted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comes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direct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contact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food,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such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flooring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meat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lockers,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food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pal- </a:t>
            </a:r>
            <a:r>
              <a:rPr sz="1100" dirty="0">
                <a:latin typeface="Times New Roman"/>
                <a:cs typeface="Times New Roman"/>
              </a:rPr>
              <a:t>lets, and </a:t>
            </a:r>
            <a:r>
              <a:rPr sz="1100" spc="-10" dirty="0">
                <a:latin typeface="Times New Roman"/>
                <a:cs typeface="Times New Roman"/>
              </a:rPr>
              <a:t>crates.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13529" y="4276725"/>
            <a:ext cx="3100705" cy="241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i="1" cap="small" spc="-130" dirty="0">
                <a:latin typeface="Trebuchet MS"/>
                <a:cs typeface="Trebuchet MS"/>
              </a:rPr>
              <a:t>Health</a:t>
            </a:r>
            <a:r>
              <a:rPr sz="1100" b="1" i="1" cap="small" spc="-35" dirty="0">
                <a:latin typeface="Trebuchet MS"/>
                <a:cs typeface="Trebuchet MS"/>
              </a:rPr>
              <a:t> </a:t>
            </a:r>
            <a:r>
              <a:rPr sz="1100" b="1" i="1" cap="small" spc="-10" dirty="0">
                <a:latin typeface="Trebuchet MS"/>
                <a:cs typeface="Trebuchet MS"/>
              </a:rPr>
              <a:t>Concerns</a:t>
            </a:r>
            <a:endParaRPr sz="1100">
              <a:latin typeface="Trebuchet MS"/>
              <a:cs typeface="Trebuchet MS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Oxine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copper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comes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water-</a:t>
            </a:r>
            <a:r>
              <a:rPr sz="1100" dirty="0">
                <a:latin typeface="Times New Roman"/>
                <a:cs typeface="Times New Roman"/>
              </a:rPr>
              <a:t>soluble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formula- </a:t>
            </a:r>
            <a:r>
              <a:rPr sz="1100" dirty="0">
                <a:latin typeface="Times New Roman"/>
                <a:cs typeface="Times New Roman"/>
              </a:rPr>
              <a:t>tion.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form,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corrosive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cause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irrevers- </a:t>
            </a:r>
            <a:r>
              <a:rPr sz="1100" dirty="0">
                <a:latin typeface="Times New Roman"/>
                <a:cs typeface="Times New Roman"/>
              </a:rPr>
              <a:t>ible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eye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damage,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follow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label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require- </a:t>
            </a:r>
            <a:r>
              <a:rPr sz="1100" dirty="0">
                <a:latin typeface="Times New Roman"/>
                <a:cs typeface="Times New Roman"/>
              </a:rPr>
              <a:t>ment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 wearing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goggles.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614"/>
              </a:lnSpc>
              <a:spcBef>
                <a:spcPts val="850"/>
              </a:spcBef>
            </a:pPr>
            <a:r>
              <a:rPr sz="1400" b="1" spc="-75" dirty="0">
                <a:latin typeface="Tahoma"/>
                <a:cs typeface="Tahoma"/>
              </a:rPr>
              <a:t>Waterborne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Preservatives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Waterborne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dissolved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suspend- </a:t>
            </a:r>
            <a:r>
              <a:rPr sz="1100" dirty="0">
                <a:latin typeface="Times New Roman"/>
                <a:cs typeface="Times New Roman"/>
              </a:rPr>
              <a:t>ed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water,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though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might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chemicals </a:t>
            </a:r>
            <a:r>
              <a:rPr sz="1100" dirty="0">
                <a:latin typeface="Times New Roman"/>
                <a:cs typeface="Times New Roman"/>
              </a:rPr>
              <a:t>added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(e.g.,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ammonia,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surfactant)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aid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pen- </a:t>
            </a:r>
            <a:r>
              <a:rPr sz="1100" dirty="0">
                <a:latin typeface="Times New Roman"/>
                <a:cs typeface="Times New Roman"/>
              </a:rPr>
              <a:t>etration.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Most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remain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fixed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(i.e.,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resistant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leaching)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after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treatment.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Because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i="1" spc="-20" dirty="0">
                <a:latin typeface="Times New Roman"/>
                <a:cs typeface="Times New Roman"/>
                <a:hlinkClick r:id="" action="ppaction://noaction"/>
              </a:rPr>
              <a:t>car-</a:t>
            </a:r>
            <a:r>
              <a:rPr sz="1100" i="1" spc="-2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rier</a:t>
            </a:r>
            <a:r>
              <a:rPr sz="1100" dirty="0">
                <a:latin typeface="Times New Roman"/>
                <a:cs typeface="Times New Roman"/>
              </a:rPr>
              <a:t>,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comes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out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after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treatment—</a:t>
            </a:r>
            <a:r>
              <a:rPr sz="1100" spc="-10" dirty="0">
                <a:latin typeface="Times New Roman"/>
                <a:cs typeface="Times New Roman"/>
              </a:rPr>
              <a:t>seasoning </a:t>
            </a:r>
            <a:r>
              <a:rPr sz="1100" dirty="0">
                <a:latin typeface="Times New Roman"/>
                <a:cs typeface="Times New Roman"/>
              </a:rPr>
              <a:t>checks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warping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occur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dries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after </a:t>
            </a:r>
            <a:r>
              <a:rPr sz="1100" spc="-10" dirty="0">
                <a:latin typeface="Times New Roman"/>
                <a:cs typeface="Times New Roman"/>
              </a:rPr>
              <a:t>treatment.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13529" y="6816407"/>
            <a:ext cx="3100705" cy="193928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Almost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waterborne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preservatives</a:t>
            </a:r>
            <a:r>
              <a:rPr sz="1100" spc="2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applied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by </a:t>
            </a:r>
            <a:r>
              <a:rPr sz="1100" dirty="0">
                <a:latin typeface="Times New Roman"/>
                <a:cs typeface="Times New Roman"/>
              </a:rPr>
              <a:t>pressure,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primarily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softwoods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because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hardwoods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difficult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effectively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treat.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Examples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treated </a:t>
            </a:r>
            <a:r>
              <a:rPr sz="1100" dirty="0">
                <a:latin typeface="Times New Roman"/>
                <a:cs typeface="Times New Roman"/>
              </a:rPr>
              <a:t>commodities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include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timber,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posts,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building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founda- </a:t>
            </a:r>
            <a:r>
              <a:rPr sz="1100" dirty="0">
                <a:latin typeface="Times New Roman"/>
                <a:cs typeface="Times New Roman"/>
              </a:rPr>
              <a:t>tions,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poles,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piling.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Waterborne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preservatives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are </a:t>
            </a:r>
            <a:r>
              <a:rPr sz="1100" dirty="0">
                <a:latin typeface="Times New Roman"/>
                <a:cs typeface="Times New Roman"/>
              </a:rPr>
              <a:t>especially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suited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lumber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because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dry,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treated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clean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handle,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odorless,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paint- </a:t>
            </a:r>
            <a:r>
              <a:rPr sz="1100" dirty="0">
                <a:latin typeface="Times New Roman"/>
                <a:cs typeface="Times New Roman"/>
              </a:rPr>
              <a:t>able.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waterborne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preservatives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in </a:t>
            </a:r>
            <a:r>
              <a:rPr sz="1100" dirty="0">
                <a:latin typeface="Times New Roman"/>
                <a:cs typeface="Times New Roman"/>
              </a:rPr>
              <a:t>nonpressure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applications,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such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dip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 </a:t>
            </a:r>
            <a:r>
              <a:rPr sz="1100" dirty="0">
                <a:latin typeface="Times New Roman"/>
                <a:cs typeface="Times New Roman"/>
              </a:rPr>
              <a:t>protect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millwork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sapstain;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appli- </a:t>
            </a:r>
            <a:r>
              <a:rPr sz="1100" dirty="0">
                <a:latin typeface="Times New Roman"/>
                <a:cs typeface="Times New Roman"/>
              </a:rPr>
              <a:t>cations,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preservatives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both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softwoods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hardwoods.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13529" y="8879637"/>
            <a:ext cx="3100705" cy="35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We</a:t>
            </a:r>
            <a:r>
              <a:rPr sz="1100" spc="3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3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discuss</a:t>
            </a:r>
            <a:r>
              <a:rPr sz="1100" spc="3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common</a:t>
            </a:r>
            <a:r>
              <a:rPr sz="1100" spc="3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waterborne</a:t>
            </a:r>
            <a:r>
              <a:rPr sz="1100" spc="3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preservatives </a:t>
            </a:r>
            <a:r>
              <a:rPr sz="1100" dirty="0">
                <a:latin typeface="Times New Roman"/>
                <a:cs typeface="Times New Roman"/>
              </a:rPr>
              <a:t>here.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Those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containing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arsenic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and/or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chromium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are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58821" y="458761"/>
            <a:ext cx="296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registered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industrial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and/or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agricultural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only.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8821" y="776299"/>
            <a:ext cx="3100705" cy="1780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spc="-65" dirty="0">
                <a:latin typeface="Tahoma"/>
                <a:cs typeface="Tahoma"/>
              </a:rPr>
              <a:t>Chromated</a:t>
            </a:r>
            <a:r>
              <a:rPr sz="1100" b="1" spc="-25" dirty="0">
                <a:latin typeface="Tahoma"/>
                <a:cs typeface="Tahoma"/>
              </a:rPr>
              <a:t> </a:t>
            </a:r>
            <a:r>
              <a:rPr sz="1100" b="1" spc="-55" dirty="0">
                <a:latin typeface="Tahoma"/>
                <a:cs typeface="Tahoma"/>
              </a:rPr>
              <a:t>Copper</a:t>
            </a:r>
            <a:r>
              <a:rPr sz="1100" b="1" spc="-25" dirty="0">
                <a:latin typeface="Tahoma"/>
                <a:cs typeface="Tahoma"/>
              </a:rPr>
              <a:t> </a:t>
            </a:r>
            <a:r>
              <a:rPr sz="1100" b="1" spc="-65" dirty="0">
                <a:latin typeface="Tahoma"/>
                <a:cs typeface="Tahoma"/>
              </a:rPr>
              <a:t>Arsenate</a:t>
            </a:r>
            <a:r>
              <a:rPr sz="1100" b="1" spc="-25" dirty="0">
                <a:latin typeface="Tahoma"/>
                <a:cs typeface="Tahoma"/>
              </a:rPr>
              <a:t> </a:t>
            </a:r>
            <a:r>
              <a:rPr sz="1100" b="1" spc="-20" dirty="0">
                <a:latin typeface="Tahoma"/>
                <a:cs typeface="Tahoma"/>
              </a:rPr>
              <a:t>(CCA)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three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components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CCA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make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very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effec- </a:t>
            </a:r>
            <a:r>
              <a:rPr sz="1100" dirty="0">
                <a:latin typeface="Times New Roman"/>
                <a:cs typeface="Times New Roman"/>
              </a:rPr>
              <a:t>tive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many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situations.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Copper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protects </a:t>
            </a:r>
            <a:r>
              <a:rPr sz="1100" dirty="0">
                <a:latin typeface="Times New Roman"/>
                <a:cs typeface="Times New Roman"/>
              </a:rPr>
              <a:t>against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most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wood-</a:t>
            </a:r>
            <a:r>
              <a:rPr sz="1100" dirty="0">
                <a:latin typeface="Times New Roman"/>
                <a:cs typeface="Times New Roman"/>
              </a:rPr>
              <a:t>destroying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insects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fungi.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How- </a:t>
            </a:r>
            <a:r>
              <a:rPr sz="1100" dirty="0">
                <a:latin typeface="Times New Roman"/>
                <a:cs typeface="Times New Roman"/>
              </a:rPr>
              <a:t>ever,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does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against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copper-</a:t>
            </a:r>
            <a:r>
              <a:rPr sz="1100" dirty="0">
                <a:latin typeface="Times New Roman"/>
                <a:cs typeface="Times New Roman"/>
              </a:rPr>
              <a:t>tolerant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fungi. </a:t>
            </a:r>
            <a:r>
              <a:rPr sz="1100" dirty="0">
                <a:latin typeface="Times New Roman"/>
                <a:cs typeface="Times New Roman"/>
              </a:rPr>
              <a:t>Copper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leach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out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still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wet</a:t>
            </a:r>
            <a:r>
              <a:rPr sz="1100" spc="-20" dirty="0">
                <a:latin typeface="Times New Roman"/>
                <a:cs typeface="Times New Roman"/>
              </a:rPr>
              <a:t> after </a:t>
            </a:r>
            <a:r>
              <a:rPr sz="1100" dirty="0">
                <a:latin typeface="Times New Roman"/>
                <a:cs typeface="Times New Roman"/>
              </a:rPr>
              <a:t>treatment.</a:t>
            </a:r>
            <a:r>
              <a:rPr sz="1100" spc="2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2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shortcomings</a:t>
            </a:r>
            <a:r>
              <a:rPr sz="1100" spc="2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2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addressed</a:t>
            </a:r>
            <a:r>
              <a:rPr sz="1100" spc="2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24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in- </a:t>
            </a:r>
            <a:r>
              <a:rPr sz="1100" dirty="0">
                <a:latin typeface="Times New Roman"/>
                <a:cs typeface="Times New Roman"/>
              </a:rPr>
              <a:t>cluding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arsenates,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which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kill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copper-</a:t>
            </a:r>
            <a:r>
              <a:rPr sz="1100" dirty="0">
                <a:latin typeface="Times New Roman"/>
                <a:cs typeface="Times New Roman"/>
              </a:rPr>
              <a:t>tolerant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fungi,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chromates,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which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fix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in </a:t>
            </a:r>
            <a:r>
              <a:rPr sz="1100" dirty="0">
                <a:latin typeface="Times New Roman"/>
                <a:cs typeface="Times New Roman"/>
              </a:rPr>
              <a:t>insoluble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form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(making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resistant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leaching)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once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drip-free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after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treatment.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800" y="2681313"/>
            <a:ext cx="3100705" cy="146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i="1" cap="small" spc="-105" dirty="0">
                <a:latin typeface="Trebuchet MS"/>
                <a:cs typeface="Trebuchet MS"/>
              </a:rPr>
              <a:t>Application</a:t>
            </a:r>
            <a:r>
              <a:rPr sz="1100" b="1" i="1" cap="small" spc="-30" dirty="0">
                <a:latin typeface="Trebuchet MS"/>
                <a:cs typeface="Trebuchet MS"/>
              </a:rPr>
              <a:t> </a:t>
            </a:r>
            <a:r>
              <a:rPr sz="1100" b="1" i="1" cap="small" spc="-85" dirty="0">
                <a:latin typeface="Trebuchet MS"/>
                <a:cs typeface="Trebuchet MS"/>
              </a:rPr>
              <a:t>and</a:t>
            </a:r>
            <a:r>
              <a:rPr sz="1100" b="1" i="1" cap="small" spc="-25" dirty="0">
                <a:latin typeface="Trebuchet MS"/>
                <a:cs typeface="Trebuchet MS"/>
              </a:rPr>
              <a:t> </a:t>
            </a:r>
            <a:r>
              <a:rPr sz="1100" b="1" i="1" cap="small" spc="-155" dirty="0">
                <a:latin typeface="Trebuchet MS"/>
                <a:cs typeface="Trebuchet MS"/>
              </a:rPr>
              <a:t>Effect</a:t>
            </a:r>
            <a:r>
              <a:rPr sz="1100" b="1" i="1" cap="small" spc="-30" dirty="0">
                <a:latin typeface="Trebuchet MS"/>
                <a:cs typeface="Trebuchet MS"/>
              </a:rPr>
              <a:t> </a:t>
            </a:r>
            <a:r>
              <a:rPr sz="1100" b="1" i="1" cap="small" spc="-100" dirty="0">
                <a:latin typeface="Trebuchet MS"/>
                <a:cs typeface="Trebuchet MS"/>
              </a:rPr>
              <a:t>on</a:t>
            </a:r>
            <a:r>
              <a:rPr sz="1100" b="1" i="1" cap="small" spc="-25" dirty="0">
                <a:latin typeface="Trebuchet MS"/>
                <a:cs typeface="Trebuchet MS"/>
              </a:rPr>
              <a:t> </a:t>
            </a:r>
            <a:r>
              <a:rPr sz="1100" b="1" i="1" cap="small" spc="-165" dirty="0">
                <a:latin typeface="Trebuchet MS"/>
                <a:cs typeface="Trebuchet MS"/>
              </a:rPr>
              <a:t>Treated</a:t>
            </a:r>
            <a:r>
              <a:rPr sz="1100" b="1" i="1" cap="small" spc="-30" dirty="0">
                <a:latin typeface="Trebuchet MS"/>
                <a:cs typeface="Trebuchet MS"/>
              </a:rPr>
              <a:t> </a:t>
            </a:r>
            <a:r>
              <a:rPr sz="1100" b="1" i="1" cap="small" spc="-20" dirty="0">
                <a:latin typeface="Trebuchet MS"/>
                <a:cs typeface="Trebuchet MS"/>
              </a:rPr>
              <a:t>Wood</a:t>
            </a:r>
            <a:endParaRPr sz="1100">
              <a:latin typeface="Trebuchet MS"/>
              <a:cs typeface="Trebuchet MS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CCA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applied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pressure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treatment.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Although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 </a:t>
            </a:r>
            <a:r>
              <a:rPr sz="1100" dirty="0">
                <a:latin typeface="Times New Roman"/>
                <a:cs typeface="Times New Roman"/>
              </a:rPr>
              <a:t>weight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double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during treatment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CCA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because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carrier</a:t>
            </a:r>
            <a:r>
              <a:rPr sz="1100" dirty="0">
                <a:latin typeface="Times New Roman"/>
                <a:cs typeface="Times New Roman"/>
              </a:rPr>
              <a:t>,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permanent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weight </a:t>
            </a:r>
            <a:r>
              <a:rPr sz="1100" dirty="0">
                <a:latin typeface="Times New Roman"/>
                <a:cs typeface="Times New Roman"/>
              </a:rPr>
              <a:t>gain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(after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allowed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dry)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less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2%.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because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retention,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amount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preservative </a:t>
            </a:r>
            <a:r>
              <a:rPr sz="1100" dirty="0">
                <a:latin typeface="Times New Roman"/>
                <a:cs typeface="Times New Roman"/>
              </a:rPr>
              <a:t>needed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wood,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small.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Treated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green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clean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odorless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painted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or </a:t>
            </a:r>
            <a:r>
              <a:rPr sz="1100" spc="-10" dirty="0">
                <a:latin typeface="Times New Roman"/>
                <a:cs typeface="Times New Roman"/>
              </a:rPr>
              <a:t>glued.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8800" y="4268813"/>
            <a:ext cx="3100705" cy="82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i="1" cap="small" spc="-120" dirty="0">
                <a:latin typeface="Trebuchet MS"/>
                <a:cs typeface="Trebuchet MS"/>
              </a:rPr>
              <a:t>Pests</a:t>
            </a:r>
            <a:r>
              <a:rPr sz="1100" b="1" i="1" cap="small" spc="-35" dirty="0">
                <a:latin typeface="Trebuchet MS"/>
                <a:cs typeface="Trebuchet MS"/>
              </a:rPr>
              <a:t> </a:t>
            </a:r>
            <a:r>
              <a:rPr sz="1100" b="1" i="1" cap="small" spc="-120" dirty="0">
                <a:latin typeface="Trebuchet MS"/>
                <a:cs typeface="Trebuchet MS"/>
              </a:rPr>
              <a:t>Controlled</a:t>
            </a:r>
            <a:r>
              <a:rPr sz="1100" b="1" i="1" cap="small" spc="-30" dirty="0">
                <a:latin typeface="Trebuchet MS"/>
                <a:cs typeface="Trebuchet MS"/>
              </a:rPr>
              <a:t> </a:t>
            </a:r>
            <a:r>
              <a:rPr sz="1100" b="1" i="1" cap="small" spc="-85" dirty="0">
                <a:latin typeface="Trebuchet MS"/>
                <a:cs typeface="Trebuchet MS"/>
              </a:rPr>
              <a:t>and</a:t>
            </a:r>
            <a:r>
              <a:rPr sz="1100" b="1" i="1" cap="small" spc="-35" dirty="0">
                <a:latin typeface="Trebuchet MS"/>
                <a:cs typeface="Trebuchet MS"/>
              </a:rPr>
              <a:t> </a:t>
            </a:r>
            <a:r>
              <a:rPr sz="1100" b="1" i="1" cap="small" spc="-95" dirty="0">
                <a:latin typeface="Trebuchet MS"/>
                <a:cs typeface="Trebuchet MS"/>
              </a:rPr>
              <a:t>Use</a:t>
            </a:r>
            <a:r>
              <a:rPr sz="1100" b="1" i="1" cap="small" spc="-30" dirty="0">
                <a:latin typeface="Trebuchet MS"/>
                <a:cs typeface="Trebuchet MS"/>
              </a:rPr>
              <a:t> </a:t>
            </a:r>
            <a:r>
              <a:rPr sz="1100" b="1" i="1" cap="small" spc="-125" dirty="0">
                <a:latin typeface="Trebuchet MS"/>
                <a:cs typeface="Trebuchet MS"/>
              </a:rPr>
              <a:t>of</a:t>
            </a:r>
            <a:r>
              <a:rPr sz="1100" b="1" i="1" cap="small" spc="-35" dirty="0">
                <a:latin typeface="Trebuchet MS"/>
                <a:cs typeface="Trebuchet MS"/>
              </a:rPr>
              <a:t> </a:t>
            </a:r>
            <a:r>
              <a:rPr sz="1100" b="1" i="1" cap="small" spc="-165" dirty="0">
                <a:latin typeface="Trebuchet MS"/>
                <a:cs typeface="Trebuchet MS"/>
              </a:rPr>
              <a:t>Treated</a:t>
            </a:r>
            <a:r>
              <a:rPr sz="1100" b="1" i="1" cap="small" spc="-30" dirty="0">
                <a:latin typeface="Trebuchet MS"/>
                <a:cs typeface="Trebuchet MS"/>
              </a:rPr>
              <a:t> </a:t>
            </a:r>
            <a:r>
              <a:rPr sz="1100" b="1" i="1" cap="small" spc="-20" dirty="0">
                <a:latin typeface="Trebuchet MS"/>
                <a:cs typeface="Trebuchet MS"/>
              </a:rPr>
              <a:t>Wood</a:t>
            </a:r>
            <a:endParaRPr sz="1100">
              <a:latin typeface="Trebuchet MS"/>
              <a:cs typeface="Trebuchet MS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CCA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protects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against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wood-</a:t>
            </a:r>
            <a:r>
              <a:rPr sz="1100" dirty="0">
                <a:latin typeface="Times New Roman"/>
                <a:cs typeface="Times New Roman"/>
              </a:rPr>
              <a:t>destroying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fungi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in- </a:t>
            </a:r>
            <a:r>
              <a:rPr sz="1100" dirty="0">
                <a:latin typeface="Times New Roman"/>
                <a:cs typeface="Times New Roman"/>
              </a:rPr>
              <a:t>sects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well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most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marine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borers.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However,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control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carpenter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ants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limited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because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ants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chew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tun- </a:t>
            </a:r>
            <a:r>
              <a:rPr sz="1100" dirty="0">
                <a:latin typeface="Times New Roman"/>
                <a:cs typeface="Times New Roman"/>
              </a:rPr>
              <a:t>nels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 wood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but do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 actually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eat </a:t>
            </a:r>
            <a:r>
              <a:rPr sz="1100" spc="-25" dirty="0">
                <a:latin typeface="Times New Roman"/>
                <a:cs typeface="Times New Roman"/>
              </a:rPr>
              <a:t>it.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8800" y="5221198"/>
            <a:ext cx="3100705" cy="828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spc="-35" dirty="0">
                <a:latin typeface="Times New Roman"/>
                <a:cs typeface="Times New Roman"/>
              </a:rPr>
              <a:t>CCA-</a:t>
            </a:r>
            <a:r>
              <a:rPr sz="1100" dirty="0">
                <a:latin typeface="Times New Roman"/>
                <a:cs typeface="Times New Roman"/>
              </a:rPr>
              <a:t>treated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industrial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agricul- </a:t>
            </a:r>
            <a:r>
              <a:rPr sz="1100" dirty="0">
                <a:latin typeface="Times New Roman"/>
                <a:cs typeface="Times New Roman"/>
              </a:rPr>
              <a:t>tural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applications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above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ground,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ground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contact,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or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fresh-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salt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water.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Examples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include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utility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poles, </a:t>
            </a:r>
            <a:r>
              <a:rPr sz="1100" dirty="0">
                <a:latin typeface="Times New Roman"/>
                <a:cs typeface="Times New Roman"/>
              </a:rPr>
              <a:t>piles,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highway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guardrail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sign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posts,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agricultural </a:t>
            </a:r>
            <a:r>
              <a:rPr sz="1100" dirty="0">
                <a:latin typeface="Times New Roman"/>
                <a:cs typeface="Times New Roman"/>
              </a:rPr>
              <a:t>fence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posts,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marine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construction,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cooling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towers.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8800" y="6173533"/>
            <a:ext cx="3100705" cy="669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spc="-20" dirty="0">
                <a:latin typeface="Times New Roman"/>
                <a:cs typeface="Times New Roman"/>
              </a:rPr>
              <a:t>Most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applications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where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human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contact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prevalent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(in- </a:t>
            </a:r>
            <a:r>
              <a:rPr sz="1100" dirty="0">
                <a:latin typeface="Times New Roman"/>
                <a:cs typeface="Times New Roman"/>
              </a:rPr>
              <a:t>cluding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retail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lumber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sales)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were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voluntarily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phased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out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2004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due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human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health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concerns).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However,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is </a:t>
            </a:r>
            <a:r>
              <a:rPr sz="1100" dirty="0">
                <a:latin typeface="Times New Roman"/>
                <a:cs typeface="Times New Roman"/>
              </a:rPr>
              <a:t>still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allowed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for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lumber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permanent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foundations: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8800" y="6854532"/>
            <a:ext cx="3100705" cy="873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 indent="-243840" algn="just">
              <a:lnSpc>
                <a:spcPts val="1285"/>
              </a:lnSpc>
              <a:spcBef>
                <a:spcPts val="100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Structural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piles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support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residential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struc-</a:t>
            </a:r>
            <a:endParaRPr sz="1100">
              <a:latin typeface="Times New Roman"/>
              <a:cs typeface="Times New Roman"/>
            </a:endParaRPr>
          </a:p>
          <a:p>
            <a:pPr marL="240665" algn="just">
              <a:lnSpc>
                <a:spcPts val="1285"/>
              </a:lnSpc>
            </a:pPr>
            <a:r>
              <a:rPr sz="1100" dirty="0">
                <a:latin typeface="Times New Roman"/>
                <a:cs typeface="Times New Roman"/>
              </a:rPr>
              <a:t>tures,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 algn="just">
              <a:lnSpc>
                <a:spcPts val="1250"/>
              </a:lnSpc>
              <a:spcBef>
                <a:spcPts val="390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Treatment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engineered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products,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such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as </a:t>
            </a:r>
            <a:r>
              <a:rPr sz="1100" spc="-10" dirty="0">
                <a:latin typeface="Times New Roman"/>
                <a:cs typeface="Times New Roman"/>
              </a:rPr>
              <a:t>glue-laminated beams, </a:t>
            </a:r>
            <a:r>
              <a:rPr sz="1100" dirty="0">
                <a:latin typeface="Times New Roman"/>
                <a:cs typeface="Times New Roman"/>
              </a:rPr>
              <a:t>structural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composite</a:t>
            </a:r>
            <a:r>
              <a:rPr sz="1100" spc="-10" dirty="0">
                <a:latin typeface="Times New Roman"/>
                <a:cs typeface="Times New Roman"/>
              </a:rPr>
              <a:t> lumber,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plywood.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8800" y="7852753"/>
            <a:ext cx="3100070" cy="146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i="1" cap="small" spc="-130" dirty="0">
                <a:latin typeface="Trebuchet MS"/>
                <a:cs typeface="Trebuchet MS"/>
              </a:rPr>
              <a:t>Health</a:t>
            </a:r>
            <a:r>
              <a:rPr sz="1100" b="1" i="1" cap="small" spc="-20" dirty="0">
                <a:latin typeface="Trebuchet MS"/>
                <a:cs typeface="Trebuchet MS"/>
              </a:rPr>
              <a:t> </a:t>
            </a:r>
            <a:r>
              <a:rPr sz="1100" b="1" i="1" cap="small" spc="-85" dirty="0">
                <a:latin typeface="Trebuchet MS"/>
                <a:cs typeface="Trebuchet MS"/>
              </a:rPr>
              <a:t>and</a:t>
            </a:r>
            <a:r>
              <a:rPr sz="1100" b="1" i="1" cap="small" spc="-15" dirty="0">
                <a:latin typeface="Trebuchet MS"/>
                <a:cs typeface="Trebuchet MS"/>
              </a:rPr>
              <a:t> </a:t>
            </a:r>
            <a:r>
              <a:rPr sz="1100" b="1" i="1" cap="small" spc="-125" dirty="0">
                <a:latin typeface="Trebuchet MS"/>
                <a:cs typeface="Trebuchet MS"/>
              </a:rPr>
              <a:t>Environmental</a:t>
            </a:r>
            <a:r>
              <a:rPr sz="1100" b="1" i="1" cap="small" spc="-15" dirty="0">
                <a:latin typeface="Trebuchet MS"/>
                <a:cs typeface="Trebuchet MS"/>
              </a:rPr>
              <a:t> </a:t>
            </a:r>
            <a:r>
              <a:rPr sz="1100" b="1" i="1" cap="small" spc="-10" dirty="0">
                <a:latin typeface="Trebuchet MS"/>
                <a:cs typeface="Trebuchet MS"/>
              </a:rPr>
              <a:t>Concerns</a:t>
            </a:r>
            <a:endParaRPr sz="1100">
              <a:latin typeface="Trebuchet MS"/>
              <a:cs typeface="Trebuchet MS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spc="-35" dirty="0">
                <a:latin typeface="Times New Roman"/>
                <a:cs typeface="Times New Roman"/>
              </a:rPr>
              <a:t>CCA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restricted-use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because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of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health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con- </a:t>
            </a:r>
            <a:r>
              <a:rPr sz="1100" dirty="0">
                <a:latin typeface="Times New Roman"/>
                <a:cs typeface="Times New Roman"/>
              </a:rPr>
              <a:t>cerns.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concentrate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acidic,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corrosive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cause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irreversible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eye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damage.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irritate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skin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mucous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membranes.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Exposure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high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i="1" spc="-20" dirty="0">
                <a:latin typeface="Times New Roman"/>
                <a:cs typeface="Times New Roman"/>
                <a:hlinkClick r:id="" action="ppaction://noaction"/>
              </a:rPr>
              <a:t>con-</a:t>
            </a:r>
            <a:r>
              <a:rPr sz="1100" i="1" spc="-2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centrations</a:t>
            </a:r>
            <a:r>
              <a:rPr sz="1100" i="1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cause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headaches,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abdominal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distress, </a:t>
            </a:r>
            <a:r>
              <a:rPr sz="1100" dirty="0">
                <a:latin typeface="Times New Roman"/>
                <a:cs typeface="Times New Roman"/>
              </a:rPr>
              <a:t>dizziness,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muscle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spasms,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convulsions.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Prolonged </a:t>
            </a:r>
            <a:r>
              <a:rPr sz="1100" dirty="0">
                <a:latin typeface="Times New Roman"/>
                <a:cs typeface="Times New Roman"/>
              </a:rPr>
              <a:t>exposure can lead to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persistent headaches, upper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respi- </a:t>
            </a:r>
            <a:r>
              <a:rPr sz="1100" dirty="0">
                <a:latin typeface="Times New Roman"/>
                <a:cs typeface="Times New Roman"/>
              </a:rPr>
              <a:t>ratory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irritation,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liver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damage,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anemia,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skin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dis-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62006" y="458482"/>
            <a:ext cx="3100705" cy="669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orders.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CCA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even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fatal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inhaled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absorbed </a:t>
            </a:r>
            <a:r>
              <a:rPr sz="1100" dirty="0">
                <a:latin typeface="Times New Roman"/>
                <a:cs typeface="Times New Roman"/>
              </a:rPr>
              <a:t>through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skin.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Chromium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arsenic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be </a:t>
            </a:r>
            <a:r>
              <a:rPr sz="1100" dirty="0">
                <a:latin typeface="Times New Roman"/>
                <a:cs typeface="Times New Roman"/>
              </a:rPr>
              <a:t>associated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tumor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development.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CCA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toxic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fish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wildlife.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62006" y="1252118"/>
            <a:ext cx="3100070" cy="510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b="1" spc="-55" dirty="0">
                <a:latin typeface="Tahoma"/>
                <a:cs typeface="Tahoma"/>
              </a:rPr>
              <a:t>Alkaline</a:t>
            </a:r>
            <a:r>
              <a:rPr sz="1100" b="1" spc="-20" dirty="0">
                <a:latin typeface="Tahoma"/>
                <a:cs typeface="Tahoma"/>
              </a:rPr>
              <a:t> </a:t>
            </a:r>
            <a:r>
              <a:rPr sz="1100" b="1" spc="-55" dirty="0">
                <a:latin typeface="Tahoma"/>
                <a:cs typeface="Tahoma"/>
              </a:rPr>
              <a:t>Copper</a:t>
            </a:r>
            <a:r>
              <a:rPr sz="1100" b="1" spc="-20" dirty="0">
                <a:latin typeface="Tahoma"/>
                <a:cs typeface="Tahoma"/>
              </a:rPr>
              <a:t> </a:t>
            </a:r>
            <a:r>
              <a:rPr sz="1100" b="1" spc="-65" dirty="0">
                <a:latin typeface="Tahoma"/>
                <a:cs typeface="Tahoma"/>
              </a:rPr>
              <a:t>Quaternary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sz="1100" b="1" spc="-114" dirty="0">
                <a:latin typeface="Tahoma"/>
                <a:cs typeface="Tahoma"/>
              </a:rPr>
              <a:t>(ACQ)</a:t>
            </a:r>
            <a:r>
              <a:rPr sz="1100" b="1" spc="-20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Compounds </a:t>
            </a:r>
            <a:r>
              <a:rPr sz="1100" dirty="0">
                <a:latin typeface="Times New Roman"/>
                <a:cs typeface="Times New Roman"/>
              </a:rPr>
              <a:t>Alkaline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copper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quaternary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(ACQ)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compounds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come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different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forms,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types.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62070" y="1887563"/>
            <a:ext cx="3100705" cy="82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i="1" cap="small" spc="-155" dirty="0">
                <a:latin typeface="Trebuchet MS"/>
                <a:cs typeface="Trebuchet MS"/>
              </a:rPr>
              <a:t>Effect</a:t>
            </a:r>
            <a:r>
              <a:rPr sz="1100" b="1" i="1" cap="small" spc="-40" dirty="0">
                <a:latin typeface="Trebuchet MS"/>
                <a:cs typeface="Trebuchet MS"/>
              </a:rPr>
              <a:t> </a:t>
            </a:r>
            <a:r>
              <a:rPr sz="1100" b="1" i="1" cap="small" spc="-100" dirty="0">
                <a:latin typeface="Trebuchet MS"/>
                <a:cs typeface="Trebuchet MS"/>
              </a:rPr>
              <a:t>on</a:t>
            </a:r>
            <a:r>
              <a:rPr sz="1100" b="1" i="1" cap="small" spc="-45" dirty="0">
                <a:latin typeface="Trebuchet MS"/>
                <a:cs typeface="Trebuchet MS"/>
              </a:rPr>
              <a:t> </a:t>
            </a:r>
            <a:r>
              <a:rPr sz="1100" b="1" i="1" cap="small" spc="-85" dirty="0">
                <a:latin typeface="Trebuchet MS"/>
                <a:cs typeface="Trebuchet MS"/>
              </a:rPr>
              <a:t>and</a:t>
            </a:r>
            <a:r>
              <a:rPr sz="1100" b="1" i="1" cap="small" spc="-40" dirty="0">
                <a:latin typeface="Trebuchet MS"/>
                <a:cs typeface="Trebuchet MS"/>
              </a:rPr>
              <a:t> </a:t>
            </a:r>
            <a:r>
              <a:rPr sz="1100" b="1" i="1" cap="small" spc="-95" dirty="0">
                <a:latin typeface="Trebuchet MS"/>
                <a:cs typeface="Trebuchet MS"/>
              </a:rPr>
              <a:t>Use</a:t>
            </a:r>
            <a:r>
              <a:rPr sz="1100" b="1" i="1" cap="small" spc="-40" dirty="0">
                <a:latin typeface="Trebuchet MS"/>
                <a:cs typeface="Trebuchet MS"/>
              </a:rPr>
              <a:t> </a:t>
            </a:r>
            <a:r>
              <a:rPr sz="1100" b="1" i="1" cap="small" spc="-125" dirty="0">
                <a:latin typeface="Trebuchet MS"/>
                <a:cs typeface="Trebuchet MS"/>
              </a:rPr>
              <a:t>of</a:t>
            </a:r>
            <a:r>
              <a:rPr sz="1100" b="1" i="1" cap="small" spc="-40" dirty="0">
                <a:latin typeface="Trebuchet MS"/>
                <a:cs typeface="Trebuchet MS"/>
              </a:rPr>
              <a:t> </a:t>
            </a:r>
            <a:r>
              <a:rPr sz="1100" b="1" i="1" cap="small" spc="-165" dirty="0">
                <a:latin typeface="Trebuchet MS"/>
                <a:cs typeface="Trebuchet MS"/>
              </a:rPr>
              <a:t>Treated</a:t>
            </a:r>
            <a:r>
              <a:rPr sz="1100" b="1" i="1" cap="small" spc="-40" dirty="0">
                <a:latin typeface="Trebuchet MS"/>
                <a:cs typeface="Trebuchet MS"/>
              </a:rPr>
              <a:t> </a:t>
            </a:r>
            <a:r>
              <a:rPr sz="1100" b="1" i="1" cap="small" spc="-20" dirty="0">
                <a:latin typeface="Trebuchet MS"/>
                <a:cs typeface="Trebuchet MS"/>
              </a:rPr>
              <a:t>Wood</a:t>
            </a:r>
            <a:endParaRPr sz="1100">
              <a:latin typeface="Trebuchet MS"/>
              <a:cs typeface="Trebuchet MS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ACQ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many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softwood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species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range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formulations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provide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flexibility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treating</a:t>
            </a:r>
            <a:r>
              <a:rPr sz="1100" spc="-20" dirty="0">
                <a:latin typeface="Times New Roman"/>
                <a:cs typeface="Times New Roman"/>
              </a:rPr>
              <a:t> dif- </a:t>
            </a:r>
            <a:r>
              <a:rPr sz="1100" dirty="0">
                <a:latin typeface="Times New Roman"/>
                <a:cs typeface="Times New Roman"/>
              </a:rPr>
              <a:t>ferent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species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different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uses,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both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above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ground</a:t>
            </a:r>
            <a:r>
              <a:rPr sz="1100" spc="-25" dirty="0">
                <a:latin typeface="Times New Roman"/>
                <a:cs typeface="Times New Roman"/>
              </a:rPr>
              <a:t> and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ground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contact.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62070" y="2840063"/>
            <a:ext cx="3100070" cy="82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i="1" cap="small" spc="-130" dirty="0">
                <a:latin typeface="Trebuchet MS"/>
                <a:cs typeface="Trebuchet MS"/>
              </a:rPr>
              <a:t>Health</a:t>
            </a:r>
            <a:r>
              <a:rPr sz="1100" b="1" i="1" cap="small" spc="-35" dirty="0">
                <a:latin typeface="Trebuchet MS"/>
                <a:cs typeface="Trebuchet MS"/>
              </a:rPr>
              <a:t> </a:t>
            </a:r>
            <a:r>
              <a:rPr sz="1100" b="1" i="1" cap="small" spc="-10" dirty="0">
                <a:latin typeface="Trebuchet MS"/>
                <a:cs typeface="Trebuchet MS"/>
              </a:rPr>
              <a:t>Concerns</a:t>
            </a:r>
            <a:endParaRPr sz="1100">
              <a:latin typeface="Trebuchet MS"/>
              <a:cs typeface="Trebuchet MS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spc="-30" dirty="0">
                <a:latin typeface="Times New Roman"/>
                <a:cs typeface="Times New Roman"/>
              </a:rPr>
              <a:t>ACQ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concentrate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corrosive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cause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skin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burns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irreversible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eye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damage.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Prolonged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frequently </a:t>
            </a:r>
            <a:r>
              <a:rPr sz="1100" dirty="0">
                <a:latin typeface="Times New Roman"/>
                <a:cs typeface="Times New Roman"/>
              </a:rPr>
              <a:t>repeated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skin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contact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amine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formulation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can </a:t>
            </a:r>
            <a:r>
              <a:rPr sz="1100" dirty="0">
                <a:latin typeface="Times New Roman"/>
                <a:cs typeface="Times New Roman"/>
              </a:rPr>
              <a:t>cause allergic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reactions.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62070" y="3792448"/>
            <a:ext cx="3100705" cy="1304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spc="-55" dirty="0">
                <a:latin typeface="Tahoma"/>
                <a:cs typeface="Tahoma"/>
              </a:rPr>
              <a:t>Copper</a:t>
            </a:r>
            <a:r>
              <a:rPr sz="1100" b="1" spc="-40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Azoles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Copper</a:t>
            </a:r>
            <a:r>
              <a:rPr sz="1100" spc="3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Azole</a:t>
            </a:r>
            <a:r>
              <a:rPr sz="1100" spc="3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(CA)</a:t>
            </a:r>
            <a:r>
              <a:rPr sz="1100" spc="3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3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3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fungicide</a:t>
            </a:r>
            <a:r>
              <a:rPr sz="1100" spc="3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30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insecticide. </a:t>
            </a: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two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types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Copper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Azole: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B.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Copper </a:t>
            </a:r>
            <a:r>
              <a:rPr sz="1100" dirty="0">
                <a:latin typeface="Times New Roman"/>
                <a:cs typeface="Times New Roman"/>
              </a:rPr>
              <a:t>azole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treating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variety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softwood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species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including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southern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pine,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pine, </a:t>
            </a:r>
            <a:r>
              <a:rPr sz="1100" dirty="0">
                <a:latin typeface="Times New Roman"/>
                <a:cs typeface="Times New Roman"/>
              </a:rPr>
              <a:t>ponderosa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pine,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hem-</a:t>
            </a:r>
            <a:r>
              <a:rPr sz="1100" dirty="0">
                <a:latin typeface="Times New Roman"/>
                <a:cs typeface="Times New Roman"/>
              </a:rPr>
              <a:t>fir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Douglas-</a:t>
            </a:r>
            <a:r>
              <a:rPr sz="1100" dirty="0">
                <a:latin typeface="Times New Roman"/>
                <a:cs typeface="Times New Roman"/>
              </a:rPr>
              <a:t>fir.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Both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types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CA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leave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greenish-brown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color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little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odor.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62070" y="5221313"/>
            <a:ext cx="3100705" cy="82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i="1" cap="small" spc="-120" dirty="0">
                <a:latin typeface="Trebuchet MS"/>
                <a:cs typeface="Trebuchet MS"/>
              </a:rPr>
              <a:t>Pests</a:t>
            </a:r>
            <a:r>
              <a:rPr sz="1100" b="1" i="1" cap="small" spc="-35" dirty="0">
                <a:latin typeface="Trebuchet MS"/>
                <a:cs typeface="Trebuchet MS"/>
              </a:rPr>
              <a:t> </a:t>
            </a:r>
            <a:r>
              <a:rPr sz="1100" b="1" i="1" cap="small" spc="-120" dirty="0">
                <a:latin typeface="Trebuchet MS"/>
                <a:cs typeface="Trebuchet MS"/>
              </a:rPr>
              <a:t>Controlled</a:t>
            </a:r>
            <a:r>
              <a:rPr sz="1100" b="1" i="1" cap="small" spc="-30" dirty="0">
                <a:latin typeface="Trebuchet MS"/>
                <a:cs typeface="Trebuchet MS"/>
              </a:rPr>
              <a:t> </a:t>
            </a:r>
            <a:r>
              <a:rPr sz="1100" b="1" i="1" cap="small" spc="-85" dirty="0">
                <a:latin typeface="Trebuchet MS"/>
                <a:cs typeface="Trebuchet MS"/>
              </a:rPr>
              <a:t>and</a:t>
            </a:r>
            <a:r>
              <a:rPr sz="1100" b="1" i="1" cap="small" spc="-35" dirty="0">
                <a:latin typeface="Trebuchet MS"/>
                <a:cs typeface="Trebuchet MS"/>
              </a:rPr>
              <a:t> </a:t>
            </a:r>
            <a:r>
              <a:rPr sz="1100" b="1" i="1" cap="small" spc="-95" dirty="0">
                <a:latin typeface="Trebuchet MS"/>
                <a:cs typeface="Trebuchet MS"/>
              </a:rPr>
              <a:t>Use</a:t>
            </a:r>
            <a:r>
              <a:rPr sz="1100" b="1" i="1" cap="small" spc="-30" dirty="0">
                <a:latin typeface="Trebuchet MS"/>
                <a:cs typeface="Trebuchet MS"/>
              </a:rPr>
              <a:t> </a:t>
            </a:r>
            <a:r>
              <a:rPr sz="1100" b="1" i="1" cap="small" spc="-125" dirty="0">
                <a:latin typeface="Trebuchet MS"/>
                <a:cs typeface="Trebuchet MS"/>
              </a:rPr>
              <a:t>of</a:t>
            </a:r>
            <a:r>
              <a:rPr sz="1100" b="1" i="1" cap="small" spc="-35" dirty="0">
                <a:latin typeface="Trebuchet MS"/>
                <a:cs typeface="Trebuchet MS"/>
              </a:rPr>
              <a:t> </a:t>
            </a:r>
            <a:r>
              <a:rPr sz="1100" b="1" i="1" cap="small" spc="-165" dirty="0">
                <a:latin typeface="Trebuchet MS"/>
                <a:cs typeface="Trebuchet MS"/>
              </a:rPr>
              <a:t>Treated</a:t>
            </a:r>
            <a:r>
              <a:rPr sz="1100" b="1" i="1" cap="small" spc="-30" dirty="0">
                <a:latin typeface="Trebuchet MS"/>
                <a:cs typeface="Trebuchet MS"/>
              </a:rPr>
              <a:t> </a:t>
            </a:r>
            <a:r>
              <a:rPr sz="1100" b="1" i="1" cap="small" spc="-20" dirty="0">
                <a:latin typeface="Trebuchet MS"/>
                <a:cs typeface="Trebuchet MS"/>
              </a:rPr>
              <a:t>Wood</a:t>
            </a:r>
            <a:endParaRPr sz="1100">
              <a:latin typeface="Trebuchet MS"/>
              <a:cs typeface="Trebuchet MS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Copper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azoles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softwoods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wood-destroy- </a:t>
            </a:r>
            <a:r>
              <a:rPr sz="1100" dirty="0">
                <a:latin typeface="Times New Roman"/>
                <a:cs typeface="Times New Roman"/>
              </a:rPr>
              <a:t>ing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fungi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insects.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Cooper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azoles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largely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re- </a:t>
            </a:r>
            <a:r>
              <a:rPr sz="1100" dirty="0">
                <a:latin typeface="Times New Roman"/>
                <a:cs typeface="Times New Roman"/>
              </a:rPr>
              <a:t>placed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CCA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choice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retail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sale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lumber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residential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uses.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62070" y="6173698"/>
            <a:ext cx="3100705" cy="1304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CA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leaves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clean,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paintable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surface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after </a:t>
            </a:r>
            <a:r>
              <a:rPr sz="1100" dirty="0">
                <a:latin typeface="Times New Roman"/>
                <a:cs typeface="Times New Roman"/>
              </a:rPr>
              <a:t>drying.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registered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millwork, </a:t>
            </a:r>
            <a:r>
              <a:rPr sz="1100" dirty="0">
                <a:latin typeface="Times New Roman"/>
                <a:cs typeface="Times New Roman"/>
              </a:rPr>
              <a:t>shingles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shakes,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siding,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plywood,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structural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lum- </a:t>
            </a:r>
            <a:r>
              <a:rPr sz="1100" dirty="0">
                <a:latin typeface="Times New Roman"/>
                <a:cs typeface="Times New Roman"/>
              </a:rPr>
              <a:t>ber,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fence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posts,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building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utility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poles,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land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freshwater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piling,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composites,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prod- </a:t>
            </a:r>
            <a:r>
              <a:rPr sz="1100" dirty="0">
                <a:latin typeface="Times New Roman"/>
                <a:cs typeface="Times New Roman"/>
              </a:rPr>
              <a:t>ucts</a:t>
            </a:r>
            <a:r>
              <a:rPr sz="1100" spc="2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2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2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2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2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above-</a:t>
            </a:r>
            <a:r>
              <a:rPr sz="1100" dirty="0">
                <a:latin typeface="Times New Roman"/>
                <a:cs typeface="Times New Roman"/>
              </a:rPr>
              <a:t>ground,</a:t>
            </a:r>
            <a:r>
              <a:rPr sz="1100" spc="2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ground</a:t>
            </a:r>
            <a:r>
              <a:rPr sz="1100" spc="2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contact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fresh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well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salt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splash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(marine) </a:t>
            </a:r>
            <a:r>
              <a:rPr sz="1100" dirty="0">
                <a:latin typeface="Times New Roman"/>
                <a:cs typeface="Times New Roman"/>
              </a:rPr>
              <a:t>decking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applications.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62070" y="7602563"/>
            <a:ext cx="3100070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5"/>
              </a:lnSpc>
              <a:spcBef>
                <a:spcPts val="100"/>
              </a:spcBef>
            </a:pPr>
            <a:r>
              <a:rPr sz="1100" b="1" i="1" cap="small" spc="-130" dirty="0">
                <a:latin typeface="Trebuchet MS"/>
                <a:cs typeface="Trebuchet MS"/>
              </a:rPr>
              <a:t>Health</a:t>
            </a:r>
            <a:r>
              <a:rPr sz="1100" b="1" i="1" cap="small" spc="-35" dirty="0">
                <a:latin typeface="Trebuchet MS"/>
                <a:cs typeface="Trebuchet MS"/>
              </a:rPr>
              <a:t> </a:t>
            </a:r>
            <a:r>
              <a:rPr sz="1100" b="1" i="1" cap="small" spc="-10" dirty="0">
                <a:latin typeface="Trebuchet MS"/>
                <a:cs typeface="Trebuchet MS"/>
              </a:rPr>
              <a:t>Concerns</a:t>
            </a:r>
            <a:endParaRPr sz="1100">
              <a:latin typeface="Trebuchet MS"/>
              <a:cs typeface="Trebuchet MS"/>
            </a:endParaRPr>
          </a:p>
          <a:p>
            <a:pPr marL="12700" marR="5080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Copper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azoles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corrosive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cause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skin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burns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irreversible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eye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damage.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62070" y="8237549"/>
            <a:ext cx="3100705" cy="986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 algn="just">
              <a:lnSpc>
                <a:spcPts val="1285"/>
              </a:lnSpc>
              <a:spcBef>
                <a:spcPts val="100"/>
              </a:spcBef>
            </a:pPr>
            <a:r>
              <a:rPr sz="1100" b="1" spc="-75" dirty="0">
                <a:latin typeface="Tahoma"/>
                <a:cs typeface="Tahoma"/>
              </a:rPr>
              <a:t>Inorganic</a:t>
            </a:r>
            <a:r>
              <a:rPr sz="1100" b="1" spc="-40" dirty="0">
                <a:latin typeface="Tahoma"/>
                <a:cs typeface="Tahoma"/>
              </a:rPr>
              <a:t> </a:t>
            </a:r>
            <a:r>
              <a:rPr sz="1100" b="1" spc="-55" dirty="0">
                <a:latin typeface="Tahoma"/>
                <a:cs typeface="Tahoma"/>
              </a:rPr>
              <a:t>Boron</a:t>
            </a:r>
            <a:r>
              <a:rPr sz="1100" b="1" spc="-35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(Borates)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Borates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leach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easily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treated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wood,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therefore,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treated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only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suited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above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ground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where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protected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getting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wet.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high </a:t>
            </a:r>
            <a:r>
              <a:rPr sz="1100" dirty="0">
                <a:latin typeface="Times New Roman"/>
                <a:cs typeface="Times New Roman"/>
              </a:rPr>
              <a:t>solubility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actually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aids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penetration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during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treatment,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as </a:t>
            </a:r>
            <a:r>
              <a:rPr sz="1100" dirty="0">
                <a:latin typeface="Times New Roman"/>
                <a:cs typeface="Times New Roman"/>
              </a:rPr>
              <a:t>borates </a:t>
            </a:r>
            <a:r>
              <a:rPr sz="1100" spc="-10" dirty="0">
                <a:latin typeface="Times New Roman"/>
                <a:cs typeface="Times New Roman"/>
              </a:rPr>
              <a:t>“follow</a:t>
            </a:r>
            <a:r>
              <a:rPr sz="1100" dirty="0">
                <a:latin typeface="Times New Roman"/>
                <a:cs typeface="Times New Roman"/>
              </a:rPr>
              <a:t> 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water”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wood’s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interior.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7507684" y="1564544"/>
            <a:ext cx="143510" cy="651510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100" dirty="0">
                <a:solidFill>
                  <a:srgbClr val="FFFFFF"/>
                </a:solidFill>
                <a:latin typeface="Trebuchet MS"/>
                <a:cs typeface="Trebuchet MS"/>
              </a:rPr>
              <a:t>SECTION</a:t>
            </a:r>
            <a:r>
              <a:rPr sz="800" b="1" spc="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25" dirty="0">
                <a:solidFill>
                  <a:srgbClr val="FFFFFF"/>
                </a:solidFill>
                <a:latin typeface="Trebuchet MS"/>
                <a:cs typeface="Trebuchet MS"/>
              </a:rPr>
              <a:t>II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79084" y="1564544"/>
            <a:ext cx="143510" cy="772795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dirty="0">
                <a:solidFill>
                  <a:srgbClr val="FFFFFF"/>
                </a:solidFill>
                <a:latin typeface="Trebuchet MS"/>
                <a:cs typeface="Trebuchet MS"/>
              </a:rPr>
              <a:t>About</a:t>
            </a:r>
            <a:r>
              <a:rPr sz="8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FFFFFF"/>
                </a:solidFill>
                <a:latin typeface="Trebuchet MS"/>
                <a:cs typeface="Trebuchet MS"/>
              </a:rPr>
              <a:t>Pesticides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0259" y="466725"/>
            <a:ext cx="3100070" cy="986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i="1" cap="small" spc="-105" dirty="0">
                <a:latin typeface="Trebuchet MS"/>
                <a:cs typeface="Trebuchet MS"/>
              </a:rPr>
              <a:t>Application</a:t>
            </a:r>
            <a:r>
              <a:rPr sz="1100" b="1" i="1" cap="small" spc="-30" dirty="0">
                <a:latin typeface="Trebuchet MS"/>
                <a:cs typeface="Trebuchet MS"/>
              </a:rPr>
              <a:t> </a:t>
            </a:r>
            <a:r>
              <a:rPr sz="1100" b="1" i="1" cap="small" spc="-85" dirty="0">
                <a:latin typeface="Trebuchet MS"/>
                <a:cs typeface="Trebuchet MS"/>
              </a:rPr>
              <a:t>and</a:t>
            </a:r>
            <a:r>
              <a:rPr sz="1100" b="1" i="1" cap="small" spc="-25" dirty="0">
                <a:latin typeface="Trebuchet MS"/>
                <a:cs typeface="Trebuchet MS"/>
              </a:rPr>
              <a:t> </a:t>
            </a:r>
            <a:r>
              <a:rPr sz="1100" b="1" i="1" cap="small" spc="-155" dirty="0">
                <a:latin typeface="Trebuchet MS"/>
                <a:cs typeface="Trebuchet MS"/>
              </a:rPr>
              <a:t>Effect</a:t>
            </a:r>
            <a:r>
              <a:rPr sz="1100" b="1" i="1" cap="small" spc="-30" dirty="0">
                <a:latin typeface="Trebuchet MS"/>
                <a:cs typeface="Trebuchet MS"/>
              </a:rPr>
              <a:t> </a:t>
            </a:r>
            <a:r>
              <a:rPr sz="1100" b="1" i="1" cap="small" spc="-100" dirty="0">
                <a:latin typeface="Trebuchet MS"/>
                <a:cs typeface="Trebuchet MS"/>
              </a:rPr>
              <a:t>on</a:t>
            </a:r>
            <a:r>
              <a:rPr sz="1100" b="1" i="1" cap="small" spc="-25" dirty="0">
                <a:latin typeface="Trebuchet MS"/>
                <a:cs typeface="Trebuchet MS"/>
              </a:rPr>
              <a:t> </a:t>
            </a:r>
            <a:r>
              <a:rPr sz="1100" b="1" i="1" cap="small" spc="-165" dirty="0">
                <a:latin typeface="Trebuchet MS"/>
                <a:cs typeface="Trebuchet MS"/>
              </a:rPr>
              <a:t>Treated</a:t>
            </a:r>
            <a:r>
              <a:rPr sz="1100" b="1" i="1" cap="small" spc="-30" dirty="0">
                <a:latin typeface="Trebuchet MS"/>
                <a:cs typeface="Trebuchet MS"/>
              </a:rPr>
              <a:t> </a:t>
            </a:r>
            <a:r>
              <a:rPr sz="1100" b="1" i="1" cap="small" spc="-20" dirty="0">
                <a:latin typeface="Trebuchet MS"/>
                <a:cs typeface="Trebuchet MS"/>
              </a:rPr>
              <a:t>Wood</a:t>
            </a:r>
            <a:endParaRPr sz="1100">
              <a:latin typeface="Trebuchet MS"/>
              <a:cs typeface="Trebuchet MS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Borates</a:t>
            </a:r>
            <a:r>
              <a:rPr sz="1100" spc="2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2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2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applied</a:t>
            </a:r>
            <a:r>
              <a:rPr sz="1100" spc="2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2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pressure</a:t>
            </a:r>
            <a:r>
              <a:rPr sz="1100" spc="2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treatment.</a:t>
            </a:r>
            <a:r>
              <a:rPr sz="1100" spc="29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One </a:t>
            </a:r>
            <a:r>
              <a:rPr sz="1100" dirty="0">
                <a:latin typeface="Times New Roman"/>
                <a:cs typeface="Times New Roman"/>
              </a:rPr>
              <a:t>form,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sodium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octaborate,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especially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mobile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penetrate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hard-to-treat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species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heated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solutions,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extended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pressure,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diffusion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pe- </a:t>
            </a:r>
            <a:r>
              <a:rPr sz="1100" dirty="0">
                <a:latin typeface="Times New Roman"/>
                <a:cs typeface="Times New Roman"/>
              </a:rPr>
              <a:t>riod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after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treatment.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0259" y="1577809"/>
            <a:ext cx="3100070" cy="669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Borates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applied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dip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diffusion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treat- </a:t>
            </a:r>
            <a:r>
              <a:rPr sz="1100" dirty="0">
                <a:latin typeface="Times New Roman"/>
                <a:cs typeface="Times New Roman"/>
              </a:rPr>
              <a:t>ment.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Borates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allowed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treating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cut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ends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treat- </a:t>
            </a:r>
            <a:r>
              <a:rPr sz="1100" dirty="0">
                <a:latin typeface="Times New Roman"/>
                <a:cs typeface="Times New Roman"/>
              </a:rPr>
              <a:t>ed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lumber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intended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interior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Borates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add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col-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treated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interfere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staining.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0259" y="2371725"/>
            <a:ext cx="3100705" cy="114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i="1" cap="small" spc="-120" dirty="0">
                <a:latin typeface="Trebuchet MS"/>
                <a:cs typeface="Trebuchet MS"/>
              </a:rPr>
              <a:t>Pests</a:t>
            </a:r>
            <a:r>
              <a:rPr sz="1100" b="1" i="1" cap="small" spc="-35" dirty="0">
                <a:latin typeface="Trebuchet MS"/>
                <a:cs typeface="Trebuchet MS"/>
              </a:rPr>
              <a:t> </a:t>
            </a:r>
            <a:r>
              <a:rPr sz="1100" b="1" i="1" cap="small" spc="-120" dirty="0">
                <a:latin typeface="Trebuchet MS"/>
                <a:cs typeface="Trebuchet MS"/>
              </a:rPr>
              <a:t>Controlled</a:t>
            </a:r>
            <a:r>
              <a:rPr sz="1100" b="1" i="1" cap="small" spc="-30" dirty="0">
                <a:latin typeface="Trebuchet MS"/>
                <a:cs typeface="Trebuchet MS"/>
              </a:rPr>
              <a:t> </a:t>
            </a:r>
            <a:r>
              <a:rPr sz="1100" b="1" i="1" cap="small" spc="-85" dirty="0">
                <a:latin typeface="Trebuchet MS"/>
                <a:cs typeface="Trebuchet MS"/>
              </a:rPr>
              <a:t>and</a:t>
            </a:r>
            <a:r>
              <a:rPr sz="1100" b="1" i="1" cap="small" spc="-35" dirty="0">
                <a:latin typeface="Trebuchet MS"/>
                <a:cs typeface="Trebuchet MS"/>
              </a:rPr>
              <a:t> </a:t>
            </a:r>
            <a:r>
              <a:rPr sz="1100" b="1" i="1" cap="small" spc="-95" dirty="0">
                <a:latin typeface="Trebuchet MS"/>
                <a:cs typeface="Trebuchet MS"/>
              </a:rPr>
              <a:t>Use</a:t>
            </a:r>
            <a:r>
              <a:rPr sz="1100" b="1" i="1" cap="small" spc="-30" dirty="0">
                <a:latin typeface="Trebuchet MS"/>
                <a:cs typeface="Trebuchet MS"/>
              </a:rPr>
              <a:t> </a:t>
            </a:r>
            <a:r>
              <a:rPr sz="1100" b="1" i="1" cap="small" spc="-125" dirty="0">
                <a:latin typeface="Trebuchet MS"/>
                <a:cs typeface="Trebuchet MS"/>
              </a:rPr>
              <a:t>of</a:t>
            </a:r>
            <a:r>
              <a:rPr sz="1100" b="1" i="1" cap="small" spc="-35" dirty="0">
                <a:latin typeface="Trebuchet MS"/>
                <a:cs typeface="Trebuchet MS"/>
              </a:rPr>
              <a:t> </a:t>
            </a:r>
            <a:r>
              <a:rPr sz="1100" b="1" i="1" cap="small" spc="-165" dirty="0">
                <a:latin typeface="Trebuchet MS"/>
                <a:cs typeface="Trebuchet MS"/>
              </a:rPr>
              <a:t>Treated</a:t>
            </a:r>
            <a:r>
              <a:rPr sz="1100" b="1" i="1" cap="small" spc="-30" dirty="0">
                <a:latin typeface="Trebuchet MS"/>
                <a:cs typeface="Trebuchet MS"/>
              </a:rPr>
              <a:t> </a:t>
            </a:r>
            <a:r>
              <a:rPr sz="1100" b="1" i="1" cap="small" spc="-20" dirty="0">
                <a:latin typeface="Trebuchet MS"/>
                <a:cs typeface="Trebuchet MS"/>
              </a:rPr>
              <a:t>Wood</a:t>
            </a:r>
            <a:endParaRPr sz="1100">
              <a:latin typeface="Trebuchet MS"/>
              <a:cs typeface="Trebuchet MS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Borates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provide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protection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against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fungi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insects. </a:t>
            </a:r>
            <a:r>
              <a:rPr sz="1100" dirty="0">
                <a:latin typeface="Times New Roman"/>
                <a:cs typeface="Times New Roman"/>
              </a:rPr>
              <a:t>Pressure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various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softwoods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framing </a:t>
            </a:r>
            <a:r>
              <a:rPr sz="1100" dirty="0">
                <a:latin typeface="Times New Roman"/>
                <a:cs typeface="Times New Roman"/>
              </a:rPr>
              <a:t>lumber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areas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high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termite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hazard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cabin </a:t>
            </a:r>
            <a:r>
              <a:rPr sz="1100" dirty="0">
                <a:latin typeface="Times New Roman"/>
                <a:cs typeface="Times New Roman"/>
              </a:rPr>
              <a:t>logs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common.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latter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case,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must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be </a:t>
            </a:r>
            <a:r>
              <a:rPr sz="1100" dirty="0">
                <a:latin typeface="Times New Roman"/>
                <a:cs typeface="Times New Roman"/>
              </a:rPr>
              <a:t>stained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prevent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leaching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out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logs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 exposed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rain.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0259" y="3641725"/>
            <a:ext cx="3100070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5"/>
              </a:lnSpc>
              <a:spcBef>
                <a:spcPts val="100"/>
              </a:spcBef>
            </a:pPr>
            <a:r>
              <a:rPr sz="1100" b="1" i="1" cap="small" spc="-130" dirty="0">
                <a:latin typeface="Trebuchet MS"/>
                <a:cs typeface="Trebuchet MS"/>
              </a:rPr>
              <a:t>Health</a:t>
            </a:r>
            <a:r>
              <a:rPr sz="1100" b="1" i="1" cap="small" spc="-20" dirty="0">
                <a:latin typeface="Trebuchet MS"/>
                <a:cs typeface="Trebuchet MS"/>
              </a:rPr>
              <a:t> </a:t>
            </a:r>
            <a:r>
              <a:rPr sz="1100" b="1" i="1" cap="small" spc="-85" dirty="0">
                <a:latin typeface="Trebuchet MS"/>
                <a:cs typeface="Trebuchet MS"/>
              </a:rPr>
              <a:t>and</a:t>
            </a:r>
            <a:r>
              <a:rPr sz="1100" b="1" i="1" cap="small" spc="-15" dirty="0">
                <a:latin typeface="Trebuchet MS"/>
                <a:cs typeface="Trebuchet MS"/>
              </a:rPr>
              <a:t> </a:t>
            </a:r>
            <a:r>
              <a:rPr sz="1100" b="1" i="1" cap="small" spc="-125" dirty="0">
                <a:latin typeface="Trebuchet MS"/>
                <a:cs typeface="Trebuchet MS"/>
              </a:rPr>
              <a:t>Environmental</a:t>
            </a:r>
            <a:r>
              <a:rPr sz="1100" b="1" i="1" cap="small" spc="-15" dirty="0">
                <a:latin typeface="Trebuchet MS"/>
                <a:cs typeface="Trebuchet MS"/>
              </a:rPr>
              <a:t> </a:t>
            </a:r>
            <a:r>
              <a:rPr sz="1100" b="1" i="1" cap="small" spc="-10" dirty="0">
                <a:latin typeface="Trebuchet MS"/>
                <a:cs typeface="Trebuchet MS"/>
              </a:rPr>
              <a:t>Concerns</a:t>
            </a:r>
            <a:endParaRPr sz="1100">
              <a:latin typeface="Trebuchet MS"/>
              <a:cs typeface="Trebuchet MS"/>
            </a:endParaRPr>
          </a:p>
          <a:p>
            <a:pPr marL="12700" marR="5080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Borates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cause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mild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eye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irritation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low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tox- </a:t>
            </a:r>
            <a:r>
              <a:rPr sz="1100" dirty="0">
                <a:latin typeface="Times New Roman"/>
                <a:cs typeface="Times New Roman"/>
              </a:rPr>
              <a:t>icity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fish,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birds,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 </a:t>
            </a:r>
            <a:r>
              <a:rPr sz="1100" spc="-10" dirty="0">
                <a:latin typeface="Times New Roman"/>
                <a:cs typeface="Times New Roman"/>
              </a:rPr>
              <a:t>mammals.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0259" y="4276712"/>
            <a:ext cx="3100705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5"/>
              </a:lnSpc>
              <a:spcBef>
                <a:spcPts val="100"/>
              </a:spcBef>
            </a:pPr>
            <a:r>
              <a:rPr sz="1100" b="1" spc="-50" dirty="0">
                <a:latin typeface="Tahoma"/>
                <a:cs typeface="Tahoma"/>
              </a:rPr>
              <a:t>Acid</a:t>
            </a:r>
            <a:r>
              <a:rPr sz="1100" b="1" spc="-40" dirty="0">
                <a:latin typeface="Tahoma"/>
                <a:cs typeface="Tahoma"/>
              </a:rPr>
              <a:t> </a:t>
            </a:r>
            <a:r>
              <a:rPr sz="1100" b="1" spc="-55" dirty="0">
                <a:latin typeface="Tahoma"/>
                <a:cs typeface="Tahoma"/>
              </a:rPr>
              <a:t>Copper</a:t>
            </a:r>
            <a:r>
              <a:rPr sz="1100" b="1" spc="-35" dirty="0">
                <a:latin typeface="Tahoma"/>
                <a:cs typeface="Tahoma"/>
              </a:rPr>
              <a:t> </a:t>
            </a:r>
            <a:r>
              <a:rPr sz="1100" b="1" spc="-70" dirty="0">
                <a:latin typeface="Tahoma"/>
                <a:cs typeface="Tahoma"/>
              </a:rPr>
              <a:t>Chromate</a:t>
            </a:r>
            <a:r>
              <a:rPr sz="1100" b="1" spc="-35" dirty="0">
                <a:latin typeface="Tahoma"/>
                <a:cs typeface="Tahoma"/>
              </a:rPr>
              <a:t> </a:t>
            </a:r>
            <a:r>
              <a:rPr sz="1100" b="1" spc="-20" dirty="0">
                <a:latin typeface="Tahoma"/>
                <a:cs typeface="Tahoma"/>
              </a:rPr>
              <a:t>(ACC)</a:t>
            </a:r>
            <a:endParaRPr sz="1100">
              <a:latin typeface="Tahoma"/>
              <a:cs typeface="Tahoma"/>
            </a:endParaRPr>
          </a:p>
          <a:p>
            <a:pPr marL="12700" marR="5080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Acid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copper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chromate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(ACC)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uses chromium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fix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copper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treated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0259" y="4911725"/>
            <a:ext cx="3100070" cy="1304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i="1" cap="small" spc="-105" dirty="0">
                <a:latin typeface="Trebuchet MS"/>
                <a:cs typeface="Trebuchet MS"/>
              </a:rPr>
              <a:t>Application</a:t>
            </a:r>
            <a:r>
              <a:rPr sz="1100" b="1" i="1" cap="small" spc="-30" dirty="0">
                <a:latin typeface="Trebuchet MS"/>
                <a:cs typeface="Trebuchet MS"/>
              </a:rPr>
              <a:t> </a:t>
            </a:r>
            <a:r>
              <a:rPr sz="1100" b="1" i="1" cap="small" spc="-85" dirty="0">
                <a:latin typeface="Trebuchet MS"/>
                <a:cs typeface="Trebuchet MS"/>
              </a:rPr>
              <a:t>and</a:t>
            </a:r>
            <a:r>
              <a:rPr sz="1100" b="1" i="1" cap="small" spc="-25" dirty="0">
                <a:latin typeface="Trebuchet MS"/>
                <a:cs typeface="Trebuchet MS"/>
              </a:rPr>
              <a:t> </a:t>
            </a:r>
            <a:r>
              <a:rPr sz="1100" b="1" i="1" cap="small" spc="-155" dirty="0">
                <a:latin typeface="Trebuchet MS"/>
                <a:cs typeface="Trebuchet MS"/>
              </a:rPr>
              <a:t>Effect</a:t>
            </a:r>
            <a:r>
              <a:rPr sz="1100" b="1" i="1" cap="small" spc="-30" dirty="0">
                <a:latin typeface="Trebuchet MS"/>
                <a:cs typeface="Trebuchet MS"/>
              </a:rPr>
              <a:t> </a:t>
            </a:r>
            <a:r>
              <a:rPr sz="1100" b="1" i="1" cap="small" spc="-100" dirty="0">
                <a:latin typeface="Trebuchet MS"/>
                <a:cs typeface="Trebuchet MS"/>
              </a:rPr>
              <a:t>on</a:t>
            </a:r>
            <a:r>
              <a:rPr sz="1100" b="1" i="1" cap="small" spc="-25" dirty="0">
                <a:latin typeface="Trebuchet MS"/>
                <a:cs typeface="Trebuchet MS"/>
              </a:rPr>
              <a:t> </a:t>
            </a:r>
            <a:r>
              <a:rPr sz="1100" b="1" i="1" cap="small" spc="-165" dirty="0">
                <a:latin typeface="Trebuchet MS"/>
                <a:cs typeface="Trebuchet MS"/>
              </a:rPr>
              <a:t>Treated</a:t>
            </a:r>
            <a:r>
              <a:rPr sz="1100" b="1" i="1" cap="small" spc="-30" dirty="0">
                <a:latin typeface="Trebuchet MS"/>
                <a:cs typeface="Trebuchet MS"/>
              </a:rPr>
              <a:t> </a:t>
            </a:r>
            <a:r>
              <a:rPr sz="1100" b="1" i="1" cap="small" spc="-20" dirty="0">
                <a:latin typeface="Trebuchet MS"/>
                <a:cs typeface="Trebuchet MS"/>
              </a:rPr>
              <a:t>Wood</a:t>
            </a:r>
            <a:endParaRPr sz="1100">
              <a:latin typeface="Trebuchet MS"/>
              <a:cs typeface="Trebuchet MS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spc="-20" dirty="0">
                <a:latin typeface="Times New Roman"/>
                <a:cs typeface="Times New Roman"/>
              </a:rPr>
              <a:t>ACC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applied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pressure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both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soft- </a:t>
            </a:r>
            <a:r>
              <a:rPr sz="1100" dirty="0">
                <a:latin typeface="Times New Roman"/>
                <a:cs typeface="Times New Roman"/>
              </a:rPr>
              <a:t>woods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hardwoods.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However,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like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CCA,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not </a:t>
            </a:r>
            <a:r>
              <a:rPr sz="1100" dirty="0">
                <a:latin typeface="Times New Roman"/>
                <a:cs typeface="Times New Roman"/>
              </a:rPr>
              <a:t>heat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stable,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cannot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higher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temperatures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dur- </a:t>
            </a:r>
            <a:r>
              <a:rPr sz="1100" dirty="0">
                <a:latin typeface="Times New Roman"/>
                <a:cs typeface="Times New Roman"/>
              </a:rPr>
              <a:t>ing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increase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penetration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hard-to-</a:t>
            </a:r>
            <a:r>
              <a:rPr sz="1100" spc="-20" dirty="0">
                <a:latin typeface="Times New Roman"/>
                <a:cs typeface="Times New Roman"/>
              </a:rPr>
              <a:t>treat </a:t>
            </a:r>
            <a:r>
              <a:rPr sz="1100" dirty="0">
                <a:latin typeface="Times New Roman"/>
                <a:cs typeface="Times New Roman"/>
              </a:rPr>
              <a:t>species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like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Douglas-fir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white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oak.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Treated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</a:t>
            </a:r>
            <a:r>
              <a:rPr sz="1100" spc="-25" dirty="0">
                <a:latin typeface="Times New Roman"/>
                <a:cs typeface="Times New Roman"/>
              </a:rPr>
              <a:t> is </a:t>
            </a:r>
            <a:r>
              <a:rPr sz="1100" dirty="0">
                <a:latin typeface="Times New Roman"/>
                <a:cs typeface="Times New Roman"/>
              </a:rPr>
              <a:t>light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greenish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brown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little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odor,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clean,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paint- able.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13522" y="466725"/>
            <a:ext cx="3100705" cy="146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i="1" cap="small" spc="-120" dirty="0">
                <a:latin typeface="Trebuchet MS"/>
                <a:cs typeface="Trebuchet MS"/>
              </a:rPr>
              <a:t>Pests</a:t>
            </a:r>
            <a:r>
              <a:rPr sz="1100" b="1" i="1" cap="small" spc="-35" dirty="0">
                <a:latin typeface="Trebuchet MS"/>
                <a:cs typeface="Trebuchet MS"/>
              </a:rPr>
              <a:t> </a:t>
            </a:r>
            <a:r>
              <a:rPr sz="1100" b="1" i="1" cap="small" spc="-120" dirty="0">
                <a:latin typeface="Trebuchet MS"/>
                <a:cs typeface="Trebuchet MS"/>
              </a:rPr>
              <a:t>Controlled</a:t>
            </a:r>
            <a:r>
              <a:rPr sz="1100" b="1" i="1" cap="small" spc="-30" dirty="0">
                <a:latin typeface="Trebuchet MS"/>
                <a:cs typeface="Trebuchet MS"/>
              </a:rPr>
              <a:t> </a:t>
            </a:r>
            <a:r>
              <a:rPr sz="1100" b="1" i="1" cap="small" spc="-85" dirty="0">
                <a:latin typeface="Trebuchet MS"/>
                <a:cs typeface="Trebuchet MS"/>
              </a:rPr>
              <a:t>and</a:t>
            </a:r>
            <a:r>
              <a:rPr sz="1100" b="1" i="1" cap="small" spc="-35" dirty="0">
                <a:latin typeface="Trebuchet MS"/>
                <a:cs typeface="Trebuchet MS"/>
              </a:rPr>
              <a:t> </a:t>
            </a:r>
            <a:r>
              <a:rPr sz="1100" b="1" i="1" cap="small" spc="-95" dirty="0">
                <a:latin typeface="Trebuchet MS"/>
                <a:cs typeface="Trebuchet MS"/>
              </a:rPr>
              <a:t>Use</a:t>
            </a:r>
            <a:r>
              <a:rPr sz="1100" b="1" i="1" cap="small" spc="-30" dirty="0">
                <a:latin typeface="Trebuchet MS"/>
                <a:cs typeface="Trebuchet MS"/>
              </a:rPr>
              <a:t> </a:t>
            </a:r>
            <a:r>
              <a:rPr sz="1100" b="1" i="1" cap="small" spc="-125" dirty="0">
                <a:latin typeface="Trebuchet MS"/>
                <a:cs typeface="Trebuchet MS"/>
              </a:rPr>
              <a:t>of</a:t>
            </a:r>
            <a:r>
              <a:rPr sz="1100" b="1" i="1" cap="small" spc="-35" dirty="0">
                <a:latin typeface="Trebuchet MS"/>
                <a:cs typeface="Trebuchet MS"/>
              </a:rPr>
              <a:t> </a:t>
            </a:r>
            <a:r>
              <a:rPr sz="1100" b="1" i="1" cap="small" spc="-165" dirty="0">
                <a:latin typeface="Trebuchet MS"/>
                <a:cs typeface="Trebuchet MS"/>
              </a:rPr>
              <a:t>Treated</a:t>
            </a:r>
            <a:r>
              <a:rPr sz="1100" b="1" i="1" cap="small" spc="-30" dirty="0">
                <a:latin typeface="Trebuchet MS"/>
                <a:cs typeface="Trebuchet MS"/>
              </a:rPr>
              <a:t> </a:t>
            </a:r>
            <a:r>
              <a:rPr sz="1100" b="1" i="1" cap="small" spc="-20" dirty="0">
                <a:latin typeface="Trebuchet MS"/>
                <a:cs typeface="Trebuchet MS"/>
              </a:rPr>
              <a:t>Wood</a:t>
            </a:r>
            <a:endParaRPr sz="1100">
              <a:latin typeface="Trebuchet MS"/>
              <a:cs typeface="Trebuchet MS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ACC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protects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against</a:t>
            </a:r>
            <a:r>
              <a:rPr sz="1100" spc="3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insects,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marine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borers,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fungi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copper-</a:t>
            </a:r>
            <a:r>
              <a:rPr sz="1100" dirty="0">
                <a:latin typeface="Times New Roman"/>
                <a:cs typeface="Times New Roman"/>
              </a:rPr>
              <a:t>tolerant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fungi.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in </a:t>
            </a:r>
            <a:r>
              <a:rPr sz="1100" dirty="0">
                <a:latin typeface="Times New Roman"/>
                <a:cs typeface="Times New Roman"/>
              </a:rPr>
              <a:t>cooling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towers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many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same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CCA </a:t>
            </a:r>
            <a:r>
              <a:rPr sz="1100" dirty="0">
                <a:latin typeface="Times New Roman"/>
                <a:cs typeface="Times New Roman"/>
              </a:rPr>
              <a:t>except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provides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less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protection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ground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contact situations.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>
              <a:lnSpc>
                <a:spcPct val="88000"/>
              </a:lnSpc>
              <a:spcBef>
                <a:spcPts val="880"/>
              </a:spcBef>
            </a:pPr>
            <a:r>
              <a:rPr sz="1600" spc="-120" dirty="0">
                <a:latin typeface="Yu Gothic"/>
                <a:cs typeface="Yu Gothic"/>
              </a:rPr>
              <a:t>☞</a:t>
            </a:r>
            <a:r>
              <a:rPr sz="1600" spc="-160" dirty="0">
                <a:latin typeface="Yu Gothic"/>
                <a:cs typeface="Yu Gothic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CCA,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ACC-</a:t>
            </a:r>
            <a:r>
              <a:rPr sz="1100" dirty="0">
                <a:latin typeface="Times New Roman"/>
                <a:cs typeface="Times New Roman"/>
              </a:rPr>
              <a:t>treated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cannot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used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residential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purposes.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13529" y="2054225"/>
            <a:ext cx="3100705" cy="1304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i="1" cap="small" spc="-130" dirty="0">
                <a:latin typeface="Trebuchet MS"/>
                <a:cs typeface="Trebuchet MS"/>
              </a:rPr>
              <a:t>Health</a:t>
            </a:r>
            <a:r>
              <a:rPr sz="1100" b="1" i="1" cap="small" spc="-35" dirty="0">
                <a:latin typeface="Trebuchet MS"/>
                <a:cs typeface="Trebuchet MS"/>
              </a:rPr>
              <a:t> </a:t>
            </a:r>
            <a:r>
              <a:rPr sz="1100" b="1" i="1" cap="small" spc="-10" dirty="0">
                <a:latin typeface="Trebuchet MS"/>
                <a:cs typeface="Trebuchet MS"/>
              </a:rPr>
              <a:t>Concerns</a:t>
            </a:r>
            <a:endParaRPr sz="1100">
              <a:latin typeface="Trebuchet MS"/>
              <a:cs typeface="Trebuchet MS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ACC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restricted-use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because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chromium </a:t>
            </a:r>
            <a:r>
              <a:rPr sz="1100" dirty="0">
                <a:latin typeface="Times New Roman"/>
                <a:cs typeface="Times New Roman"/>
              </a:rPr>
              <a:t>compounds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associated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tumor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development.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corrosive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cause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irreversible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eye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damage.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irritate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skin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mucous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membranes,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prolonged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repeated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skin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contact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cause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allergic </a:t>
            </a:r>
            <a:r>
              <a:rPr sz="1100" dirty="0">
                <a:latin typeface="Times New Roman"/>
                <a:cs typeface="Times New Roman"/>
              </a:rPr>
              <a:t>reactions.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ACC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even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fatal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inhaled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absorbed </a:t>
            </a:r>
            <a:r>
              <a:rPr sz="1100" dirty="0">
                <a:latin typeface="Times New Roman"/>
                <a:cs typeface="Times New Roman"/>
              </a:rPr>
              <a:t>through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skin.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13522" y="3603625"/>
            <a:ext cx="3100705" cy="1818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14"/>
              </a:lnSpc>
              <a:spcBef>
                <a:spcPts val="100"/>
              </a:spcBef>
            </a:pPr>
            <a:r>
              <a:rPr sz="1400" b="1" spc="-10" dirty="0">
                <a:latin typeface="Tahoma"/>
                <a:cs typeface="Tahoma"/>
              </a:rPr>
              <a:t>Fumigants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Fumigants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poisonous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gases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kill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absorbed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3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inhaled.</a:t>
            </a:r>
            <a:r>
              <a:rPr sz="1100" spc="3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Chloropicrin,</a:t>
            </a:r>
            <a:r>
              <a:rPr sz="1100" spc="3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methylisothiocyanate,</a:t>
            </a:r>
            <a:r>
              <a:rPr sz="1100" spc="36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sodium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methyldithiocarbamate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fumigants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 </a:t>
            </a:r>
            <a:r>
              <a:rPr sz="1100" dirty="0">
                <a:latin typeface="Times New Roman"/>
                <a:cs typeface="Times New Roman"/>
              </a:rPr>
              <a:t>retreat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service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(such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standing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utility poles)</a:t>
            </a:r>
            <a:r>
              <a:rPr sz="1100" dirty="0">
                <a:latin typeface="Times New Roman"/>
                <a:cs typeface="Times New Roman"/>
              </a:rPr>
              <a:t> to extend the service life of the </a:t>
            </a:r>
            <a:r>
              <a:rPr sz="1100" spc="-20" dirty="0">
                <a:latin typeface="Times New Roman"/>
                <a:cs typeface="Times New Roman"/>
              </a:rPr>
              <a:t>wood.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 algn="just">
              <a:lnSpc>
                <a:spcPct val="92300"/>
              </a:lnSpc>
              <a:spcBef>
                <a:spcPts val="795"/>
              </a:spcBef>
            </a:pPr>
            <a:r>
              <a:rPr sz="1600" spc="-114" dirty="0">
                <a:latin typeface="Yu Gothic"/>
                <a:cs typeface="Yu Gothic"/>
              </a:rPr>
              <a:t>☞</a:t>
            </a:r>
            <a:r>
              <a:rPr sz="1600" spc="-160" dirty="0">
                <a:latin typeface="Yu Gothic"/>
                <a:cs typeface="Yu Gothic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Fumigation </a:t>
            </a:r>
            <a:r>
              <a:rPr sz="1100" spc="-15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wood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for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reasons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requires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cer-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tification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commercial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category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9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7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.</a:t>
            </a:r>
            <a:r>
              <a:rPr sz="1100" spc="1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2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,</a:t>
            </a:r>
            <a:r>
              <a:rPr sz="1100" spc="3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1100" spc="-5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Space</a:t>
            </a:r>
            <a:r>
              <a:rPr sz="1100" spc="3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&amp;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Commodity</a:t>
            </a:r>
            <a:r>
              <a:rPr sz="1100" spc="-7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1100" spc="-5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Fumigation</a:t>
            </a:r>
            <a:r>
              <a:rPr sz="1100" spc="-75" dirty="0">
                <a:solidFill>
                  <a:srgbClr val="215E9E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o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we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will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not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discuss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</a:t>
            </a:r>
            <a:r>
              <a:rPr sz="1100" spc="-5" dirty="0">
                <a:latin typeface="Times New Roman"/>
                <a:cs typeface="Times New Roman"/>
              </a:rPr>
              <a:t>u</a:t>
            </a:r>
            <a:r>
              <a:rPr sz="1100" spc="-10" dirty="0">
                <a:latin typeface="Times New Roman"/>
                <a:cs typeface="Times New Roman"/>
              </a:rPr>
              <a:t>c</a:t>
            </a:r>
            <a:r>
              <a:rPr sz="1100" dirty="0">
                <a:latin typeface="Times New Roman"/>
                <a:cs typeface="Times New Roman"/>
              </a:rPr>
              <a:t>h </a:t>
            </a:r>
            <a:r>
              <a:rPr sz="1100" spc="5" dirty="0">
                <a:latin typeface="Times New Roman"/>
                <a:cs typeface="Times New Roman"/>
              </a:rPr>
              <a:t>treatments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this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manual.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5150" y="9505950"/>
            <a:ext cx="1020444" cy="187960"/>
            <a:chOff x="565150" y="9505950"/>
            <a:chExt cx="1020444" cy="187960"/>
          </a:xfrm>
        </p:grpSpPr>
        <p:sp>
          <p:nvSpPr>
            <p:cNvPr id="3" name="object 3"/>
            <p:cNvSpPr/>
            <p:nvPr/>
          </p:nvSpPr>
          <p:spPr>
            <a:xfrm>
              <a:off x="965200" y="9687038"/>
              <a:ext cx="620395" cy="0"/>
            </a:xfrm>
            <a:custGeom>
              <a:avLst/>
              <a:gdLst/>
              <a:ahLst/>
              <a:cxnLst/>
              <a:rect l="l" t="t" r="r" b="b"/>
              <a:pathLst>
                <a:path w="620394">
                  <a:moveTo>
                    <a:pt x="0" y="0"/>
                  </a:moveTo>
                  <a:lnTo>
                    <a:pt x="620306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5150" y="9505950"/>
              <a:ext cx="485140" cy="187960"/>
            </a:xfrm>
            <a:custGeom>
              <a:avLst/>
              <a:gdLst/>
              <a:ahLst/>
              <a:cxnLst/>
              <a:rect l="l" t="t" r="r" b="b"/>
              <a:pathLst>
                <a:path w="485140" h="187959">
                  <a:moveTo>
                    <a:pt x="390906" y="0"/>
                  </a:moveTo>
                  <a:lnTo>
                    <a:pt x="93726" y="0"/>
                  </a:lnTo>
                  <a:lnTo>
                    <a:pt x="57242" y="7365"/>
                  </a:lnTo>
                  <a:lnTo>
                    <a:pt x="27451" y="27451"/>
                  </a:lnTo>
                  <a:lnTo>
                    <a:pt x="7365" y="57242"/>
                  </a:lnTo>
                  <a:lnTo>
                    <a:pt x="0" y="93726"/>
                  </a:lnTo>
                  <a:lnTo>
                    <a:pt x="7365" y="130209"/>
                  </a:lnTo>
                  <a:lnTo>
                    <a:pt x="27451" y="160000"/>
                  </a:lnTo>
                  <a:lnTo>
                    <a:pt x="57242" y="180086"/>
                  </a:lnTo>
                  <a:lnTo>
                    <a:pt x="93726" y="187452"/>
                  </a:lnTo>
                  <a:lnTo>
                    <a:pt x="390906" y="187452"/>
                  </a:lnTo>
                  <a:lnTo>
                    <a:pt x="427389" y="180086"/>
                  </a:lnTo>
                  <a:lnTo>
                    <a:pt x="457180" y="160000"/>
                  </a:lnTo>
                  <a:lnTo>
                    <a:pt x="477266" y="130209"/>
                  </a:lnTo>
                  <a:lnTo>
                    <a:pt x="484632" y="93726"/>
                  </a:lnTo>
                  <a:lnTo>
                    <a:pt x="477266" y="57242"/>
                  </a:lnTo>
                  <a:lnTo>
                    <a:pt x="457180" y="27451"/>
                  </a:lnTo>
                  <a:lnTo>
                    <a:pt x="427389" y="7365"/>
                  </a:lnTo>
                  <a:lnTo>
                    <a:pt x="3909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12351" y="9508235"/>
            <a:ext cx="88582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21640" algn="l"/>
              </a:tabLst>
            </a:pPr>
            <a:r>
              <a:rPr sz="1100" b="1" spc="-25" dirty="0">
                <a:solidFill>
                  <a:srgbClr val="FFFFFF"/>
                </a:solidFill>
                <a:latin typeface="Trebuchet MS"/>
                <a:cs typeface="Trebuchet MS"/>
              </a:rPr>
              <a:t>30</a:t>
            </a:r>
            <a:r>
              <a:rPr sz="1100" b="1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1500" spc="-307" baseline="2777" dirty="0">
                <a:latin typeface="Trebuchet MS"/>
                <a:cs typeface="Trebuchet MS"/>
              </a:rPr>
              <a:t>CHAPTER</a:t>
            </a:r>
            <a:r>
              <a:rPr sz="1500" spc="270" baseline="2777" dirty="0">
                <a:latin typeface="Trebuchet MS"/>
                <a:cs typeface="Trebuchet MS"/>
              </a:rPr>
              <a:t> </a:t>
            </a:r>
            <a:r>
              <a:rPr sz="1500" spc="-112" baseline="2777" dirty="0">
                <a:latin typeface="Trebuchet MS"/>
                <a:cs typeface="Trebuchet MS"/>
              </a:rPr>
              <a:t>4</a:t>
            </a:r>
            <a:endParaRPr sz="1500" baseline="2777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84200" y="523748"/>
            <a:ext cx="6352540" cy="37846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365"/>
              </a:spcBef>
            </a:pPr>
            <a:r>
              <a:rPr spc="45" dirty="0"/>
              <a:t>Transporting</a:t>
            </a:r>
            <a:r>
              <a:rPr spc="100" dirty="0"/>
              <a:t> </a:t>
            </a:r>
            <a:r>
              <a:rPr spc="-10" dirty="0"/>
              <a:t>Pesticides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3379" y="880223"/>
            <a:ext cx="231775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-50" dirty="0">
                <a:latin typeface="Times New Roman"/>
                <a:cs typeface="Times New Roman"/>
              </a:rPr>
              <a:t>I</a:t>
            </a:r>
            <a:endParaRPr sz="4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9586" y="1042251"/>
            <a:ext cx="29095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n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your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line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of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work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you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might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not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ever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transport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pesti-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9586" y="1200949"/>
            <a:ext cx="29095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imes New Roman"/>
                <a:cs typeface="Times New Roman"/>
              </a:rPr>
              <a:t>cides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quantities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sufficient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trigger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the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regulations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9586" y="1359649"/>
            <a:ext cx="29095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outlined </a:t>
            </a:r>
            <a:r>
              <a:rPr sz="1100" spc="-10" dirty="0">
                <a:latin typeface="Times New Roman"/>
                <a:cs typeface="Times New Roman"/>
              </a:rPr>
              <a:t>below.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However,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should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aware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that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8756" y="1518348"/>
            <a:ext cx="31000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regulations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follow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federal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8756" y="1677048"/>
            <a:ext cx="3100705" cy="1463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Department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Transportation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(DOT)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has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designated </a:t>
            </a:r>
            <a:r>
              <a:rPr sz="1100" dirty="0">
                <a:latin typeface="Times New Roman"/>
                <a:cs typeface="Times New Roman"/>
              </a:rPr>
              <a:t>many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chemical</a:t>
            </a:r>
            <a:r>
              <a:rPr sz="1100" spc="2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compounds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25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hazardous</a:t>
            </a:r>
            <a:r>
              <a:rPr sz="1100" i="1" spc="245" dirty="0">
                <a:latin typeface="Times New Roman"/>
                <a:cs typeface="Times New Roman"/>
                <a:hlinkClick r:id="" action="ppaction://noaction"/>
              </a:rPr>
              <a:t> </a:t>
            </a:r>
            <a:r>
              <a:rPr sz="1100" i="1" spc="-10" dirty="0">
                <a:latin typeface="Times New Roman"/>
                <a:cs typeface="Times New Roman"/>
                <a:hlinkClick r:id="" action="ppaction://noaction"/>
              </a:rPr>
              <a:t>materials</a:t>
            </a:r>
            <a:r>
              <a:rPr sz="1100" spc="-10" dirty="0">
                <a:latin typeface="Times New Roman"/>
                <a:cs typeface="Times New Roman"/>
              </a:rPr>
              <a:t>. </a:t>
            </a:r>
            <a:r>
              <a:rPr sz="1100" dirty="0">
                <a:latin typeface="Times New Roman"/>
                <a:cs typeface="Times New Roman"/>
              </a:rPr>
              <a:t>Chemicals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listed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hazardous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materials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because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would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pose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unreasonable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risk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health,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safety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property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spilled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during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transport.</a:t>
            </a:r>
            <a:endParaRPr sz="1100">
              <a:latin typeface="Times New Roman"/>
              <a:cs typeface="Times New Roman"/>
            </a:endParaRPr>
          </a:p>
          <a:p>
            <a:pPr marL="12700" marR="1923414" algn="just">
              <a:lnSpc>
                <a:spcPts val="1250"/>
              </a:lnSpc>
              <a:spcBef>
                <a:spcPts val="1245"/>
              </a:spcBef>
            </a:pP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3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transporting </a:t>
            </a:r>
            <a:r>
              <a:rPr sz="1100" dirty="0">
                <a:latin typeface="Times New Roman"/>
                <a:cs typeface="Times New Roman"/>
              </a:rPr>
              <a:t>such</a:t>
            </a:r>
            <a:r>
              <a:rPr sz="1100" spc="3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materials</a:t>
            </a:r>
            <a:r>
              <a:rPr sz="1100" spc="39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you </a:t>
            </a:r>
            <a:r>
              <a:rPr sz="1100" dirty="0">
                <a:latin typeface="Times New Roman"/>
                <a:cs typeface="Times New Roman"/>
              </a:rPr>
              <a:t>may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need </a:t>
            </a:r>
            <a:r>
              <a:rPr sz="1100" spc="-25" dirty="0">
                <a:latin typeface="Times New Roman"/>
                <a:cs typeface="Times New Roman"/>
              </a:rPr>
              <a:t>to: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8800" y="3151720"/>
            <a:ext cx="1181735" cy="2574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41300" marR="5080" indent="-229235" algn="just">
              <a:lnSpc>
                <a:spcPts val="1250"/>
              </a:lnSpc>
              <a:spcBef>
                <a:spcPts val="200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85" dirty="0">
                <a:latin typeface="Times New Roman"/>
                <a:cs typeface="Times New Roman"/>
              </a:rPr>
              <a:t>Receive</a:t>
            </a:r>
            <a:r>
              <a:rPr sz="1100" spc="480" dirty="0">
                <a:latin typeface="Times New Roman"/>
                <a:cs typeface="Times New Roman"/>
              </a:rPr>
              <a:t> </a:t>
            </a:r>
            <a:r>
              <a:rPr sz="1100" spc="65" dirty="0">
                <a:latin typeface="Times New Roman"/>
                <a:cs typeface="Times New Roman"/>
              </a:rPr>
              <a:t>haz- </a:t>
            </a:r>
            <a:r>
              <a:rPr sz="1100" dirty="0">
                <a:latin typeface="Times New Roman"/>
                <a:cs typeface="Times New Roman"/>
              </a:rPr>
              <a:t>ardous</a:t>
            </a:r>
            <a:r>
              <a:rPr sz="1100" spc="2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material training,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 algn="just">
              <a:lnSpc>
                <a:spcPts val="1250"/>
              </a:lnSpc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10" dirty="0">
                <a:latin typeface="Times New Roman"/>
                <a:cs typeface="Times New Roman"/>
              </a:rPr>
              <a:t>C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</a:t>
            </a:r>
            <a:r>
              <a:rPr sz="1100" spc="5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140" dirty="0">
                <a:latin typeface="Times New Roman"/>
                <a:cs typeface="Times New Roman"/>
              </a:rPr>
              <a:t>m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Times New Roman"/>
                <a:cs typeface="Times New Roman"/>
              </a:rPr>
              <a:t>r-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g</a:t>
            </a:r>
            <a:r>
              <a:rPr sz="1100" spc="35" dirty="0">
                <a:latin typeface="Times New Roman"/>
                <a:cs typeface="Times New Roman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nc</a:t>
            </a:r>
            <a:r>
              <a:rPr sz="1100" dirty="0">
                <a:latin typeface="Times New Roman"/>
                <a:cs typeface="Times New Roman"/>
              </a:rPr>
              <a:t>y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25" dirty="0">
                <a:latin typeface="Times New Roman"/>
                <a:cs typeface="Times New Roman"/>
              </a:rPr>
              <a:t>response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5" dirty="0">
                <a:latin typeface="Times New Roman"/>
                <a:cs typeface="Times New Roman"/>
              </a:rPr>
              <a:t>information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spc="35" dirty="0">
                <a:latin typeface="Times New Roman"/>
                <a:cs typeface="Times New Roman"/>
              </a:rPr>
              <a:t>in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your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vehicle,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 algn="just">
              <a:lnSpc>
                <a:spcPts val="1250"/>
              </a:lnSpc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Carry</a:t>
            </a:r>
            <a:r>
              <a:rPr sz="1100" spc="400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Times New Roman"/>
                <a:cs typeface="Times New Roman"/>
                <a:hlinkClick r:id="" action="ppaction://noaction"/>
              </a:rPr>
              <a:t>shipping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papers</a:t>
            </a:r>
            <a:r>
              <a:rPr sz="1100" i="1" spc="3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3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your </a:t>
            </a:r>
            <a:r>
              <a:rPr sz="1100" spc="-10" dirty="0">
                <a:latin typeface="Times New Roman"/>
                <a:cs typeface="Times New Roman"/>
              </a:rPr>
              <a:t>vehicle,</a:t>
            </a:r>
            <a:endParaRPr sz="1100">
              <a:latin typeface="Times New Roman"/>
              <a:cs typeface="Times New Roman"/>
            </a:endParaRPr>
          </a:p>
          <a:p>
            <a:pPr marL="240665" marR="5080" indent="-228600" algn="just">
              <a:lnSpc>
                <a:spcPts val="1250"/>
              </a:lnSpc>
              <a:buSzPct val="109090"/>
              <a:buFont typeface="Times New Roman"/>
              <a:buChar char="●"/>
              <a:tabLst>
                <a:tab pos="240665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i="1" spc="80" dirty="0">
                <a:latin typeface="Times New Roman"/>
                <a:cs typeface="Times New Roman"/>
                <a:hlinkClick r:id="" action="ppaction://noaction"/>
              </a:rPr>
              <a:t>Placard</a:t>
            </a:r>
            <a:r>
              <a:rPr sz="1100" i="1" spc="450" dirty="0">
                <a:latin typeface="Times New Roman"/>
                <a:cs typeface="Times New Roman"/>
              </a:rPr>
              <a:t> </a:t>
            </a:r>
            <a:r>
              <a:rPr sz="1100" spc="55" dirty="0">
                <a:latin typeface="Times New Roman"/>
                <a:cs typeface="Times New Roman"/>
              </a:rPr>
              <a:t>your </a:t>
            </a:r>
            <a:r>
              <a:rPr sz="1100" dirty="0">
                <a:latin typeface="Times New Roman"/>
                <a:cs typeface="Times New Roman"/>
              </a:rPr>
              <a:t>vehicle</a:t>
            </a:r>
            <a:r>
              <a:rPr sz="1100" spc="3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(Figure 3),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or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 algn="just">
              <a:lnSpc>
                <a:spcPts val="1250"/>
              </a:lnSpc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60" dirty="0">
                <a:latin typeface="Times New Roman"/>
                <a:cs typeface="Times New Roman"/>
              </a:rPr>
              <a:t>Have</a:t>
            </a:r>
            <a:r>
              <a:rPr sz="1100" spc="4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400" dirty="0">
                <a:latin typeface="Times New Roman"/>
                <a:cs typeface="Times New Roman"/>
              </a:rPr>
              <a:t> </a:t>
            </a:r>
            <a:r>
              <a:rPr sz="1100" i="1" spc="50" dirty="0">
                <a:latin typeface="Times New Roman"/>
                <a:cs typeface="Times New Roman"/>
                <a:hlinkClick r:id="" action="ppaction://noaction"/>
              </a:rPr>
              <a:t>Com-</a:t>
            </a:r>
            <a:r>
              <a:rPr sz="1100" i="1" spc="5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mercial</a:t>
            </a:r>
            <a:r>
              <a:rPr sz="1100" i="1" spc="-5" dirty="0">
                <a:latin typeface="Times New Roman"/>
                <a:cs typeface="Times New Roman"/>
                <a:hlinkClick r:id="" action="ppaction://noaction"/>
              </a:rPr>
              <a:t> </a:t>
            </a:r>
            <a:r>
              <a:rPr sz="1100" i="1" spc="-10" dirty="0">
                <a:latin typeface="Times New Roman"/>
                <a:cs typeface="Times New Roman"/>
                <a:hlinkClick r:id="" action="ppaction://noaction"/>
              </a:rPr>
              <a:t>Driver’s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License</a:t>
            </a:r>
            <a:r>
              <a:rPr sz="1100" i="1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(CDL).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8800" y="5812370"/>
            <a:ext cx="3100705" cy="292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614"/>
              </a:lnSpc>
              <a:spcBef>
                <a:spcPts val="100"/>
              </a:spcBef>
            </a:pPr>
            <a:r>
              <a:rPr sz="1400" b="1" spc="-60" dirty="0">
                <a:latin typeface="Tahoma"/>
                <a:cs typeface="Tahoma"/>
              </a:rPr>
              <a:t>Checking</a:t>
            </a:r>
            <a:r>
              <a:rPr sz="1400" b="1" spc="-50" dirty="0">
                <a:latin typeface="Tahoma"/>
                <a:cs typeface="Tahoma"/>
              </a:rPr>
              <a:t> </a:t>
            </a:r>
            <a:r>
              <a:rPr sz="1400" b="1" spc="-65" dirty="0">
                <a:latin typeface="Tahoma"/>
                <a:cs typeface="Tahoma"/>
              </a:rPr>
              <a:t>Transport</a:t>
            </a:r>
            <a:r>
              <a:rPr sz="1400" b="1" spc="-5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Status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So,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how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know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material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trans- </a:t>
            </a:r>
            <a:r>
              <a:rPr sz="1100" dirty="0">
                <a:latin typeface="Times New Roman"/>
                <a:cs typeface="Times New Roman"/>
              </a:rPr>
              <a:t>port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regulated?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number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ways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check. </a:t>
            </a:r>
            <a:r>
              <a:rPr sz="1100" dirty="0">
                <a:latin typeface="Times New Roman"/>
                <a:cs typeface="Times New Roman"/>
              </a:rPr>
              <a:t>Perhaps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quickest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check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“Transport”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“Regulatory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Information”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section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SDS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sheet </a:t>
            </a:r>
            <a:r>
              <a:rPr sz="1100" dirty="0">
                <a:latin typeface="Times New Roman"/>
                <a:cs typeface="Times New Roman"/>
              </a:rPr>
              <a:t>(Sections 14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 </a:t>
            </a:r>
            <a:r>
              <a:rPr sz="1100" spc="-10" dirty="0">
                <a:latin typeface="Times New Roman"/>
                <a:cs typeface="Times New Roman"/>
              </a:rPr>
              <a:t>15).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 hazard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class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 not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listed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b="1" spc="-25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somehow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indicated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nonregulated,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such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words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“none”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“not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regulated,”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contact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product’s </a:t>
            </a:r>
            <a:r>
              <a:rPr sz="1100" dirty="0">
                <a:latin typeface="Times New Roman"/>
                <a:cs typeface="Times New Roman"/>
              </a:rPr>
              <a:t>manufacturer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distributor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before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transporting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material.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sure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EPA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registration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number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on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SDS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matches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product’s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label. </a:t>
            </a:r>
            <a:r>
              <a:rPr sz="1100" dirty="0">
                <a:latin typeface="Times New Roman"/>
                <a:cs typeface="Times New Roman"/>
              </a:rPr>
              <a:t>Figure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4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shows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example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transportation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sec- </a:t>
            </a:r>
            <a:r>
              <a:rPr sz="1100" dirty="0">
                <a:latin typeface="Times New Roman"/>
                <a:cs typeface="Times New Roman"/>
              </a:rPr>
              <a:t>tion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SDS.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614"/>
              </a:lnSpc>
              <a:spcBef>
                <a:spcPts val="850"/>
              </a:spcBef>
            </a:pPr>
            <a:r>
              <a:rPr sz="1400" b="1" spc="-60" dirty="0">
                <a:latin typeface="Tahoma"/>
                <a:cs typeface="Tahoma"/>
              </a:rPr>
              <a:t>General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b="1" spc="-60" dirty="0">
                <a:latin typeface="Tahoma"/>
                <a:cs typeface="Tahoma"/>
              </a:rPr>
              <a:t>Transportation</a:t>
            </a:r>
            <a:r>
              <a:rPr sz="1400" b="1" spc="-1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Safety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Besides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legal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requirements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just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discussed,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you </a:t>
            </a:r>
            <a:r>
              <a:rPr sz="1100" dirty="0">
                <a:latin typeface="Times New Roman"/>
                <a:cs typeface="Times New Roman"/>
              </a:rPr>
              <a:t>should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always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mindful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safest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ways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trans- </a:t>
            </a:r>
            <a:r>
              <a:rPr sz="1100" dirty="0">
                <a:latin typeface="Times New Roman"/>
                <a:cs typeface="Times New Roman"/>
              </a:rPr>
              <a:t>port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We </a:t>
            </a:r>
            <a:r>
              <a:rPr sz="1100" dirty="0">
                <a:latin typeface="Times New Roman"/>
                <a:cs typeface="Times New Roman"/>
              </a:rPr>
              <a:t>outline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below.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62006" y="4661408"/>
            <a:ext cx="3100070" cy="986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safest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way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transport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back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truck—never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carry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passenger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com- </a:t>
            </a:r>
            <a:r>
              <a:rPr sz="1100" dirty="0">
                <a:latin typeface="Times New Roman"/>
                <a:cs typeface="Times New Roman"/>
              </a:rPr>
              <a:t>partment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vehicle.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Also,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let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passengers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animals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ride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back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pesticides.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not </a:t>
            </a:r>
            <a:r>
              <a:rPr sz="1100" dirty="0">
                <a:latin typeface="Times New Roman"/>
                <a:cs typeface="Times New Roman"/>
              </a:rPr>
              <a:t>carry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food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PPE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back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spc="-10" dirty="0">
                <a:latin typeface="Times New Roman"/>
                <a:cs typeface="Times New Roman"/>
              </a:rPr>
              <a:t>vehicle.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62006" y="5772442"/>
            <a:ext cx="3100705" cy="828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spc="-5" dirty="0">
                <a:latin typeface="Times New Roman"/>
                <a:cs typeface="Times New Roman"/>
              </a:rPr>
              <a:t>M</a:t>
            </a:r>
            <a:r>
              <a:rPr sz="1100" spc="15" dirty="0">
                <a:latin typeface="Times New Roman"/>
                <a:cs typeface="Times New Roman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sure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your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vehicle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ood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working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condition</a:t>
            </a:r>
            <a:r>
              <a:rPr sz="1100" dirty="0">
                <a:latin typeface="Times New Roman"/>
                <a:cs typeface="Times New Roman"/>
              </a:rPr>
              <a:t> to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reduce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</a:t>
            </a:r>
            <a:r>
              <a:rPr sz="1100" spc="5" dirty="0">
                <a:latin typeface="Times New Roman"/>
                <a:cs typeface="Times New Roman"/>
              </a:rPr>
              <a:t>h</a:t>
            </a:r>
            <a:r>
              <a:rPr sz="1100" spc="15" dirty="0">
                <a:latin typeface="Times New Roman"/>
                <a:cs typeface="Times New Roman"/>
              </a:rPr>
              <a:t>a</a:t>
            </a:r>
            <a:r>
              <a:rPr sz="1100" spc="-5" dirty="0">
                <a:latin typeface="Times New Roman"/>
                <a:cs typeface="Times New Roman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ce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of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n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accident.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Keep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follow-</a:t>
            </a:r>
            <a:r>
              <a:rPr sz="1100" dirty="0">
                <a:latin typeface="Times New Roman"/>
                <a:cs typeface="Times New Roman"/>
              </a:rPr>
              <a:t> ing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equipment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y</a:t>
            </a:r>
            <a:r>
              <a:rPr sz="1100" spc="-10" dirty="0">
                <a:latin typeface="Times New Roman"/>
                <a:cs typeface="Times New Roman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u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vehicle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o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that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y</a:t>
            </a:r>
            <a:r>
              <a:rPr sz="1100" spc="-10" dirty="0">
                <a:latin typeface="Times New Roman"/>
                <a:cs typeface="Times New Roman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u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</a:t>
            </a:r>
            <a:r>
              <a:rPr sz="1100" spc="15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n </a:t>
            </a:r>
            <a:r>
              <a:rPr sz="1100" spc="-5" dirty="0">
                <a:latin typeface="Times New Roman"/>
                <a:cs typeface="Times New Roman"/>
              </a:rPr>
              <a:t>respond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quickly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c</a:t>
            </a:r>
            <a:r>
              <a:rPr sz="1100" spc="5" dirty="0">
                <a:latin typeface="Times New Roman"/>
                <a:cs typeface="Times New Roman"/>
              </a:rPr>
              <a:t>a</a:t>
            </a:r>
            <a:r>
              <a:rPr sz="1100" spc="-5" dirty="0">
                <a:latin typeface="Times New Roman"/>
                <a:cs typeface="Times New Roman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spill,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fire,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or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accidental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exposure: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62046" y="6590096"/>
            <a:ext cx="3100705" cy="198564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56540" indent="-243840">
              <a:lnSpc>
                <a:spcPct val="100000"/>
              </a:lnSpc>
              <a:spcBef>
                <a:spcPts val="275"/>
              </a:spcBef>
              <a:buSzPct val="109090"/>
              <a:buChar char="●"/>
              <a:tabLst>
                <a:tab pos="256540" algn="l"/>
              </a:tabLst>
            </a:pPr>
            <a:r>
              <a:rPr sz="1100" spc="-30" dirty="0">
                <a:latin typeface="Times New Roman"/>
                <a:cs typeface="Times New Roman"/>
              </a:rPr>
              <a:t>PPE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(in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passenger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compartment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vehicle),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90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Soap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0" dirty="0">
                <a:latin typeface="Times New Roman"/>
                <a:cs typeface="Times New Roman"/>
              </a:rPr>
              <a:t> water,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90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shovel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building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dirt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dikes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spill,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1250"/>
              </a:lnSpc>
              <a:spcBef>
                <a:spcPts val="390"/>
              </a:spcBef>
              <a:buChar char="●"/>
              <a:tabLst>
                <a:tab pos="241300" algn="l"/>
                <a:tab pos="256540" algn="l"/>
              </a:tabLst>
            </a:pP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Times New Roman"/>
                <a:cs typeface="Times New Roman"/>
              </a:rPr>
              <a:t>Absorbent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material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(e.g.,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kitty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litter)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soak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up </a:t>
            </a:r>
            <a:r>
              <a:rPr sz="1100" dirty="0">
                <a:latin typeface="Times New Roman"/>
                <a:cs typeface="Times New Roman"/>
              </a:rPr>
              <a:t>spilled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pesticide,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59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extinguisher.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250"/>
              </a:lnSpc>
              <a:spcBef>
                <a:spcPts val="5"/>
              </a:spcBef>
            </a:pP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addition,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should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 list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emergency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phone </a:t>
            </a:r>
            <a:r>
              <a:rPr sz="1100" dirty="0">
                <a:latin typeface="Times New Roman"/>
                <a:cs typeface="Times New Roman"/>
              </a:rPr>
              <a:t>numbers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reporting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spill.</a:t>
            </a:r>
            <a:r>
              <a:rPr sz="1100" spc="4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discuss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in </a:t>
            </a:r>
            <a:r>
              <a:rPr sz="1100" spc="-10" dirty="0">
                <a:latin typeface="Times New Roman"/>
                <a:cs typeface="Times New Roman"/>
              </a:rPr>
              <a:t>more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detail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chapter,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“Emergency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Planning,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Spills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Fires.”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874770" y="1097788"/>
            <a:ext cx="3074670" cy="2194560"/>
            <a:chOff x="3874770" y="1097788"/>
            <a:chExt cx="3074670" cy="2194560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5506" y="1148543"/>
              <a:ext cx="2903462" cy="213109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887470" y="1110488"/>
              <a:ext cx="3049270" cy="2169160"/>
            </a:xfrm>
            <a:custGeom>
              <a:avLst/>
              <a:gdLst/>
              <a:ahLst/>
              <a:cxnLst/>
              <a:rect l="l" t="t" r="r" b="b"/>
              <a:pathLst>
                <a:path w="3049270" h="2169160">
                  <a:moveTo>
                    <a:pt x="0" y="2169159"/>
                  </a:moveTo>
                  <a:lnTo>
                    <a:pt x="3049270" y="2169159"/>
                  </a:lnTo>
                  <a:lnTo>
                    <a:pt x="3049270" y="0"/>
                  </a:lnTo>
                  <a:lnTo>
                    <a:pt x="0" y="0"/>
                  </a:lnTo>
                  <a:lnTo>
                    <a:pt x="0" y="2169159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893820" y="3385504"/>
            <a:ext cx="3036570" cy="11557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50800" marR="42545" algn="just">
              <a:lnSpc>
                <a:spcPts val="1100"/>
              </a:lnSpc>
              <a:spcBef>
                <a:spcPts val="220"/>
              </a:spcBef>
            </a:pPr>
            <a:r>
              <a:rPr sz="1000" b="1" spc="-55" dirty="0">
                <a:latin typeface="Tahoma"/>
                <a:cs typeface="Tahoma"/>
              </a:rPr>
              <a:t>Figure</a:t>
            </a:r>
            <a:r>
              <a:rPr sz="1000" b="1" spc="-75" dirty="0">
                <a:latin typeface="Tahoma"/>
                <a:cs typeface="Tahoma"/>
              </a:rPr>
              <a:t> </a:t>
            </a:r>
            <a:r>
              <a:rPr sz="1000" b="1" spc="-95" dirty="0">
                <a:latin typeface="Tahoma"/>
                <a:cs typeface="Tahoma"/>
              </a:rPr>
              <a:t>4:</a:t>
            </a:r>
            <a:r>
              <a:rPr sz="1000" b="1" spc="-75" dirty="0">
                <a:latin typeface="Tahoma"/>
                <a:cs typeface="Tahoma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This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shows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part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of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Safety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Data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Sheet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for the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product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“QNAP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130" dirty="0">
                <a:latin typeface="Trebuchet MS"/>
                <a:cs typeface="Trebuchet MS"/>
              </a:rPr>
              <a:t>2.”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Transport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Information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section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indicates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it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is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not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regulated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by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Department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of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Trans-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portation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IF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transporting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under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119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gallons.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However,</a:t>
            </a:r>
            <a:r>
              <a:rPr sz="1000" spc="-13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other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products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you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may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use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might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be.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75" dirty="0">
                <a:latin typeface="Trebuchet MS"/>
                <a:cs typeface="Trebuchet MS"/>
              </a:rPr>
              <a:t>It’s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never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15" dirty="0">
                <a:latin typeface="Trebuchet MS"/>
                <a:cs typeface="Trebuchet MS"/>
              </a:rPr>
              <a:t> bad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idea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to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check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with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your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company’s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compliance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officer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75" dirty="0">
                <a:latin typeface="Trebuchet MS"/>
                <a:cs typeface="Trebuchet MS"/>
              </a:rPr>
              <a:t>(if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you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have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one)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or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your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local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DOT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to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make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sure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(see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Appendix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85" dirty="0">
                <a:latin typeface="Trebuchet MS"/>
                <a:cs typeface="Trebuchet MS"/>
              </a:rPr>
              <a:t>A).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881120" y="3330321"/>
            <a:ext cx="3061970" cy="1272540"/>
          </a:xfrm>
          <a:custGeom>
            <a:avLst/>
            <a:gdLst/>
            <a:ahLst/>
            <a:cxnLst/>
            <a:rect l="l" t="t" r="r" b="b"/>
            <a:pathLst>
              <a:path w="3061970" h="1272539">
                <a:moveTo>
                  <a:pt x="0" y="1272413"/>
                </a:moveTo>
                <a:lnTo>
                  <a:pt x="3061970" y="1272413"/>
                </a:lnTo>
                <a:lnTo>
                  <a:pt x="3061970" y="0"/>
                </a:lnTo>
                <a:lnTo>
                  <a:pt x="0" y="0"/>
                </a:lnTo>
                <a:lnTo>
                  <a:pt x="0" y="1272413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854542" y="4745315"/>
            <a:ext cx="1772920" cy="5969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50800" marR="42545" algn="just">
              <a:lnSpc>
                <a:spcPts val="1100"/>
              </a:lnSpc>
              <a:spcBef>
                <a:spcPts val="219"/>
              </a:spcBef>
            </a:pPr>
            <a:r>
              <a:rPr sz="1000" b="1" spc="-100" dirty="0">
                <a:latin typeface="Tahoma"/>
                <a:cs typeface="Tahoma"/>
              </a:rPr>
              <a:t>Figure</a:t>
            </a:r>
            <a:r>
              <a:rPr sz="1000" b="1" spc="25" dirty="0">
                <a:latin typeface="Tahoma"/>
                <a:cs typeface="Tahoma"/>
              </a:rPr>
              <a:t> </a:t>
            </a:r>
            <a:r>
              <a:rPr sz="1000" b="1" spc="-320" dirty="0">
                <a:latin typeface="Tahoma"/>
                <a:cs typeface="Tahoma"/>
              </a:rPr>
              <a:t>3:</a:t>
            </a:r>
            <a:r>
              <a:rPr sz="1000" b="1" spc="250" dirty="0">
                <a:latin typeface="Tahoma"/>
                <a:cs typeface="Tahoma"/>
              </a:rPr>
              <a:t> </a:t>
            </a:r>
            <a:r>
              <a:rPr sz="1000" spc="-90" dirty="0">
                <a:latin typeface="Trebuchet MS"/>
                <a:cs typeface="Trebuchet MS"/>
              </a:rPr>
              <a:t>An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75" dirty="0">
                <a:latin typeface="Trebuchet MS"/>
                <a:cs typeface="Trebuchet MS"/>
              </a:rPr>
              <a:t>example</a:t>
            </a:r>
            <a:r>
              <a:rPr sz="1000" spc="100" dirty="0">
                <a:latin typeface="Trebuchet MS"/>
                <a:cs typeface="Trebuchet MS"/>
              </a:rPr>
              <a:t> </a:t>
            </a:r>
            <a:r>
              <a:rPr sz="1000" spc="-190" dirty="0">
                <a:latin typeface="Trebuchet MS"/>
                <a:cs typeface="Trebuchet MS"/>
              </a:rPr>
              <a:t>of</a:t>
            </a:r>
            <a:r>
              <a:rPr sz="1000" spc="114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possible </a:t>
            </a:r>
            <a:r>
              <a:rPr sz="1000" spc="-55" dirty="0">
                <a:latin typeface="Trebuchet MS"/>
                <a:cs typeface="Trebuchet MS"/>
              </a:rPr>
              <a:t>placards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95" dirty="0">
                <a:latin typeface="Trebuchet MS"/>
                <a:cs typeface="Trebuchet MS"/>
              </a:rPr>
              <a:t>that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80" dirty="0">
                <a:latin typeface="Trebuchet MS"/>
                <a:cs typeface="Trebuchet MS"/>
              </a:rPr>
              <a:t>may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need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150" dirty="0">
                <a:latin typeface="Trebuchet MS"/>
                <a:cs typeface="Trebuchet MS"/>
              </a:rPr>
              <a:t>to</a:t>
            </a:r>
            <a:r>
              <a:rPr sz="1000" spc="7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go </a:t>
            </a:r>
            <a:r>
              <a:rPr sz="1000" spc="-25" dirty="0">
                <a:latin typeface="Trebuchet MS"/>
                <a:cs typeface="Trebuchet MS"/>
              </a:rPr>
              <a:t>on </a:t>
            </a:r>
            <a:r>
              <a:rPr sz="1000" spc="-114" dirty="0">
                <a:latin typeface="Trebuchet MS"/>
                <a:cs typeface="Trebuchet MS"/>
              </a:rPr>
              <a:t>the</a:t>
            </a:r>
            <a:r>
              <a:rPr sz="1000" spc="4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outside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170" dirty="0">
                <a:latin typeface="Trebuchet MS"/>
                <a:cs typeface="Trebuchet MS"/>
              </a:rPr>
              <a:t>of</a:t>
            </a:r>
            <a:r>
              <a:rPr sz="1000" spc="95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your</a:t>
            </a:r>
            <a:r>
              <a:rPr sz="1000" spc="40" dirty="0">
                <a:latin typeface="Trebuchet MS"/>
                <a:cs typeface="Trebuchet MS"/>
              </a:rPr>
              <a:t> </a:t>
            </a:r>
            <a:r>
              <a:rPr sz="1000" spc="-80" dirty="0">
                <a:latin typeface="Trebuchet MS"/>
                <a:cs typeface="Trebuchet MS"/>
              </a:rPr>
              <a:t>vehicle</a:t>
            </a:r>
            <a:r>
              <a:rPr sz="1000" spc="3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when </a:t>
            </a:r>
            <a:r>
              <a:rPr sz="1000" spc="-30" dirty="0">
                <a:latin typeface="Trebuchet MS"/>
                <a:cs typeface="Trebuchet MS"/>
              </a:rPr>
              <a:t>transporting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certain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pesticides.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835492" y="2875788"/>
            <a:ext cx="1811020" cy="2531745"/>
            <a:chOff x="1835492" y="2875788"/>
            <a:chExt cx="1811020" cy="2531745"/>
          </a:xfrm>
        </p:grpSpPr>
        <p:sp>
          <p:nvSpPr>
            <p:cNvPr id="25" name="object 25"/>
            <p:cNvSpPr/>
            <p:nvPr/>
          </p:nvSpPr>
          <p:spPr>
            <a:xfrm>
              <a:off x="1841919" y="4692865"/>
              <a:ext cx="1798320" cy="708660"/>
            </a:xfrm>
            <a:custGeom>
              <a:avLst/>
              <a:gdLst/>
              <a:ahLst/>
              <a:cxnLst/>
              <a:rect l="l" t="t" r="r" b="b"/>
              <a:pathLst>
                <a:path w="1798320" h="708660">
                  <a:moveTo>
                    <a:pt x="0" y="708151"/>
                  </a:moveTo>
                  <a:lnTo>
                    <a:pt x="1797900" y="708151"/>
                  </a:lnTo>
                  <a:lnTo>
                    <a:pt x="1797900" y="0"/>
                  </a:lnTo>
                  <a:lnTo>
                    <a:pt x="0" y="0"/>
                  </a:lnTo>
                  <a:lnTo>
                    <a:pt x="0" y="70815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5879" y="3313188"/>
              <a:ext cx="887488" cy="88750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5136" y="3754506"/>
              <a:ext cx="891170" cy="89117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13344" y="2888488"/>
              <a:ext cx="849384" cy="84938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48188" y="3315475"/>
              <a:ext cx="882701" cy="88270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848192" y="2888488"/>
              <a:ext cx="1785620" cy="1757680"/>
            </a:xfrm>
            <a:custGeom>
              <a:avLst/>
              <a:gdLst/>
              <a:ahLst/>
              <a:cxnLst/>
              <a:rect l="l" t="t" r="r" b="b"/>
              <a:pathLst>
                <a:path w="1785620" h="1757679">
                  <a:moveTo>
                    <a:pt x="0" y="1757197"/>
                  </a:moveTo>
                  <a:lnTo>
                    <a:pt x="1785200" y="1757197"/>
                  </a:lnTo>
                  <a:lnTo>
                    <a:pt x="1785200" y="0"/>
                  </a:lnTo>
                  <a:lnTo>
                    <a:pt x="0" y="0"/>
                  </a:lnTo>
                  <a:lnTo>
                    <a:pt x="0" y="17571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584200" y="609600"/>
            <a:ext cx="6352540" cy="37846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365"/>
              </a:spcBef>
            </a:pPr>
            <a:r>
              <a:rPr sz="1800" b="1" spc="45" dirty="0">
                <a:solidFill>
                  <a:srgbClr val="FFFFFF"/>
                </a:solidFill>
                <a:latin typeface="Tahoma"/>
                <a:cs typeface="Tahoma"/>
              </a:rPr>
              <a:t>Deviations</a:t>
            </a:r>
            <a:r>
              <a:rPr sz="1800" b="1" spc="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1800" b="1" spc="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Label</a:t>
            </a:r>
            <a:r>
              <a:rPr sz="1800" b="1" spc="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50" dirty="0">
                <a:solidFill>
                  <a:srgbClr val="FFFFFF"/>
                </a:solidFill>
                <a:latin typeface="Tahoma"/>
                <a:cs typeface="Tahoma"/>
              </a:rPr>
              <a:t>Directions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1271" y="966075"/>
            <a:ext cx="610235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-50" dirty="0">
                <a:latin typeface="Times New Roman"/>
                <a:cs typeface="Times New Roman"/>
              </a:rPr>
              <a:t>W</a:t>
            </a:r>
            <a:endParaRPr sz="48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5727" y="1070649"/>
            <a:ext cx="25241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already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mentioned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illegal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35727" y="1229349"/>
            <a:ext cx="25241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registered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pesticide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“in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manner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incon-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5727" y="1388047"/>
            <a:ext cx="25241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sistent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labeling.”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reason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this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9465" y="1604200"/>
            <a:ext cx="31007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quite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simple: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specified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product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9465" y="1762899"/>
            <a:ext cx="3100705" cy="828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label,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either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effects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were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evalu- </a:t>
            </a:r>
            <a:r>
              <a:rPr sz="1100" dirty="0">
                <a:latin typeface="Times New Roman"/>
                <a:cs typeface="Times New Roman"/>
              </a:rPr>
              <a:t>ated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manufacturer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found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pose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unreasonable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risk.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Either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way,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way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 </a:t>
            </a:r>
            <a:r>
              <a:rPr sz="1100" dirty="0">
                <a:latin typeface="Times New Roman"/>
                <a:cs typeface="Times New Roman"/>
              </a:rPr>
              <a:t>predict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whether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effective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or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what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adverse </a:t>
            </a:r>
            <a:r>
              <a:rPr sz="1100" dirty="0">
                <a:latin typeface="Times New Roman"/>
                <a:cs typeface="Times New Roman"/>
              </a:rPr>
              <a:t>effects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might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cause.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Rather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allow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unauthorized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62671" y="1070230"/>
            <a:ext cx="3099435" cy="146367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spc="10" dirty="0">
                <a:latin typeface="Times New Roman"/>
                <a:cs typeface="Times New Roman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s</a:t>
            </a:r>
            <a:r>
              <a:rPr sz="1100" spc="5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s, </a:t>
            </a:r>
            <a:r>
              <a:rPr sz="1100" spc="-5" dirty="0">
                <a:latin typeface="Times New Roman"/>
                <a:cs typeface="Times New Roman"/>
              </a:rPr>
              <a:t>which</a:t>
            </a:r>
            <a:r>
              <a:rPr sz="1100" dirty="0">
                <a:latin typeface="Times New Roman"/>
                <a:cs typeface="Times New Roman"/>
              </a:rPr>
              <a:t> might c</a:t>
            </a:r>
            <a:r>
              <a:rPr sz="1100" spc="-5" dirty="0">
                <a:latin typeface="Times New Roman"/>
                <a:cs typeface="Times New Roman"/>
              </a:rPr>
              <a:t>a</a:t>
            </a:r>
            <a:r>
              <a:rPr sz="1100" spc="10" dirty="0">
                <a:latin typeface="Times New Roman"/>
                <a:cs typeface="Times New Roman"/>
              </a:rPr>
              <a:t>u</a:t>
            </a:r>
            <a:r>
              <a:rPr sz="1100" spc="-5" dirty="0">
                <a:latin typeface="Times New Roman"/>
                <a:cs typeface="Times New Roman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e unforeseen </a:t>
            </a:r>
            <a:r>
              <a:rPr sz="1100" spc="-5" dirty="0">
                <a:latin typeface="Times New Roman"/>
                <a:cs typeface="Times New Roman"/>
              </a:rPr>
              <a:t>problems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d lead 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Times New Roman"/>
                <a:cs typeface="Times New Roman"/>
              </a:rPr>
              <a:t>EPA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cancel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product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altogether,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FIFRA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pro-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hibits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a</a:t>
            </a:r>
            <a:r>
              <a:rPr sz="1100" spc="-15" dirty="0">
                <a:latin typeface="Times New Roman"/>
                <a:cs typeface="Times New Roman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y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u</a:t>
            </a:r>
            <a:r>
              <a:rPr sz="1100" spc="-5" dirty="0">
                <a:latin typeface="Times New Roman"/>
                <a:cs typeface="Times New Roman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not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specified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n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product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label.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However,</a:t>
            </a:r>
            <a:r>
              <a:rPr sz="1100" dirty="0">
                <a:latin typeface="Times New Roman"/>
                <a:cs typeface="Times New Roman"/>
              </a:rPr>
              <a:t> b</a:t>
            </a:r>
            <a:r>
              <a:rPr sz="1100" spc="5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c</a:t>
            </a:r>
            <a:r>
              <a:rPr sz="1100" spc="-5" dirty="0">
                <a:latin typeface="Times New Roman"/>
                <a:cs typeface="Times New Roman"/>
              </a:rPr>
              <a:t>a</a:t>
            </a:r>
            <a:r>
              <a:rPr sz="1100" spc="10" dirty="0">
                <a:latin typeface="Times New Roman"/>
                <a:cs typeface="Times New Roman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se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som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deviations</a:t>
            </a:r>
            <a:r>
              <a:rPr sz="1100" spc="5" dirty="0">
                <a:latin typeface="Times New Roman"/>
                <a:cs typeface="Times New Roman"/>
              </a:rPr>
              <a:t> will </a:t>
            </a:r>
            <a:r>
              <a:rPr sz="1100" dirty="0">
                <a:latin typeface="Times New Roman"/>
                <a:cs typeface="Times New Roman"/>
              </a:rPr>
              <a:t>c</a:t>
            </a:r>
            <a:r>
              <a:rPr sz="1100" spc="-5" dirty="0">
                <a:latin typeface="Times New Roman"/>
                <a:cs typeface="Times New Roman"/>
              </a:rPr>
              <a:t>a</a:t>
            </a:r>
            <a:r>
              <a:rPr sz="1100" spc="10" dirty="0">
                <a:latin typeface="Times New Roman"/>
                <a:cs typeface="Times New Roman"/>
              </a:rPr>
              <a:t>u</a:t>
            </a:r>
            <a:r>
              <a:rPr sz="1100" spc="-5" dirty="0">
                <a:latin typeface="Times New Roman"/>
                <a:cs typeface="Times New Roman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little,</a:t>
            </a:r>
            <a:r>
              <a:rPr sz="1100" spc="5" dirty="0">
                <a:latin typeface="Times New Roman"/>
                <a:cs typeface="Times New Roman"/>
              </a:rPr>
              <a:t> if </a:t>
            </a:r>
            <a:r>
              <a:rPr sz="1100" spc="15" dirty="0">
                <a:latin typeface="Times New Roman"/>
                <a:cs typeface="Times New Roman"/>
              </a:rPr>
              <a:t>a</a:t>
            </a:r>
            <a:r>
              <a:rPr sz="1100" spc="-15" dirty="0">
                <a:latin typeface="Times New Roman"/>
                <a:cs typeface="Times New Roman"/>
              </a:rPr>
              <a:t>n</a:t>
            </a:r>
            <a:r>
              <a:rPr sz="1100" spc="-70" dirty="0">
                <a:latin typeface="Times New Roman"/>
                <a:cs typeface="Times New Roman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harm,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FIFRA</a:t>
            </a:r>
            <a:r>
              <a:rPr sz="1100" spc="-5" dirty="0">
                <a:latin typeface="Times New Roman"/>
                <a:cs typeface="Times New Roman"/>
              </a:rPr>
              <a:t> was </a:t>
            </a:r>
            <a:r>
              <a:rPr sz="1100" dirty="0">
                <a:latin typeface="Times New Roman"/>
                <a:cs typeface="Times New Roman"/>
              </a:rPr>
              <a:t>later </a:t>
            </a:r>
            <a:r>
              <a:rPr sz="1100" spc="-5" dirty="0">
                <a:latin typeface="Times New Roman"/>
                <a:cs typeface="Times New Roman"/>
              </a:rPr>
              <a:t>modified</a:t>
            </a:r>
            <a:r>
              <a:rPr sz="1100" dirty="0">
                <a:latin typeface="Times New Roman"/>
                <a:cs typeface="Times New Roman"/>
              </a:rPr>
              <a:t> to </a:t>
            </a:r>
            <a:r>
              <a:rPr sz="1100" spc="-10" dirty="0">
                <a:latin typeface="Times New Roman"/>
                <a:cs typeface="Times New Roman"/>
              </a:rPr>
              <a:t>allow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certain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deviations.</a:t>
            </a:r>
            <a:endParaRPr sz="1100" dirty="0">
              <a:latin typeface="Times New Roman"/>
              <a:cs typeface="Times New Roman"/>
            </a:endParaRPr>
          </a:p>
          <a:p>
            <a:pPr marL="12700" algn="just">
              <a:lnSpc>
                <a:spcPts val="1614"/>
              </a:lnSpc>
              <a:spcBef>
                <a:spcPts val="850"/>
              </a:spcBef>
            </a:pPr>
            <a:r>
              <a:rPr sz="1400" b="1" spc="-60" dirty="0">
                <a:latin typeface="Tahoma"/>
                <a:cs typeface="Tahoma"/>
              </a:rPr>
              <a:t>Allowed</a:t>
            </a:r>
            <a:r>
              <a:rPr sz="1400" b="1" spc="-4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Deviations</a:t>
            </a:r>
            <a:endParaRPr sz="1400" dirty="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Unless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label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prohibits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doing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so,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may </a:t>
            </a:r>
            <a:r>
              <a:rPr sz="1100" dirty="0">
                <a:latin typeface="Times New Roman"/>
                <a:cs typeface="Times New Roman"/>
              </a:rPr>
              <a:t>deviate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label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directions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by: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3B7120E4-8D58-4AE4-BBA7-3116216B1F3E}"/>
              </a:ext>
            </a:extLst>
          </p:cNvPr>
          <p:cNvSpPr txBox="1"/>
          <p:nvPr/>
        </p:nvSpPr>
        <p:spPr>
          <a:xfrm>
            <a:off x="7247890" y="4856289"/>
            <a:ext cx="143510" cy="690245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100" dirty="0">
                <a:solidFill>
                  <a:srgbClr val="FFFFFF"/>
                </a:solidFill>
                <a:latin typeface="Trebuchet MS"/>
                <a:cs typeface="Trebuchet MS"/>
              </a:rPr>
              <a:t>SECTION</a:t>
            </a:r>
            <a:r>
              <a:rPr sz="800" b="1" spc="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35" dirty="0">
                <a:solidFill>
                  <a:srgbClr val="FFFFFF"/>
                </a:solidFill>
                <a:latin typeface="Trebuchet MS"/>
                <a:cs typeface="Trebuchet MS"/>
              </a:rPr>
              <a:t>III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5" name="object 10">
            <a:extLst>
              <a:ext uri="{FF2B5EF4-FFF2-40B4-BE49-F238E27FC236}">
                <a16:creationId xmlns:a16="http://schemas.microsoft.com/office/drawing/2014/main" id="{EB72CDBD-6909-4B39-B661-0F309D5B3A7D}"/>
              </a:ext>
            </a:extLst>
          </p:cNvPr>
          <p:cNvSpPr txBox="1"/>
          <p:nvPr/>
        </p:nvSpPr>
        <p:spPr>
          <a:xfrm>
            <a:off x="7019290" y="4856289"/>
            <a:ext cx="143510" cy="887094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-20" dirty="0">
                <a:solidFill>
                  <a:srgbClr val="FFFFFF"/>
                </a:solidFill>
                <a:latin typeface="Trebuchet MS"/>
                <a:cs typeface="Trebuchet MS"/>
              </a:rPr>
              <a:t>Laws</a:t>
            </a:r>
            <a:r>
              <a:rPr sz="8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8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FFFFFF"/>
                </a:solidFill>
                <a:latin typeface="Trebuchet MS"/>
                <a:cs typeface="Trebuchet MS"/>
              </a:rPr>
              <a:t>Regulations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1BFC4F78-6988-44B8-BC93-2F16A21BF393}"/>
              </a:ext>
            </a:extLst>
          </p:cNvPr>
          <p:cNvSpPr txBox="1"/>
          <p:nvPr/>
        </p:nvSpPr>
        <p:spPr>
          <a:xfrm>
            <a:off x="549196" y="2744813"/>
            <a:ext cx="3100705" cy="17589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41300" marR="5080" indent="-229235" algn="just">
              <a:lnSpc>
                <a:spcPts val="1250"/>
              </a:lnSpc>
              <a:spcBef>
                <a:spcPts val="200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Applying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lower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rate,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concentration,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frequency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specified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label,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 algn="just">
              <a:lnSpc>
                <a:spcPts val="1250"/>
              </a:lnSpc>
              <a:spcBef>
                <a:spcPts val="359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Applying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against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target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not </a:t>
            </a:r>
            <a:r>
              <a:rPr sz="1100" dirty="0">
                <a:latin typeface="Times New Roman"/>
                <a:cs typeface="Times New Roman"/>
              </a:rPr>
              <a:t>specified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label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if</a:t>
            </a:r>
            <a:r>
              <a:rPr sz="1100" b="1" spc="9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the</a:t>
            </a:r>
            <a:r>
              <a:rPr sz="1100" b="1" spc="9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application</a:t>
            </a:r>
            <a:r>
              <a:rPr sz="1100" b="1" spc="9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is</a:t>
            </a:r>
            <a:r>
              <a:rPr sz="1100" b="1" spc="9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to</a:t>
            </a:r>
            <a:r>
              <a:rPr sz="1100" b="1" spc="90" dirty="0">
                <a:latin typeface="Times New Roman"/>
                <a:cs typeface="Times New Roman"/>
              </a:rPr>
              <a:t> </a:t>
            </a:r>
            <a:r>
              <a:rPr sz="1100" b="1" spc="-25" dirty="0">
                <a:latin typeface="Times New Roman"/>
                <a:cs typeface="Times New Roman"/>
              </a:rPr>
              <a:t>the </a:t>
            </a:r>
            <a:r>
              <a:rPr sz="1100" b="1" dirty="0">
                <a:latin typeface="Times New Roman"/>
                <a:cs typeface="Times New Roman"/>
              </a:rPr>
              <a:t>site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specified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on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the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Times New Roman"/>
                <a:cs typeface="Times New Roman"/>
              </a:rPr>
              <a:t>label</a:t>
            </a:r>
            <a:r>
              <a:rPr sz="1100" spc="-10" dirty="0">
                <a:latin typeface="Times New Roman"/>
                <a:cs typeface="Times New Roman"/>
              </a:rPr>
              <a:t>,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 algn="just">
              <a:lnSpc>
                <a:spcPts val="1250"/>
              </a:lnSpc>
              <a:spcBef>
                <a:spcPts val="360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Using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method 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application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 prohibited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by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label,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or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 algn="just">
              <a:lnSpc>
                <a:spcPts val="1250"/>
              </a:lnSpc>
              <a:spcBef>
                <a:spcPts val="359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Times New Roman"/>
                <a:cs typeface="Times New Roman"/>
              </a:rPr>
              <a:t>Mixing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two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or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more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pesticides,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or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mixing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pesticide </a:t>
            </a:r>
            <a:r>
              <a:rPr sz="1100" spc="-5" dirty="0">
                <a:latin typeface="Times New Roman"/>
                <a:cs typeface="Times New Roman"/>
              </a:rPr>
              <a:t>with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fertilizer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when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s</a:t>
            </a:r>
            <a:r>
              <a:rPr sz="1100" spc="-10" dirty="0">
                <a:latin typeface="Times New Roman"/>
                <a:cs typeface="Times New Roman"/>
              </a:rPr>
              <a:t>u</a:t>
            </a:r>
            <a:r>
              <a:rPr sz="1100" spc="-15" dirty="0">
                <a:latin typeface="Times New Roman"/>
                <a:cs typeface="Times New Roman"/>
              </a:rPr>
              <a:t>c</a:t>
            </a:r>
            <a:r>
              <a:rPr sz="1100" dirty="0">
                <a:latin typeface="Times New Roman"/>
                <a:cs typeface="Times New Roman"/>
              </a:rPr>
              <a:t>h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mixture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is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not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mentioned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b</a:t>
            </a:r>
            <a:r>
              <a:rPr sz="1100" dirty="0">
                <a:latin typeface="Times New Roman"/>
                <a:cs typeface="Times New Roman"/>
              </a:rPr>
              <a:t>y the </a:t>
            </a:r>
            <a:r>
              <a:rPr sz="1100" spc="-5" dirty="0">
                <a:latin typeface="Times New Roman"/>
                <a:cs typeface="Times New Roman"/>
              </a:rPr>
              <a:t>label.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80085587-46F8-4AC0-9A45-A621378F6280}"/>
              </a:ext>
            </a:extLst>
          </p:cNvPr>
          <p:cNvSpPr txBox="1"/>
          <p:nvPr/>
        </p:nvSpPr>
        <p:spPr>
          <a:xfrm>
            <a:off x="549311" y="4628157"/>
            <a:ext cx="3100705" cy="1145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aware,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however,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alone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liable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any </a:t>
            </a:r>
            <a:r>
              <a:rPr sz="1100" dirty="0">
                <a:latin typeface="Times New Roman"/>
                <a:cs typeface="Times New Roman"/>
              </a:rPr>
              <a:t>problems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result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uses.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Therefore,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before </a:t>
            </a:r>
            <a:r>
              <a:rPr sz="1100" dirty="0">
                <a:latin typeface="Times New Roman"/>
                <a:cs typeface="Times New Roman"/>
              </a:rPr>
              <a:t>deviating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label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directions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just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described,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seek </a:t>
            </a:r>
            <a:r>
              <a:rPr sz="1100" dirty="0">
                <a:latin typeface="Times New Roman"/>
                <a:cs typeface="Times New Roman"/>
              </a:rPr>
              <a:t>evidence</a:t>
            </a:r>
            <a:r>
              <a:rPr sz="1100" spc="-25" dirty="0">
                <a:latin typeface="Times New Roman"/>
                <a:cs typeface="Times New Roman"/>
              </a:rPr>
              <a:t> (e.g., </a:t>
            </a:r>
            <a:r>
              <a:rPr sz="1100" dirty="0">
                <a:latin typeface="Times New Roman"/>
                <a:cs typeface="Times New Roman"/>
              </a:rPr>
              <a:t>university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research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data)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intend- </a:t>
            </a:r>
            <a:r>
              <a:rPr sz="1100" dirty="0">
                <a:latin typeface="Times New Roman"/>
                <a:cs typeface="Times New Roman"/>
              </a:rPr>
              <a:t>ed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application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effective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situation.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Just </a:t>
            </a:r>
            <a:r>
              <a:rPr sz="1100" dirty="0">
                <a:latin typeface="Times New Roman"/>
                <a:cs typeface="Times New Roman"/>
              </a:rPr>
              <a:t>because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legally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deviate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label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some </a:t>
            </a:r>
            <a:r>
              <a:rPr sz="1100" dirty="0">
                <a:latin typeface="Times New Roman"/>
                <a:cs typeface="Times New Roman"/>
              </a:rPr>
              <a:t>ways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mean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always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wise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so.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22725385-F669-48E7-B723-D89E2D969A90}"/>
              </a:ext>
            </a:extLst>
          </p:cNvPr>
          <p:cNvSpPr txBox="1"/>
          <p:nvPr/>
        </p:nvSpPr>
        <p:spPr>
          <a:xfrm>
            <a:off x="549311" y="5897891"/>
            <a:ext cx="3100070" cy="35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No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deviations,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those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listed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above,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legal- </a:t>
            </a:r>
            <a:r>
              <a:rPr sz="1100" dirty="0">
                <a:latin typeface="Times New Roman"/>
                <a:cs typeface="Times New Roman"/>
              </a:rPr>
              <a:t>ly be made from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label </a:t>
            </a:r>
            <a:r>
              <a:rPr sz="1100" spc="-10" dirty="0">
                <a:latin typeface="Times New Roman"/>
                <a:cs typeface="Times New Roman"/>
              </a:rPr>
              <a:t>directions.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D7EA064D-F8F9-4480-8C9F-06E9F69E7145}"/>
              </a:ext>
            </a:extLst>
          </p:cNvPr>
          <p:cNvSpPr txBox="1"/>
          <p:nvPr/>
        </p:nvSpPr>
        <p:spPr>
          <a:xfrm>
            <a:off x="3853735" y="2743200"/>
            <a:ext cx="3100705" cy="150114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470534">
              <a:lnSpc>
                <a:spcPct val="74400"/>
              </a:lnSpc>
              <a:spcBef>
                <a:spcPts val="530"/>
              </a:spcBef>
            </a:pPr>
            <a:r>
              <a:rPr sz="1400" b="1" spc="-65" dirty="0">
                <a:latin typeface="Tahoma"/>
                <a:cs typeface="Tahoma"/>
              </a:rPr>
              <a:t>Restrictions</a:t>
            </a:r>
            <a:r>
              <a:rPr sz="1400" b="1" spc="-50" dirty="0">
                <a:latin typeface="Tahoma"/>
                <a:cs typeface="Tahoma"/>
              </a:rPr>
              <a:t> </a:t>
            </a:r>
            <a:r>
              <a:rPr sz="1400" b="1" spc="-60" dirty="0">
                <a:latin typeface="Tahoma"/>
                <a:cs typeface="Tahoma"/>
              </a:rPr>
              <a:t>that</a:t>
            </a:r>
            <a:r>
              <a:rPr sz="1400" b="1" spc="-50" dirty="0">
                <a:latin typeface="Tahoma"/>
                <a:cs typeface="Tahoma"/>
              </a:rPr>
              <a:t> </a:t>
            </a:r>
            <a:r>
              <a:rPr sz="1400" b="1" spc="-65" dirty="0">
                <a:latin typeface="Tahoma"/>
                <a:cs typeface="Tahoma"/>
              </a:rPr>
              <a:t>Supersede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b="1" spc="-25" dirty="0">
                <a:latin typeface="Tahoma"/>
                <a:cs typeface="Tahoma"/>
              </a:rPr>
              <a:t>the </a:t>
            </a:r>
            <a:r>
              <a:rPr sz="1400" b="1" spc="-10" dirty="0">
                <a:latin typeface="Tahoma"/>
                <a:cs typeface="Tahoma"/>
              </a:rPr>
              <a:t>Label</a:t>
            </a:r>
            <a:endParaRPr sz="1400">
              <a:latin typeface="Tahoma"/>
              <a:cs typeface="Tahoma"/>
            </a:endParaRPr>
          </a:p>
          <a:p>
            <a:pPr marL="12700" algn="just">
              <a:lnSpc>
                <a:spcPts val="1155"/>
              </a:lnSpc>
            </a:pPr>
            <a:r>
              <a:rPr sz="1100" dirty="0">
                <a:latin typeface="Times New Roman"/>
                <a:cs typeface="Times New Roman"/>
              </a:rPr>
              <a:t>Label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directions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must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consistent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federal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laws.</a:t>
            </a: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However,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each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state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may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pass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laws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are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strict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(or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addition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to)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federal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laws.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is </a:t>
            </a:r>
            <a:r>
              <a:rPr sz="1100" dirty="0">
                <a:latin typeface="Times New Roman"/>
                <a:cs typeface="Times New Roman"/>
              </a:rPr>
              <a:t>important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know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Wisconsin’s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laws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govern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use.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Otherwise,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might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violate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state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law </a:t>
            </a:r>
            <a:r>
              <a:rPr sz="1100" spc="-35" dirty="0">
                <a:latin typeface="Times New Roman"/>
                <a:cs typeface="Times New Roman"/>
              </a:rPr>
              <a:t>even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though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Times New Roman"/>
                <a:cs typeface="Times New Roman"/>
              </a:rPr>
              <a:t>you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followed</a:t>
            </a:r>
            <a:r>
              <a:rPr sz="1100" spc="-25" dirty="0">
                <a:latin typeface="Times New Roman"/>
                <a:cs typeface="Times New Roman"/>
              </a:rPr>
              <a:t> label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directions.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The </a:t>
            </a:r>
            <a:r>
              <a:rPr sz="1100" spc="-10" dirty="0">
                <a:latin typeface="Times New Roman"/>
                <a:cs typeface="Times New Roman"/>
              </a:rPr>
              <a:t>following </a:t>
            </a:r>
            <a:r>
              <a:rPr sz="1100" dirty="0">
                <a:latin typeface="Times New Roman"/>
                <a:cs typeface="Times New Roman"/>
              </a:rPr>
              <a:t>examples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illustrate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point: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CF78ABE1-8D15-4AC0-86D3-FFCF130EBD83}"/>
              </a:ext>
            </a:extLst>
          </p:cNvPr>
          <p:cNvSpPr txBox="1"/>
          <p:nvPr/>
        </p:nvSpPr>
        <p:spPr>
          <a:xfrm>
            <a:off x="3853735" y="4255769"/>
            <a:ext cx="3100705" cy="171323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41300" marR="5080" indent="-229235" algn="just">
              <a:lnSpc>
                <a:spcPts val="1250"/>
              </a:lnSpc>
              <a:spcBef>
                <a:spcPts val="200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10" dirty="0">
                <a:latin typeface="Times New Roman"/>
                <a:cs typeface="Times New Roman"/>
              </a:rPr>
              <a:t>Wisconsin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requires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all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people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applying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pesticides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 </a:t>
            </a:r>
            <a:r>
              <a:rPr sz="1100" dirty="0">
                <a:latin typeface="Times New Roman"/>
                <a:cs typeface="Times New Roman"/>
              </a:rPr>
              <a:t>public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80" dirty="0">
                <a:latin typeface="Times New Roman"/>
                <a:cs typeface="Times New Roman"/>
              </a:rPr>
              <a:t>K-</a:t>
            </a:r>
            <a:r>
              <a:rPr sz="1100" dirty="0">
                <a:latin typeface="Times New Roman"/>
                <a:cs typeface="Times New Roman"/>
              </a:rPr>
              <a:t>12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school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grounds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certified.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 algn="just">
              <a:lnSpc>
                <a:spcPts val="1250"/>
              </a:lnSpc>
              <a:spcBef>
                <a:spcPts val="360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Wisconsin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has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strict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regulations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how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close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waterway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mixing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loading </a:t>
            </a:r>
            <a:r>
              <a:rPr sz="1100" dirty="0">
                <a:latin typeface="Times New Roman"/>
                <a:cs typeface="Times New Roman"/>
              </a:rPr>
              <a:t>pesticides.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regulations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may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strict </a:t>
            </a:r>
            <a:r>
              <a:rPr sz="1100" dirty="0">
                <a:latin typeface="Times New Roman"/>
                <a:cs typeface="Times New Roman"/>
              </a:rPr>
              <a:t>than those found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 a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 </a:t>
            </a:r>
            <a:r>
              <a:rPr sz="1100" spc="-10" dirty="0">
                <a:latin typeface="Times New Roman"/>
                <a:cs typeface="Times New Roman"/>
              </a:rPr>
              <a:t>label.</a:t>
            </a:r>
            <a:endParaRPr sz="1100">
              <a:latin typeface="Times New Roman"/>
              <a:cs typeface="Times New Roman"/>
            </a:endParaRPr>
          </a:p>
          <a:p>
            <a:pPr marL="240665" marR="5080" indent="-228600" algn="just">
              <a:lnSpc>
                <a:spcPts val="1250"/>
              </a:lnSpc>
              <a:spcBef>
                <a:spcPts val="360"/>
              </a:spcBef>
              <a:buSzPct val="109090"/>
              <a:buChar char="●"/>
              <a:tabLst>
                <a:tab pos="240665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Times New Roman"/>
                <a:cs typeface="Times New Roman"/>
              </a:rPr>
              <a:t>As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discussed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previous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chapter,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state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c</a:t>
            </a:r>
            <a:r>
              <a:rPr sz="1100" spc="15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n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de- </a:t>
            </a:r>
            <a:r>
              <a:rPr sz="1100" spc="-15" dirty="0">
                <a:latin typeface="Times New Roman"/>
                <a:cs typeface="Times New Roman"/>
              </a:rPr>
              <a:t>velop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special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rules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that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place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restrictions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n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se </a:t>
            </a:r>
            <a:r>
              <a:rPr sz="1100" spc="-15" dirty="0">
                <a:latin typeface="Times New Roman"/>
                <a:cs typeface="Times New Roman"/>
              </a:rPr>
              <a:t>of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5" dirty="0">
                <a:latin typeface="Times New Roman"/>
                <a:cs typeface="Times New Roman"/>
              </a:rPr>
              <a:t> particular </a:t>
            </a:r>
            <a:r>
              <a:rPr sz="1100" spc="-5" dirty="0">
                <a:latin typeface="Times New Roman"/>
                <a:cs typeface="Times New Roman"/>
              </a:rPr>
              <a:t>pesticide.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Usually,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restrictions </a:t>
            </a:r>
            <a:r>
              <a:rPr sz="1100" spc="-10" dirty="0">
                <a:latin typeface="Times New Roman"/>
                <a:cs typeface="Times New Roman"/>
              </a:rPr>
              <a:t>would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not</a:t>
            </a:r>
            <a:r>
              <a:rPr sz="1100" dirty="0">
                <a:latin typeface="Times New Roman"/>
                <a:cs typeface="Times New Roman"/>
              </a:rPr>
              <a:t> appear </a:t>
            </a:r>
            <a:r>
              <a:rPr sz="1100" spc="-5" dirty="0">
                <a:latin typeface="Times New Roman"/>
                <a:cs typeface="Times New Roman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n the </a:t>
            </a:r>
            <a:r>
              <a:rPr sz="1100" spc="-5" dirty="0">
                <a:latin typeface="Times New Roman"/>
                <a:cs typeface="Times New Roman"/>
              </a:rPr>
              <a:t>pesticide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label.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829310" y="767689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60">
                <a:moveTo>
                  <a:pt x="6352540" y="0"/>
                </a:moveTo>
                <a:lnTo>
                  <a:pt x="0" y="0"/>
                </a:lnTo>
                <a:lnTo>
                  <a:pt x="0" y="378460"/>
                </a:lnTo>
                <a:lnTo>
                  <a:pt x="6352540" y="378460"/>
                </a:lnTo>
                <a:lnTo>
                  <a:pt x="635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42010" y="801344"/>
            <a:ext cx="6327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sz="1800" b="1" spc="-45" dirty="0">
                <a:solidFill>
                  <a:srgbClr val="FFFFFF"/>
                </a:solidFill>
                <a:latin typeface="Tahoma"/>
                <a:cs typeface="Tahoma"/>
              </a:rPr>
              <a:t>Special</a:t>
            </a:r>
            <a:r>
              <a:rPr sz="18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45" dirty="0">
                <a:solidFill>
                  <a:srgbClr val="FFFFFF"/>
                </a:solidFill>
                <a:latin typeface="Tahoma"/>
                <a:cs typeface="Tahoma"/>
              </a:rPr>
              <a:t>Considerations</a:t>
            </a:r>
            <a:r>
              <a:rPr sz="18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18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85" dirty="0">
                <a:solidFill>
                  <a:srgbClr val="FFFFFF"/>
                </a:solidFill>
                <a:latin typeface="Tahoma"/>
                <a:cs typeface="Tahoma"/>
              </a:rPr>
              <a:t>Wood</a:t>
            </a:r>
            <a:r>
              <a:rPr sz="18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45" dirty="0">
                <a:solidFill>
                  <a:srgbClr val="FFFFFF"/>
                </a:solidFill>
                <a:latin typeface="Tahoma"/>
                <a:cs typeface="Tahoma"/>
              </a:rPr>
              <a:t>Preservative</a:t>
            </a:r>
            <a:r>
              <a:rPr sz="18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ahoma"/>
                <a:cs typeface="Tahoma"/>
              </a:rPr>
              <a:t>Labels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9310" y="767689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60">
                <a:moveTo>
                  <a:pt x="0" y="378460"/>
                </a:moveTo>
                <a:lnTo>
                  <a:pt x="6352540" y="378460"/>
                </a:lnTo>
                <a:lnTo>
                  <a:pt x="6352540" y="0"/>
                </a:lnTo>
                <a:lnTo>
                  <a:pt x="0" y="0"/>
                </a:lnTo>
                <a:lnTo>
                  <a:pt x="0" y="37846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02096" y="1124165"/>
            <a:ext cx="610235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-50" dirty="0">
                <a:latin typeface="Times New Roman"/>
                <a:cs typeface="Times New Roman"/>
              </a:rPr>
              <a:t>W</a:t>
            </a:r>
            <a:endParaRPr sz="48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86552" y="1286192"/>
            <a:ext cx="25241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ood</a:t>
            </a:r>
            <a:r>
              <a:rPr sz="1100" spc="4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preservatives</a:t>
            </a:r>
            <a:r>
              <a:rPr sz="1100" spc="4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4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pesticides.</a:t>
            </a:r>
            <a:r>
              <a:rPr sz="1100" spc="4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You’ve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86552" y="1444892"/>
            <a:ext cx="25241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learned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chapter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must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use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86552" y="1603591"/>
            <a:ext cx="25234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manner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inconsistent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0290" y="1762290"/>
            <a:ext cx="3100070" cy="35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labeling,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including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(and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especially)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regard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where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you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how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much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you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can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10290" y="2079688"/>
            <a:ext cx="3100705" cy="669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use.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35" dirty="0">
                <a:latin typeface="Times New Roman"/>
                <a:cs typeface="Times New Roman"/>
              </a:rPr>
              <a:t>You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learned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“labeling”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includes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label that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35" dirty="0">
                <a:latin typeface="Times New Roman"/>
                <a:cs typeface="Times New Roman"/>
              </a:rPr>
              <a:t>is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attached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to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product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container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(or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its </a:t>
            </a:r>
            <a:r>
              <a:rPr sz="1100" spc="-10" dirty="0">
                <a:latin typeface="Times New Roman"/>
                <a:cs typeface="Times New Roman"/>
              </a:rPr>
              <a:t>packaging)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well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requirements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literature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provided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manufacturer.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0290" y="2873324"/>
            <a:ext cx="3100705" cy="184403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However,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preservatives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unique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their </a:t>
            </a:r>
            <a:r>
              <a:rPr sz="1100" dirty="0">
                <a:latin typeface="Times New Roman"/>
                <a:cs typeface="Times New Roman"/>
              </a:rPr>
              <a:t>labels might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 directly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tell you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which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 </a:t>
            </a:r>
            <a:r>
              <a:rPr sz="1100" spc="-10" dirty="0">
                <a:latin typeface="Times New Roman"/>
                <a:cs typeface="Times New Roman"/>
              </a:rPr>
              <a:t>products </a:t>
            </a:r>
            <a:r>
              <a:rPr sz="1100" spc="-20" dirty="0">
                <a:latin typeface="Times New Roman"/>
                <a:cs typeface="Times New Roman"/>
              </a:rPr>
              <a:t>you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how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much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when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you </a:t>
            </a:r>
            <a:r>
              <a:rPr sz="1100" dirty="0">
                <a:latin typeface="Times New Roman"/>
                <a:cs typeface="Times New Roman"/>
              </a:rPr>
              <a:t>treat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them.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Instead,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many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carry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statements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telling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refer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sources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information.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Fol- </a:t>
            </a:r>
            <a:r>
              <a:rPr sz="1100" dirty="0">
                <a:latin typeface="Times New Roman"/>
                <a:cs typeface="Times New Roman"/>
              </a:rPr>
              <a:t>lowing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examples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such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label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statements.</a:t>
            </a:r>
            <a:endParaRPr sz="1100">
              <a:latin typeface="Times New Roman"/>
              <a:cs typeface="Times New Roman"/>
            </a:endParaRPr>
          </a:p>
          <a:p>
            <a:pPr marL="240665" marR="290830" algn="just">
              <a:lnSpc>
                <a:spcPts val="1100"/>
              </a:lnSpc>
              <a:spcBef>
                <a:spcPts val="1215"/>
              </a:spcBef>
            </a:pPr>
            <a:r>
              <a:rPr sz="1100" b="1" spc="-90" dirty="0">
                <a:latin typeface="Tahoma"/>
                <a:cs typeface="Tahoma"/>
              </a:rPr>
              <a:t>“Wood</a:t>
            </a:r>
            <a:r>
              <a:rPr sz="1100" b="1" spc="25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treaters</a:t>
            </a:r>
            <a:r>
              <a:rPr sz="1100" b="1" spc="30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must</a:t>
            </a:r>
            <a:r>
              <a:rPr sz="1100" b="1" spc="25" dirty="0">
                <a:latin typeface="Tahoma"/>
                <a:cs typeface="Tahoma"/>
              </a:rPr>
              <a:t> </a:t>
            </a:r>
            <a:r>
              <a:rPr sz="1100" b="1" spc="-65" dirty="0">
                <a:latin typeface="Tahoma"/>
                <a:cs typeface="Tahoma"/>
              </a:rPr>
              <a:t>not</a:t>
            </a:r>
            <a:r>
              <a:rPr sz="1100" b="1" spc="30" dirty="0">
                <a:latin typeface="Tahoma"/>
                <a:cs typeface="Tahoma"/>
              </a:rPr>
              <a:t> </a:t>
            </a:r>
            <a:r>
              <a:rPr sz="1100" b="1" spc="-90" dirty="0">
                <a:latin typeface="Tahoma"/>
                <a:cs typeface="Tahoma"/>
              </a:rPr>
              <a:t>knowingly</a:t>
            </a:r>
            <a:r>
              <a:rPr sz="1100" b="1" spc="25" dirty="0">
                <a:latin typeface="Tahoma"/>
                <a:cs typeface="Tahoma"/>
              </a:rPr>
              <a:t> </a:t>
            </a:r>
            <a:r>
              <a:rPr sz="1100" b="1" spc="-65" dirty="0">
                <a:latin typeface="Tahoma"/>
                <a:cs typeface="Tahoma"/>
              </a:rPr>
              <a:t>pres- </a:t>
            </a:r>
            <a:r>
              <a:rPr sz="1100" b="1" spc="-110" dirty="0">
                <a:latin typeface="Tahoma"/>
                <a:cs typeface="Tahoma"/>
              </a:rPr>
              <a:t>sure</a:t>
            </a:r>
            <a:r>
              <a:rPr sz="1100" b="1" spc="45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treat</a:t>
            </a:r>
            <a:r>
              <a:rPr sz="1100" b="1" spc="50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wood</a:t>
            </a:r>
            <a:r>
              <a:rPr sz="1100" b="1" spc="45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commodities</a:t>
            </a:r>
            <a:r>
              <a:rPr sz="1100" b="1" spc="50" dirty="0">
                <a:latin typeface="Tahoma"/>
                <a:cs typeface="Tahoma"/>
              </a:rPr>
              <a:t> </a:t>
            </a:r>
            <a:r>
              <a:rPr sz="1100" b="1" spc="-105" dirty="0">
                <a:latin typeface="Tahoma"/>
                <a:cs typeface="Tahoma"/>
              </a:rPr>
              <a:t>that</a:t>
            </a:r>
            <a:r>
              <a:rPr sz="1100" b="1" spc="45" dirty="0">
                <a:latin typeface="Tahoma"/>
                <a:cs typeface="Tahoma"/>
              </a:rPr>
              <a:t> </a:t>
            </a:r>
            <a:r>
              <a:rPr sz="1100" b="1" spc="-110" dirty="0">
                <a:latin typeface="Tahoma"/>
                <a:cs typeface="Tahoma"/>
              </a:rPr>
              <a:t>are</a:t>
            </a:r>
            <a:r>
              <a:rPr sz="1100" b="1" spc="50" dirty="0">
                <a:latin typeface="Tahoma"/>
                <a:cs typeface="Tahoma"/>
              </a:rPr>
              <a:t> </a:t>
            </a:r>
            <a:r>
              <a:rPr sz="1100" b="1" spc="-35" dirty="0">
                <a:latin typeface="Tahoma"/>
                <a:cs typeface="Tahoma"/>
              </a:rPr>
              <a:t>not </a:t>
            </a:r>
            <a:r>
              <a:rPr sz="1100" b="1" spc="-90" dirty="0">
                <a:latin typeface="Tahoma"/>
                <a:cs typeface="Tahoma"/>
              </a:rPr>
              <a:t>encompassed</a:t>
            </a:r>
            <a:r>
              <a:rPr sz="1100" b="1" spc="10" dirty="0">
                <a:latin typeface="Tahoma"/>
                <a:cs typeface="Tahoma"/>
              </a:rPr>
              <a:t> </a:t>
            </a:r>
            <a:r>
              <a:rPr sz="1100" b="1" spc="-85" dirty="0">
                <a:latin typeface="Tahoma"/>
                <a:cs typeface="Tahoma"/>
              </a:rPr>
              <a:t>by</a:t>
            </a:r>
            <a:r>
              <a:rPr sz="1100" b="1" spc="20" dirty="0">
                <a:latin typeface="Tahoma"/>
                <a:cs typeface="Tahoma"/>
              </a:rPr>
              <a:t> </a:t>
            </a:r>
            <a:r>
              <a:rPr sz="1100" b="1" spc="-85" dirty="0">
                <a:latin typeface="Tahoma"/>
                <a:cs typeface="Tahoma"/>
              </a:rPr>
              <a:t>the</a:t>
            </a:r>
            <a:r>
              <a:rPr sz="1100" b="1" spc="15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use</a:t>
            </a:r>
            <a:r>
              <a:rPr sz="1100" b="1" spc="20" dirty="0">
                <a:latin typeface="Tahoma"/>
                <a:cs typeface="Tahoma"/>
              </a:rPr>
              <a:t> </a:t>
            </a:r>
            <a:r>
              <a:rPr sz="1100" b="1" spc="-85" dirty="0">
                <a:latin typeface="Tahoma"/>
                <a:cs typeface="Tahoma"/>
              </a:rPr>
              <a:t>categories</a:t>
            </a:r>
            <a:r>
              <a:rPr sz="1100" b="1" spc="15" dirty="0">
                <a:latin typeface="Tahoma"/>
                <a:cs typeface="Tahoma"/>
              </a:rPr>
              <a:t> </a:t>
            </a:r>
            <a:r>
              <a:rPr sz="1100" b="1" spc="-60" dirty="0">
                <a:latin typeface="Tahoma"/>
                <a:cs typeface="Tahoma"/>
              </a:rPr>
              <a:t>listed </a:t>
            </a:r>
            <a:r>
              <a:rPr sz="1100" b="1" spc="-204" dirty="0">
                <a:latin typeface="Tahoma"/>
                <a:cs typeface="Tahoma"/>
              </a:rPr>
              <a:t>on</a:t>
            </a:r>
            <a:r>
              <a:rPr sz="1100" b="1" spc="120" dirty="0">
                <a:latin typeface="Tahoma"/>
                <a:cs typeface="Tahoma"/>
              </a:rPr>
              <a:t> </a:t>
            </a:r>
            <a:r>
              <a:rPr sz="1100" b="1" spc="-140" dirty="0">
                <a:latin typeface="Tahoma"/>
                <a:cs typeface="Tahoma"/>
              </a:rPr>
              <a:t>this</a:t>
            </a:r>
            <a:r>
              <a:rPr sz="1100" b="1" spc="60" dirty="0">
                <a:latin typeface="Tahoma"/>
                <a:cs typeface="Tahoma"/>
              </a:rPr>
              <a:t> </a:t>
            </a:r>
            <a:r>
              <a:rPr sz="1100" b="1" spc="-110" dirty="0">
                <a:latin typeface="Tahoma"/>
                <a:cs typeface="Tahoma"/>
              </a:rPr>
              <a:t>label</a:t>
            </a:r>
            <a:r>
              <a:rPr sz="1100" b="1" spc="30" dirty="0">
                <a:latin typeface="Tahoma"/>
                <a:cs typeface="Tahoma"/>
              </a:rPr>
              <a:t> </a:t>
            </a:r>
            <a:r>
              <a:rPr sz="1100" b="1" spc="-290" dirty="0">
                <a:latin typeface="Tahoma"/>
                <a:cs typeface="Tahoma"/>
              </a:rPr>
              <a:t>as</a:t>
            </a:r>
            <a:r>
              <a:rPr sz="1100" b="1" spc="210" dirty="0">
                <a:latin typeface="Tahoma"/>
                <a:cs typeface="Tahoma"/>
              </a:rPr>
              <a:t> </a:t>
            </a:r>
            <a:r>
              <a:rPr sz="1100" b="1" spc="-165" dirty="0">
                <a:latin typeface="Tahoma"/>
                <a:cs typeface="Tahoma"/>
              </a:rPr>
              <a:t>set</a:t>
            </a:r>
            <a:r>
              <a:rPr sz="1100" b="1" spc="80" dirty="0">
                <a:latin typeface="Tahoma"/>
                <a:cs typeface="Tahoma"/>
              </a:rPr>
              <a:t> </a:t>
            </a:r>
            <a:r>
              <a:rPr sz="1100" b="1" spc="-110" dirty="0">
                <a:latin typeface="Tahoma"/>
                <a:cs typeface="Tahoma"/>
              </a:rPr>
              <a:t>forth</a:t>
            </a:r>
            <a:r>
              <a:rPr sz="1100" b="1" spc="60" dirty="0">
                <a:latin typeface="Tahoma"/>
                <a:cs typeface="Tahoma"/>
              </a:rPr>
              <a:t> </a:t>
            </a:r>
            <a:r>
              <a:rPr sz="1100" b="1" spc="-200" dirty="0">
                <a:latin typeface="Tahoma"/>
                <a:cs typeface="Tahoma"/>
              </a:rPr>
              <a:t>in</a:t>
            </a:r>
            <a:r>
              <a:rPr sz="1100" b="1" spc="120" dirty="0">
                <a:latin typeface="Tahoma"/>
                <a:cs typeface="Tahoma"/>
              </a:rPr>
              <a:t> </a:t>
            </a:r>
            <a:r>
              <a:rPr sz="1100" b="1" spc="-155" dirty="0">
                <a:latin typeface="Tahoma"/>
                <a:cs typeface="Tahoma"/>
              </a:rPr>
              <a:t>the</a:t>
            </a:r>
            <a:r>
              <a:rPr sz="1100" b="1" spc="95" dirty="0">
                <a:latin typeface="Tahoma"/>
                <a:cs typeface="Tahoma"/>
              </a:rPr>
              <a:t> </a:t>
            </a:r>
            <a:r>
              <a:rPr sz="1100" b="1" spc="-150" dirty="0">
                <a:latin typeface="Tahoma"/>
                <a:cs typeface="Tahoma"/>
              </a:rPr>
              <a:t>most</a:t>
            </a:r>
            <a:r>
              <a:rPr sz="1100" b="1" spc="100" dirty="0">
                <a:latin typeface="Tahoma"/>
                <a:cs typeface="Tahoma"/>
              </a:rPr>
              <a:t> </a:t>
            </a:r>
            <a:r>
              <a:rPr sz="1100" b="1" spc="-75" dirty="0">
                <a:latin typeface="Tahoma"/>
                <a:cs typeface="Tahoma"/>
              </a:rPr>
              <a:t>current </a:t>
            </a:r>
            <a:r>
              <a:rPr sz="1100" b="1" spc="-80" dirty="0">
                <a:latin typeface="Tahoma"/>
                <a:cs typeface="Tahoma"/>
              </a:rPr>
              <a:t>edition</a:t>
            </a:r>
            <a:r>
              <a:rPr sz="1100" b="1" spc="-65" dirty="0">
                <a:latin typeface="Tahoma"/>
                <a:cs typeface="Tahoma"/>
              </a:rPr>
              <a:t> </a:t>
            </a:r>
            <a:r>
              <a:rPr sz="1100" b="1" spc="-80" dirty="0">
                <a:latin typeface="Tahoma"/>
                <a:cs typeface="Tahoma"/>
              </a:rPr>
              <a:t>of</a:t>
            </a:r>
            <a:r>
              <a:rPr sz="1100" b="1" spc="-65" dirty="0">
                <a:latin typeface="Tahoma"/>
                <a:cs typeface="Tahoma"/>
              </a:rPr>
              <a:t> </a:t>
            </a:r>
            <a:r>
              <a:rPr sz="1100" b="1" spc="-90" dirty="0">
                <a:latin typeface="Tahoma"/>
                <a:cs typeface="Tahoma"/>
              </a:rPr>
              <a:t>the</a:t>
            </a:r>
            <a:r>
              <a:rPr sz="1100" b="1" spc="-65" dirty="0">
                <a:latin typeface="Tahoma"/>
                <a:cs typeface="Tahoma"/>
              </a:rPr>
              <a:t> </a:t>
            </a:r>
            <a:r>
              <a:rPr sz="1100" b="1" spc="-135" dirty="0">
                <a:latin typeface="Tahoma"/>
                <a:cs typeface="Tahoma"/>
              </a:rPr>
              <a:t>AWPA</a:t>
            </a:r>
            <a:r>
              <a:rPr sz="1100" b="1" spc="-60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Book</a:t>
            </a:r>
            <a:r>
              <a:rPr sz="1100" b="1" spc="-65" dirty="0">
                <a:latin typeface="Tahoma"/>
                <a:cs typeface="Tahoma"/>
              </a:rPr>
              <a:t> </a:t>
            </a:r>
            <a:r>
              <a:rPr sz="1100" b="1" spc="-80" dirty="0">
                <a:latin typeface="Tahoma"/>
                <a:cs typeface="Tahoma"/>
              </a:rPr>
              <a:t>of</a:t>
            </a:r>
            <a:r>
              <a:rPr sz="1100" b="1" spc="-65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Standards.”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38839" y="4846587"/>
            <a:ext cx="2585720" cy="6121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just">
              <a:lnSpc>
                <a:spcPts val="1100"/>
              </a:lnSpc>
              <a:spcBef>
                <a:spcPts val="320"/>
              </a:spcBef>
            </a:pPr>
            <a:r>
              <a:rPr sz="1100" b="1" spc="-100" dirty="0">
                <a:latin typeface="Tahoma"/>
                <a:cs typeface="Tahoma"/>
              </a:rPr>
              <a:t>“Wood</a:t>
            </a:r>
            <a:r>
              <a:rPr sz="1100" b="1" spc="-165" dirty="0">
                <a:latin typeface="Tahoma"/>
                <a:cs typeface="Tahoma"/>
              </a:rPr>
              <a:t> </a:t>
            </a:r>
            <a:r>
              <a:rPr sz="1100" b="1" spc="-85" dirty="0">
                <a:latin typeface="Tahoma"/>
                <a:cs typeface="Tahoma"/>
              </a:rPr>
              <a:t>should</a:t>
            </a:r>
            <a:r>
              <a:rPr sz="1100" b="1" spc="-165" dirty="0">
                <a:latin typeface="Tahoma"/>
                <a:cs typeface="Tahoma"/>
              </a:rPr>
              <a:t> </a:t>
            </a:r>
            <a:r>
              <a:rPr sz="1100" b="1" spc="-80" dirty="0">
                <a:latin typeface="Tahoma"/>
                <a:cs typeface="Tahoma"/>
              </a:rPr>
              <a:t>be</a:t>
            </a:r>
            <a:r>
              <a:rPr sz="1100" b="1" spc="-165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pressure</a:t>
            </a:r>
            <a:r>
              <a:rPr sz="1100" b="1" spc="-165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treated</a:t>
            </a:r>
            <a:r>
              <a:rPr sz="1100" b="1" spc="-165" dirty="0">
                <a:latin typeface="Tahoma"/>
                <a:cs typeface="Tahoma"/>
              </a:rPr>
              <a:t> </a:t>
            </a:r>
            <a:r>
              <a:rPr sz="1100" b="1" spc="-75" dirty="0">
                <a:latin typeface="Tahoma"/>
                <a:cs typeface="Tahoma"/>
              </a:rPr>
              <a:t>in</a:t>
            </a:r>
            <a:r>
              <a:rPr sz="1100" b="1" spc="-165" dirty="0">
                <a:latin typeface="Tahoma"/>
                <a:cs typeface="Tahoma"/>
              </a:rPr>
              <a:t> </a:t>
            </a:r>
            <a:r>
              <a:rPr sz="1100" b="1" spc="-110" dirty="0">
                <a:latin typeface="Tahoma"/>
                <a:cs typeface="Tahoma"/>
              </a:rPr>
              <a:t>a</a:t>
            </a:r>
            <a:r>
              <a:rPr sz="1100" b="1" spc="-165" dirty="0">
                <a:latin typeface="Tahoma"/>
                <a:cs typeface="Tahoma"/>
              </a:rPr>
              <a:t> </a:t>
            </a:r>
            <a:r>
              <a:rPr sz="1100" b="1" spc="-110" dirty="0">
                <a:latin typeface="Tahoma"/>
                <a:cs typeface="Tahoma"/>
              </a:rPr>
              <a:t>com-</a:t>
            </a:r>
            <a:r>
              <a:rPr sz="1100" b="1" spc="-95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mercial</a:t>
            </a:r>
            <a:r>
              <a:rPr sz="1100" b="1" spc="-165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vessel</a:t>
            </a:r>
            <a:r>
              <a:rPr sz="1100" b="1" spc="-165" dirty="0">
                <a:latin typeface="Tahoma"/>
                <a:cs typeface="Tahoma"/>
              </a:rPr>
              <a:t> </a:t>
            </a:r>
            <a:r>
              <a:rPr sz="1100" b="1" spc="-90" dirty="0">
                <a:latin typeface="Tahoma"/>
                <a:cs typeface="Tahoma"/>
              </a:rPr>
              <a:t>capable</a:t>
            </a:r>
            <a:r>
              <a:rPr sz="1100" b="1" spc="-165" dirty="0">
                <a:latin typeface="Tahoma"/>
                <a:cs typeface="Tahoma"/>
              </a:rPr>
              <a:t> </a:t>
            </a:r>
            <a:r>
              <a:rPr sz="1100" b="1" spc="-75" dirty="0">
                <a:latin typeface="Tahoma"/>
                <a:cs typeface="Tahoma"/>
              </a:rPr>
              <a:t>of</a:t>
            </a:r>
            <a:r>
              <a:rPr sz="1100" b="1" spc="-165" dirty="0">
                <a:latin typeface="Tahoma"/>
                <a:cs typeface="Tahoma"/>
              </a:rPr>
              <a:t> </a:t>
            </a:r>
            <a:r>
              <a:rPr sz="1100" b="1" spc="-90" dirty="0">
                <a:latin typeface="Tahoma"/>
                <a:cs typeface="Tahoma"/>
              </a:rPr>
              <a:t>physically</a:t>
            </a:r>
            <a:r>
              <a:rPr sz="1100" b="1" spc="-165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impreg- </a:t>
            </a:r>
            <a:r>
              <a:rPr sz="1100" b="1" spc="-85" dirty="0">
                <a:latin typeface="Tahoma"/>
                <a:cs typeface="Tahoma"/>
              </a:rPr>
              <a:t>nating</a:t>
            </a:r>
            <a:r>
              <a:rPr sz="1100" b="1" spc="20" dirty="0">
                <a:latin typeface="Tahoma"/>
                <a:cs typeface="Tahoma"/>
              </a:rPr>
              <a:t> </a:t>
            </a:r>
            <a:r>
              <a:rPr sz="1100" b="1" spc="-85" dirty="0">
                <a:latin typeface="Tahoma"/>
                <a:cs typeface="Tahoma"/>
              </a:rPr>
              <a:t>the</a:t>
            </a:r>
            <a:r>
              <a:rPr sz="1100" b="1" spc="20" dirty="0">
                <a:latin typeface="Tahoma"/>
                <a:cs typeface="Tahoma"/>
              </a:rPr>
              <a:t> </a:t>
            </a:r>
            <a:r>
              <a:rPr sz="1100" b="1" spc="-85" dirty="0">
                <a:latin typeface="Tahoma"/>
                <a:cs typeface="Tahoma"/>
              </a:rPr>
              <a:t>wood</a:t>
            </a:r>
            <a:r>
              <a:rPr sz="1100" b="1" spc="20" dirty="0">
                <a:latin typeface="Tahoma"/>
                <a:cs typeface="Tahoma"/>
              </a:rPr>
              <a:t> </a:t>
            </a:r>
            <a:r>
              <a:rPr sz="1100" b="1" spc="-85" dirty="0">
                <a:latin typeface="Tahoma"/>
                <a:cs typeface="Tahoma"/>
              </a:rPr>
              <a:t>and</a:t>
            </a:r>
            <a:r>
              <a:rPr sz="1100" b="1" spc="20" dirty="0">
                <a:latin typeface="Tahoma"/>
                <a:cs typeface="Tahoma"/>
              </a:rPr>
              <a:t> </a:t>
            </a:r>
            <a:r>
              <a:rPr sz="1100" b="1" spc="-70" dirty="0">
                <a:latin typeface="Tahoma"/>
                <a:cs typeface="Tahoma"/>
              </a:rPr>
              <a:t>providing</a:t>
            </a:r>
            <a:r>
              <a:rPr sz="1100" b="1" spc="20" dirty="0">
                <a:latin typeface="Tahoma"/>
                <a:cs typeface="Tahoma"/>
              </a:rPr>
              <a:t> </a:t>
            </a:r>
            <a:r>
              <a:rPr sz="1100" b="1" spc="-85" dirty="0">
                <a:latin typeface="Tahoma"/>
                <a:cs typeface="Tahoma"/>
              </a:rPr>
              <a:t>adequate</a:t>
            </a:r>
            <a:r>
              <a:rPr sz="1100" b="1" spc="-45" dirty="0">
                <a:latin typeface="Tahoma"/>
                <a:cs typeface="Tahoma"/>
              </a:rPr>
              <a:t> </a:t>
            </a:r>
            <a:r>
              <a:rPr sz="1100" b="1" spc="-85" dirty="0">
                <a:latin typeface="Tahoma"/>
                <a:cs typeface="Tahoma"/>
              </a:rPr>
              <a:t>penetration</a:t>
            </a:r>
            <a:r>
              <a:rPr sz="1100" b="1" spc="-95" dirty="0">
                <a:latin typeface="Tahoma"/>
                <a:cs typeface="Tahoma"/>
              </a:rPr>
              <a:t> </a:t>
            </a:r>
            <a:r>
              <a:rPr sz="1100" b="1" spc="-85" dirty="0">
                <a:latin typeface="Tahoma"/>
                <a:cs typeface="Tahoma"/>
              </a:rPr>
              <a:t>and</a:t>
            </a:r>
            <a:r>
              <a:rPr sz="1100" b="1" spc="-95" dirty="0">
                <a:latin typeface="Tahoma"/>
                <a:cs typeface="Tahoma"/>
              </a:rPr>
              <a:t> </a:t>
            </a:r>
            <a:r>
              <a:rPr sz="1100" b="1" spc="-90" dirty="0">
                <a:latin typeface="Tahoma"/>
                <a:cs typeface="Tahoma"/>
              </a:rPr>
              <a:t>retention.”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42046" y="1293457"/>
            <a:ext cx="2586355" cy="172973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just">
              <a:lnSpc>
                <a:spcPts val="1100"/>
              </a:lnSpc>
              <a:spcBef>
                <a:spcPts val="320"/>
              </a:spcBef>
            </a:pPr>
            <a:r>
              <a:rPr sz="1100" b="1" spc="-35" dirty="0">
                <a:latin typeface="Tahoma"/>
                <a:cs typeface="Tahoma"/>
              </a:rPr>
              <a:t>“For</a:t>
            </a:r>
            <a:r>
              <a:rPr sz="1100" b="1" spc="-20" dirty="0">
                <a:latin typeface="Tahoma"/>
                <a:cs typeface="Tahoma"/>
              </a:rPr>
              <a:t> </a:t>
            </a:r>
            <a:r>
              <a:rPr sz="1100" b="1" spc="-40" dirty="0">
                <a:latin typeface="Tahoma"/>
                <a:cs typeface="Tahoma"/>
              </a:rPr>
              <a:t>specific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sz="1100" b="1" spc="-45" dirty="0">
                <a:latin typeface="Tahoma"/>
                <a:cs typeface="Tahoma"/>
              </a:rPr>
              <a:t>retention</a:t>
            </a:r>
            <a:r>
              <a:rPr sz="1100" b="1" spc="-10" dirty="0">
                <a:latin typeface="Tahoma"/>
                <a:cs typeface="Tahoma"/>
              </a:rPr>
              <a:t> </a:t>
            </a:r>
            <a:r>
              <a:rPr sz="1100" b="1" spc="-65" dirty="0">
                <a:latin typeface="Tahoma"/>
                <a:cs typeface="Tahoma"/>
              </a:rPr>
              <a:t>rates</a:t>
            </a:r>
            <a:r>
              <a:rPr sz="1100" b="1" spc="-10" dirty="0">
                <a:latin typeface="Tahoma"/>
                <a:cs typeface="Tahoma"/>
              </a:rPr>
              <a:t> </a:t>
            </a:r>
            <a:r>
              <a:rPr sz="1100" b="1" spc="-80" dirty="0">
                <a:latin typeface="Tahoma"/>
                <a:cs typeface="Tahoma"/>
              </a:rPr>
              <a:t>(amount</a:t>
            </a:r>
            <a:r>
              <a:rPr sz="1100" b="1" dirty="0">
                <a:latin typeface="Tahoma"/>
                <a:cs typeface="Tahoma"/>
              </a:rPr>
              <a:t> </a:t>
            </a:r>
            <a:r>
              <a:rPr sz="1100" b="1" spc="-25" dirty="0">
                <a:latin typeface="Tahoma"/>
                <a:cs typeface="Tahoma"/>
              </a:rPr>
              <a:t>of </a:t>
            </a:r>
            <a:r>
              <a:rPr sz="1100" b="1" spc="-85" dirty="0">
                <a:latin typeface="Tahoma"/>
                <a:cs typeface="Tahoma"/>
              </a:rPr>
              <a:t>preservative</a:t>
            </a:r>
            <a:r>
              <a:rPr sz="1100" b="1" spc="15" dirty="0">
                <a:latin typeface="Tahoma"/>
                <a:cs typeface="Tahoma"/>
              </a:rPr>
              <a:t> </a:t>
            </a:r>
            <a:r>
              <a:rPr sz="1100" b="1" spc="-50" dirty="0">
                <a:latin typeface="Tahoma"/>
                <a:cs typeface="Tahoma"/>
              </a:rPr>
              <a:t>left</a:t>
            </a:r>
            <a:r>
              <a:rPr sz="1100" b="1" spc="20" dirty="0">
                <a:latin typeface="Tahoma"/>
                <a:cs typeface="Tahoma"/>
              </a:rPr>
              <a:t> </a:t>
            </a:r>
            <a:r>
              <a:rPr sz="1100" b="1" spc="-30" dirty="0">
                <a:latin typeface="Tahoma"/>
                <a:cs typeface="Tahoma"/>
              </a:rPr>
              <a:t>in</a:t>
            </a:r>
            <a:r>
              <a:rPr sz="1100" b="1" spc="20" dirty="0">
                <a:latin typeface="Tahoma"/>
                <a:cs typeface="Tahoma"/>
              </a:rPr>
              <a:t> </a:t>
            </a:r>
            <a:r>
              <a:rPr sz="1100" b="1" spc="-70" dirty="0">
                <a:latin typeface="Tahoma"/>
                <a:cs typeface="Tahoma"/>
              </a:rPr>
              <a:t>the</a:t>
            </a:r>
            <a:r>
              <a:rPr sz="1100" b="1" spc="20" dirty="0">
                <a:latin typeface="Tahoma"/>
                <a:cs typeface="Tahoma"/>
              </a:rPr>
              <a:t> </a:t>
            </a:r>
            <a:r>
              <a:rPr sz="1100" b="1" spc="-105" dirty="0">
                <a:latin typeface="Tahoma"/>
                <a:cs typeface="Tahoma"/>
              </a:rPr>
              <a:t>wood),</a:t>
            </a:r>
            <a:r>
              <a:rPr sz="1100" b="1" spc="20" dirty="0">
                <a:latin typeface="Tahoma"/>
                <a:cs typeface="Tahoma"/>
              </a:rPr>
              <a:t> </a:t>
            </a:r>
            <a:r>
              <a:rPr sz="1100" b="1" spc="-75" dirty="0">
                <a:latin typeface="Tahoma"/>
                <a:cs typeface="Tahoma"/>
              </a:rPr>
              <a:t>follow</a:t>
            </a:r>
            <a:r>
              <a:rPr sz="1100" b="1" spc="20" dirty="0">
                <a:latin typeface="Tahoma"/>
                <a:cs typeface="Tahoma"/>
              </a:rPr>
              <a:t> </a:t>
            </a:r>
            <a:r>
              <a:rPr sz="1100" b="1" spc="-35" dirty="0">
                <a:latin typeface="Tahoma"/>
                <a:cs typeface="Tahoma"/>
              </a:rPr>
              <a:t>the </a:t>
            </a:r>
            <a:r>
              <a:rPr sz="1100" b="1" spc="-95" dirty="0">
                <a:latin typeface="Tahoma"/>
                <a:cs typeface="Tahoma"/>
              </a:rPr>
              <a:t>use</a:t>
            </a:r>
            <a:r>
              <a:rPr sz="1100" b="1" spc="10" dirty="0">
                <a:latin typeface="Tahoma"/>
                <a:cs typeface="Tahoma"/>
              </a:rPr>
              <a:t> </a:t>
            </a:r>
            <a:r>
              <a:rPr sz="1100" b="1" spc="-85" dirty="0">
                <a:latin typeface="Tahoma"/>
                <a:cs typeface="Tahoma"/>
              </a:rPr>
              <a:t>instructions</a:t>
            </a:r>
            <a:r>
              <a:rPr sz="1100" b="1" spc="10" dirty="0">
                <a:latin typeface="Tahoma"/>
                <a:cs typeface="Tahoma"/>
              </a:rPr>
              <a:t> </a:t>
            </a:r>
            <a:r>
              <a:rPr sz="1100" b="1" spc="-50" dirty="0">
                <a:latin typeface="Tahoma"/>
                <a:cs typeface="Tahoma"/>
              </a:rPr>
              <a:t>in</a:t>
            </a:r>
            <a:r>
              <a:rPr sz="1100" b="1" spc="25" dirty="0">
                <a:latin typeface="Tahoma"/>
                <a:cs typeface="Tahoma"/>
              </a:rPr>
              <a:t> </a:t>
            </a:r>
            <a:r>
              <a:rPr sz="1100" b="1" spc="-85" dirty="0">
                <a:latin typeface="Tahoma"/>
                <a:cs typeface="Tahoma"/>
              </a:rPr>
              <a:t>the</a:t>
            </a:r>
            <a:r>
              <a:rPr sz="1100" b="1" spc="30" dirty="0">
                <a:latin typeface="Tahoma"/>
                <a:cs typeface="Tahoma"/>
              </a:rPr>
              <a:t> </a:t>
            </a:r>
            <a:r>
              <a:rPr sz="1100" b="1" spc="-145" dirty="0">
                <a:latin typeface="Tahoma"/>
                <a:cs typeface="Tahoma"/>
              </a:rPr>
              <a:t>AWPA</a:t>
            </a:r>
            <a:r>
              <a:rPr sz="1100" b="1" spc="65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Use</a:t>
            </a:r>
            <a:r>
              <a:rPr sz="1100" b="1" spc="25" dirty="0">
                <a:latin typeface="Tahoma"/>
                <a:cs typeface="Tahoma"/>
              </a:rPr>
              <a:t> </a:t>
            </a:r>
            <a:r>
              <a:rPr sz="1100" b="1" spc="-80" dirty="0">
                <a:latin typeface="Tahoma"/>
                <a:cs typeface="Tahoma"/>
              </a:rPr>
              <a:t>Catego- </a:t>
            </a:r>
            <a:r>
              <a:rPr sz="1100" b="1" spc="-105" dirty="0">
                <a:latin typeface="Tahoma"/>
                <a:cs typeface="Tahoma"/>
              </a:rPr>
              <a:t>ries</a:t>
            </a:r>
            <a:r>
              <a:rPr sz="1100" b="1" spc="20" dirty="0">
                <a:latin typeface="Tahoma"/>
                <a:cs typeface="Tahoma"/>
              </a:rPr>
              <a:t> </a:t>
            </a:r>
            <a:r>
              <a:rPr sz="1100" b="1" spc="-90" dirty="0">
                <a:latin typeface="Tahoma"/>
                <a:cs typeface="Tahoma"/>
              </a:rPr>
              <a:t>listed</a:t>
            </a:r>
            <a:r>
              <a:rPr sz="1100" b="1" spc="10" dirty="0">
                <a:latin typeface="Tahoma"/>
                <a:cs typeface="Tahoma"/>
              </a:rPr>
              <a:t> </a:t>
            </a:r>
            <a:r>
              <a:rPr sz="1100" b="1" spc="-114" dirty="0">
                <a:latin typeface="Tahoma"/>
                <a:cs typeface="Tahoma"/>
              </a:rPr>
              <a:t>here:</a:t>
            </a:r>
            <a:r>
              <a:rPr sz="1100" b="1" spc="60" dirty="0">
                <a:latin typeface="Tahoma"/>
                <a:cs typeface="Tahoma"/>
              </a:rPr>
              <a:t> </a:t>
            </a:r>
            <a:r>
              <a:rPr sz="1100" b="1" spc="-150" dirty="0">
                <a:latin typeface="Tahoma"/>
                <a:cs typeface="Tahoma"/>
              </a:rPr>
              <a:t>UC</a:t>
            </a:r>
            <a:r>
              <a:rPr sz="1100" b="1" spc="70" dirty="0">
                <a:latin typeface="Tahoma"/>
                <a:cs typeface="Tahoma"/>
              </a:rPr>
              <a:t> </a:t>
            </a:r>
            <a:r>
              <a:rPr sz="1100" b="1" spc="-220" dirty="0">
                <a:latin typeface="Tahoma"/>
                <a:cs typeface="Tahoma"/>
              </a:rPr>
              <a:t>1,</a:t>
            </a:r>
            <a:r>
              <a:rPr sz="1100" b="1" spc="135" dirty="0">
                <a:latin typeface="Tahoma"/>
                <a:cs typeface="Tahoma"/>
              </a:rPr>
              <a:t> </a:t>
            </a:r>
            <a:r>
              <a:rPr sz="1100" b="1" spc="-160" dirty="0">
                <a:latin typeface="Tahoma"/>
                <a:cs typeface="Tahoma"/>
              </a:rPr>
              <a:t>2,</a:t>
            </a:r>
            <a:r>
              <a:rPr sz="1100" b="1" spc="80" dirty="0">
                <a:latin typeface="Tahoma"/>
                <a:cs typeface="Tahoma"/>
              </a:rPr>
              <a:t> </a:t>
            </a:r>
            <a:r>
              <a:rPr sz="1100" b="1" spc="-150" dirty="0">
                <a:latin typeface="Tahoma"/>
                <a:cs typeface="Tahoma"/>
              </a:rPr>
              <a:t>3B,</a:t>
            </a:r>
            <a:r>
              <a:rPr sz="1100" b="1" spc="70" dirty="0">
                <a:latin typeface="Tahoma"/>
                <a:cs typeface="Tahoma"/>
              </a:rPr>
              <a:t> </a:t>
            </a:r>
            <a:r>
              <a:rPr sz="1100" b="1" spc="-105" dirty="0">
                <a:latin typeface="Tahoma"/>
                <a:cs typeface="Tahoma"/>
              </a:rPr>
              <a:t>4A,</a:t>
            </a:r>
            <a:r>
              <a:rPr sz="1100" b="1" spc="65" dirty="0">
                <a:latin typeface="Tahoma"/>
                <a:cs typeface="Tahoma"/>
              </a:rPr>
              <a:t> </a:t>
            </a:r>
            <a:r>
              <a:rPr sz="1100" b="1" spc="-150" dirty="0">
                <a:latin typeface="Tahoma"/>
                <a:cs typeface="Tahoma"/>
              </a:rPr>
              <a:t>4B,</a:t>
            </a:r>
            <a:r>
              <a:rPr sz="1100" b="1" spc="65" dirty="0">
                <a:latin typeface="Tahoma"/>
                <a:cs typeface="Tahoma"/>
              </a:rPr>
              <a:t> </a:t>
            </a:r>
            <a:r>
              <a:rPr sz="1100" b="1" spc="-120" dirty="0">
                <a:latin typeface="Tahoma"/>
                <a:cs typeface="Tahoma"/>
              </a:rPr>
              <a:t>4C,</a:t>
            </a:r>
            <a:r>
              <a:rPr sz="1100" b="1" spc="65" dirty="0">
                <a:latin typeface="Tahoma"/>
                <a:cs typeface="Tahoma"/>
              </a:rPr>
              <a:t> </a:t>
            </a:r>
            <a:r>
              <a:rPr sz="1100" b="1" spc="-65" dirty="0">
                <a:latin typeface="Tahoma"/>
                <a:cs typeface="Tahoma"/>
              </a:rPr>
              <a:t>5A, </a:t>
            </a:r>
            <a:r>
              <a:rPr sz="1100" b="1" spc="-120" dirty="0">
                <a:latin typeface="Tahoma"/>
                <a:cs typeface="Tahoma"/>
              </a:rPr>
              <a:t>5B,</a:t>
            </a:r>
            <a:r>
              <a:rPr sz="1100" b="1" spc="-70" dirty="0">
                <a:latin typeface="Tahoma"/>
                <a:cs typeface="Tahoma"/>
              </a:rPr>
              <a:t> </a:t>
            </a:r>
            <a:r>
              <a:rPr sz="1100" b="1" spc="-20" dirty="0">
                <a:latin typeface="Tahoma"/>
                <a:cs typeface="Tahoma"/>
              </a:rPr>
              <a:t>5C.”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ts val="1100"/>
              </a:lnSpc>
              <a:spcBef>
                <a:spcPts val="1100"/>
              </a:spcBef>
            </a:pPr>
            <a:r>
              <a:rPr sz="1100" b="1" spc="-110" dirty="0">
                <a:latin typeface="Tahoma"/>
                <a:cs typeface="Tahoma"/>
              </a:rPr>
              <a:t>“Impregnation</a:t>
            </a:r>
            <a:r>
              <a:rPr sz="1100" b="1" spc="75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procedures</a:t>
            </a:r>
            <a:r>
              <a:rPr sz="1100" b="1" spc="80" dirty="0">
                <a:latin typeface="Tahoma"/>
                <a:cs typeface="Tahoma"/>
              </a:rPr>
              <a:t> </a:t>
            </a:r>
            <a:r>
              <a:rPr sz="1100" b="1" spc="-130" dirty="0">
                <a:latin typeface="Tahoma"/>
                <a:cs typeface="Tahoma"/>
              </a:rPr>
              <a:t>must</a:t>
            </a:r>
            <a:r>
              <a:rPr sz="1100" b="1" spc="75" dirty="0">
                <a:latin typeface="Tahoma"/>
                <a:cs typeface="Tahoma"/>
              </a:rPr>
              <a:t> </a:t>
            </a:r>
            <a:r>
              <a:rPr sz="1100" b="1" spc="-105" dirty="0">
                <a:latin typeface="Tahoma"/>
                <a:cs typeface="Tahoma"/>
              </a:rPr>
              <a:t>adhere</a:t>
            </a:r>
            <a:r>
              <a:rPr sz="1100" b="1" spc="80" dirty="0">
                <a:latin typeface="Tahoma"/>
                <a:cs typeface="Tahoma"/>
              </a:rPr>
              <a:t> </a:t>
            </a:r>
            <a:r>
              <a:rPr sz="1100" b="1" spc="-25" dirty="0">
                <a:latin typeface="Tahoma"/>
                <a:cs typeface="Tahoma"/>
              </a:rPr>
              <a:t>to </a:t>
            </a:r>
            <a:r>
              <a:rPr sz="1100" b="1" spc="-95" dirty="0">
                <a:latin typeface="Tahoma"/>
                <a:cs typeface="Tahoma"/>
              </a:rPr>
              <a:t>the</a:t>
            </a:r>
            <a:r>
              <a:rPr sz="1100" b="1" spc="25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current</a:t>
            </a:r>
            <a:r>
              <a:rPr sz="1100" b="1" spc="30" dirty="0">
                <a:latin typeface="Tahoma"/>
                <a:cs typeface="Tahoma"/>
              </a:rPr>
              <a:t> </a:t>
            </a:r>
            <a:r>
              <a:rPr sz="1100" b="1" spc="-85" dirty="0">
                <a:latin typeface="Tahoma"/>
                <a:cs typeface="Tahoma"/>
              </a:rPr>
              <a:t>specifications</a:t>
            </a:r>
            <a:r>
              <a:rPr sz="1100" b="1" spc="25" dirty="0">
                <a:latin typeface="Tahoma"/>
                <a:cs typeface="Tahoma"/>
              </a:rPr>
              <a:t> </a:t>
            </a:r>
            <a:r>
              <a:rPr sz="1100" b="1" spc="-75" dirty="0">
                <a:latin typeface="Tahoma"/>
                <a:cs typeface="Tahoma"/>
              </a:rPr>
              <a:t>of</a:t>
            </a:r>
            <a:r>
              <a:rPr sz="1100" b="1" spc="30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the</a:t>
            </a:r>
            <a:r>
              <a:rPr sz="1100" b="1" spc="25" dirty="0">
                <a:latin typeface="Tahoma"/>
                <a:cs typeface="Tahoma"/>
              </a:rPr>
              <a:t> </a:t>
            </a:r>
            <a:r>
              <a:rPr sz="1100" b="1" spc="-80" dirty="0">
                <a:latin typeface="Tahoma"/>
                <a:cs typeface="Tahoma"/>
              </a:rPr>
              <a:t>preserva- </a:t>
            </a:r>
            <a:r>
              <a:rPr sz="1100" b="1" spc="-160" dirty="0">
                <a:latin typeface="Tahoma"/>
                <a:cs typeface="Tahoma"/>
              </a:rPr>
              <a:t>tive</a:t>
            </a:r>
            <a:r>
              <a:rPr sz="1100" b="1" spc="85" dirty="0">
                <a:latin typeface="Tahoma"/>
                <a:cs typeface="Tahoma"/>
              </a:rPr>
              <a:t> </a:t>
            </a:r>
            <a:r>
              <a:rPr sz="1100" b="1" spc="-125" dirty="0">
                <a:latin typeface="Tahoma"/>
                <a:cs typeface="Tahoma"/>
              </a:rPr>
              <a:t>manufacturer</a:t>
            </a:r>
            <a:r>
              <a:rPr sz="1100" b="1" spc="125" dirty="0">
                <a:latin typeface="Tahoma"/>
                <a:cs typeface="Tahoma"/>
              </a:rPr>
              <a:t> </a:t>
            </a:r>
            <a:r>
              <a:rPr sz="1100" b="1" spc="-245" dirty="0">
                <a:latin typeface="Tahoma"/>
                <a:cs typeface="Tahoma"/>
              </a:rPr>
              <a:t>or</a:t>
            </a:r>
            <a:r>
              <a:rPr sz="1100" b="1" spc="165" dirty="0">
                <a:latin typeface="Tahoma"/>
                <a:cs typeface="Tahoma"/>
              </a:rPr>
              <a:t> </a:t>
            </a:r>
            <a:r>
              <a:rPr sz="1100" b="1" spc="-185" dirty="0">
                <a:latin typeface="Tahoma"/>
                <a:cs typeface="Tahoma"/>
              </a:rPr>
              <a:t>the</a:t>
            </a:r>
            <a:r>
              <a:rPr sz="1100" b="1" spc="125" dirty="0">
                <a:latin typeface="Tahoma"/>
                <a:cs typeface="Tahoma"/>
              </a:rPr>
              <a:t> </a:t>
            </a:r>
            <a:r>
              <a:rPr sz="1100" b="1" spc="-175" dirty="0">
                <a:latin typeface="Tahoma"/>
                <a:cs typeface="Tahoma"/>
              </a:rPr>
              <a:t>AWPA.</a:t>
            </a:r>
            <a:r>
              <a:rPr sz="1100" b="1" spc="125" dirty="0">
                <a:latin typeface="Tahoma"/>
                <a:cs typeface="Tahoma"/>
              </a:rPr>
              <a:t> </a:t>
            </a:r>
            <a:r>
              <a:rPr sz="1100" b="1" spc="-195" dirty="0">
                <a:latin typeface="Tahoma"/>
                <a:cs typeface="Tahoma"/>
              </a:rPr>
              <a:t>The</a:t>
            </a:r>
            <a:r>
              <a:rPr sz="1100" b="1" spc="125" dirty="0">
                <a:latin typeface="Tahoma"/>
                <a:cs typeface="Tahoma"/>
              </a:rPr>
              <a:t> </a:t>
            </a:r>
            <a:r>
              <a:rPr sz="1100" b="1" spc="-70" dirty="0">
                <a:latin typeface="Tahoma"/>
                <a:cs typeface="Tahoma"/>
              </a:rPr>
              <a:t>percent </a:t>
            </a:r>
            <a:r>
              <a:rPr sz="1100" b="1" spc="-100" dirty="0">
                <a:latin typeface="Tahoma"/>
                <a:cs typeface="Tahoma"/>
              </a:rPr>
              <a:t>solution</a:t>
            </a:r>
            <a:r>
              <a:rPr sz="1100" b="1" spc="15" dirty="0">
                <a:latin typeface="Tahoma"/>
                <a:cs typeface="Tahoma"/>
              </a:rPr>
              <a:t> </a:t>
            </a:r>
            <a:r>
              <a:rPr sz="1100" b="1" spc="-195" dirty="0">
                <a:latin typeface="Tahoma"/>
                <a:cs typeface="Tahoma"/>
              </a:rPr>
              <a:t>to</a:t>
            </a:r>
            <a:r>
              <a:rPr sz="1100" b="1" spc="114" dirty="0">
                <a:latin typeface="Tahoma"/>
                <a:cs typeface="Tahoma"/>
              </a:rPr>
              <a:t> </a:t>
            </a:r>
            <a:r>
              <a:rPr sz="1100" b="1" spc="-195" dirty="0">
                <a:latin typeface="Tahoma"/>
                <a:cs typeface="Tahoma"/>
              </a:rPr>
              <a:t>be</a:t>
            </a:r>
            <a:r>
              <a:rPr sz="1100" b="1" spc="114" dirty="0">
                <a:latin typeface="Tahoma"/>
                <a:cs typeface="Tahoma"/>
              </a:rPr>
              <a:t> </a:t>
            </a:r>
            <a:r>
              <a:rPr sz="1100" b="1" spc="-130" dirty="0">
                <a:latin typeface="Tahoma"/>
                <a:cs typeface="Tahoma"/>
              </a:rPr>
              <a:t>used</a:t>
            </a:r>
            <a:r>
              <a:rPr sz="1100" b="1" spc="65" dirty="0">
                <a:latin typeface="Tahoma"/>
                <a:cs typeface="Tahoma"/>
              </a:rPr>
              <a:t> </a:t>
            </a:r>
            <a:r>
              <a:rPr sz="1100" b="1" spc="-105" dirty="0">
                <a:latin typeface="Tahoma"/>
                <a:cs typeface="Tahoma"/>
              </a:rPr>
              <a:t>should</a:t>
            </a:r>
            <a:r>
              <a:rPr sz="1100" b="1" spc="90" dirty="0">
                <a:latin typeface="Tahoma"/>
                <a:cs typeface="Tahoma"/>
              </a:rPr>
              <a:t> </a:t>
            </a:r>
            <a:r>
              <a:rPr sz="1100" b="1" spc="-195" dirty="0">
                <a:latin typeface="Tahoma"/>
                <a:cs typeface="Tahoma"/>
              </a:rPr>
              <a:t>be</a:t>
            </a:r>
            <a:r>
              <a:rPr sz="1100" b="1" spc="114" dirty="0">
                <a:latin typeface="Tahoma"/>
                <a:cs typeface="Tahoma"/>
              </a:rPr>
              <a:t> </a:t>
            </a:r>
            <a:r>
              <a:rPr sz="1100" b="1" spc="-120" dirty="0">
                <a:latin typeface="Tahoma"/>
                <a:cs typeface="Tahoma"/>
              </a:rPr>
              <a:t>based</a:t>
            </a:r>
            <a:r>
              <a:rPr sz="1100" b="1" spc="90" dirty="0">
                <a:latin typeface="Tahoma"/>
                <a:cs typeface="Tahoma"/>
              </a:rPr>
              <a:t> </a:t>
            </a:r>
            <a:r>
              <a:rPr sz="1100" b="1" spc="-190" dirty="0">
                <a:latin typeface="Tahoma"/>
                <a:cs typeface="Tahoma"/>
              </a:rPr>
              <a:t>on</a:t>
            </a:r>
            <a:r>
              <a:rPr sz="1100" b="1" spc="110" dirty="0">
                <a:latin typeface="Tahoma"/>
                <a:cs typeface="Tahoma"/>
              </a:rPr>
              <a:t> </a:t>
            </a:r>
            <a:r>
              <a:rPr sz="1100" b="1" spc="-40" dirty="0">
                <a:latin typeface="Tahoma"/>
                <a:cs typeface="Tahoma"/>
              </a:rPr>
              <a:t>the </a:t>
            </a:r>
            <a:r>
              <a:rPr sz="1100" b="1" spc="-110" dirty="0">
                <a:latin typeface="Tahoma"/>
                <a:cs typeface="Tahoma"/>
              </a:rPr>
              <a:t>retention</a:t>
            </a:r>
            <a:r>
              <a:rPr sz="1100" b="1" spc="25" dirty="0">
                <a:latin typeface="Tahoma"/>
                <a:cs typeface="Tahoma"/>
              </a:rPr>
              <a:t> </a:t>
            </a:r>
            <a:r>
              <a:rPr sz="1100" b="1" spc="-105" dirty="0">
                <a:latin typeface="Tahoma"/>
                <a:cs typeface="Tahoma"/>
              </a:rPr>
              <a:t>specified</a:t>
            </a:r>
            <a:r>
              <a:rPr sz="1100" b="1" spc="95" dirty="0">
                <a:latin typeface="Tahoma"/>
                <a:cs typeface="Tahoma"/>
              </a:rPr>
              <a:t> </a:t>
            </a:r>
            <a:r>
              <a:rPr sz="1100" b="1" spc="-254" dirty="0">
                <a:latin typeface="Tahoma"/>
                <a:cs typeface="Tahoma"/>
              </a:rPr>
              <a:t>by</a:t>
            </a:r>
            <a:r>
              <a:rPr sz="1100" b="1" spc="175" dirty="0">
                <a:latin typeface="Tahoma"/>
                <a:cs typeface="Tahoma"/>
              </a:rPr>
              <a:t> </a:t>
            </a:r>
            <a:r>
              <a:rPr sz="1100" b="1" spc="-165" dirty="0">
                <a:latin typeface="Tahoma"/>
                <a:cs typeface="Tahoma"/>
              </a:rPr>
              <a:t>the</a:t>
            </a:r>
            <a:r>
              <a:rPr sz="1100" b="1" spc="95" dirty="0">
                <a:latin typeface="Tahoma"/>
                <a:cs typeface="Tahoma"/>
              </a:rPr>
              <a:t> </a:t>
            </a:r>
            <a:r>
              <a:rPr sz="1100" b="1" spc="-114" dirty="0">
                <a:latin typeface="Tahoma"/>
                <a:cs typeface="Tahoma"/>
              </a:rPr>
              <a:t>purchaser</a:t>
            </a:r>
            <a:r>
              <a:rPr sz="1100" b="1" spc="100" dirty="0">
                <a:latin typeface="Tahoma"/>
                <a:cs typeface="Tahoma"/>
              </a:rPr>
              <a:t> </a:t>
            </a:r>
            <a:r>
              <a:rPr sz="1100" b="1" spc="-165" dirty="0">
                <a:latin typeface="Tahoma"/>
                <a:cs typeface="Tahoma"/>
              </a:rPr>
              <a:t>and</a:t>
            </a:r>
            <a:r>
              <a:rPr sz="1100" b="1" spc="100" dirty="0">
                <a:latin typeface="Tahoma"/>
                <a:cs typeface="Tahoma"/>
              </a:rPr>
              <a:t> </a:t>
            </a:r>
            <a:r>
              <a:rPr sz="1100" b="1" spc="-25" dirty="0">
                <a:latin typeface="Tahoma"/>
                <a:cs typeface="Tahoma"/>
              </a:rPr>
              <a:t>by </a:t>
            </a:r>
            <a:r>
              <a:rPr sz="1100" b="1" spc="-90" dirty="0">
                <a:latin typeface="Tahoma"/>
                <a:cs typeface="Tahoma"/>
              </a:rPr>
              <a:t>the</a:t>
            </a:r>
            <a:r>
              <a:rPr sz="1100" b="1" spc="-60" dirty="0">
                <a:latin typeface="Tahoma"/>
                <a:cs typeface="Tahoma"/>
              </a:rPr>
              <a:t> </a:t>
            </a:r>
            <a:r>
              <a:rPr sz="1100" b="1" spc="-90" dirty="0">
                <a:latin typeface="Tahoma"/>
                <a:cs typeface="Tahoma"/>
              </a:rPr>
              <a:t>treating</a:t>
            </a:r>
            <a:r>
              <a:rPr sz="1100" b="1" spc="-55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processes</a:t>
            </a:r>
            <a:r>
              <a:rPr sz="1100" b="1" spc="-55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used.”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13496" y="3147695"/>
            <a:ext cx="3100705" cy="241490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Statements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such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instruct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follow </a:t>
            </a:r>
            <a:r>
              <a:rPr sz="1100" dirty="0">
                <a:latin typeface="Times New Roman"/>
                <a:cs typeface="Times New Roman"/>
              </a:rPr>
              <a:t>guidelines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provided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elsewhere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called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“labeling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by </a:t>
            </a:r>
            <a:r>
              <a:rPr sz="1100" dirty="0">
                <a:latin typeface="Times New Roman"/>
                <a:cs typeface="Times New Roman"/>
              </a:rPr>
              <a:t>reference.”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example,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cases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where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label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in- </a:t>
            </a:r>
            <a:r>
              <a:rPr sz="1100" dirty="0">
                <a:latin typeface="Times New Roman"/>
                <a:cs typeface="Times New Roman"/>
              </a:rPr>
              <a:t>structs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you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follow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AWPA</a:t>
            </a:r>
            <a:r>
              <a:rPr sz="1100" dirty="0">
                <a:latin typeface="Times New Roman"/>
                <a:cs typeface="Times New Roman"/>
              </a:rPr>
              <a:t> Standards,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those</a:t>
            </a:r>
            <a:r>
              <a:rPr sz="1100" spc="-10" dirty="0">
                <a:latin typeface="Times New Roman"/>
                <a:cs typeface="Times New Roman"/>
              </a:rPr>
              <a:t> standards </a:t>
            </a:r>
            <a:r>
              <a:rPr sz="1100" dirty="0">
                <a:latin typeface="Times New Roman"/>
                <a:cs typeface="Times New Roman"/>
              </a:rPr>
              <a:t>become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part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product’s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labeling.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Therefore,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you </a:t>
            </a:r>
            <a:r>
              <a:rPr sz="1100" dirty="0">
                <a:latin typeface="Times New Roman"/>
                <a:cs typeface="Times New Roman"/>
              </a:rPr>
              <a:t>would</a:t>
            </a:r>
            <a:r>
              <a:rPr sz="1100" spc="2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2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2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comply</a:t>
            </a:r>
            <a:r>
              <a:rPr sz="1100" spc="2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2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appropriate</a:t>
            </a:r>
            <a:r>
              <a:rPr sz="1100" spc="270" dirty="0">
                <a:latin typeface="Times New Roman"/>
                <a:cs typeface="Times New Roman"/>
              </a:rPr>
              <a:t> </a:t>
            </a:r>
            <a:r>
              <a:rPr sz="1100" spc="-35" dirty="0">
                <a:latin typeface="Times New Roman"/>
                <a:cs typeface="Times New Roman"/>
              </a:rPr>
              <a:t>AWPA </a:t>
            </a:r>
            <a:r>
              <a:rPr sz="1100" dirty="0">
                <a:latin typeface="Times New Roman"/>
                <a:cs typeface="Times New Roman"/>
              </a:rPr>
              <a:t>Standards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when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you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product.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When </a:t>
            </a:r>
            <a:r>
              <a:rPr sz="1100" dirty="0">
                <a:latin typeface="Times New Roman"/>
                <a:cs typeface="Times New Roman"/>
              </a:rPr>
              <a:t>instructions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vague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(e.g.,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“provide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adequate </a:t>
            </a:r>
            <a:r>
              <a:rPr sz="1100" dirty="0">
                <a:latin typeface="Times New Roman"/>
                <a:cs typeface="Times New Roman"/>
              </a:rPr>
              <a:t>penetration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retention”),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usually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cus- </a:t>
            </a:r>
            <a:r>
              <a:rPr sz="1100" dirty="0">
                <a:latin typeface="Times New Roman"/>
                <a:cs typeface="Times New Roman"/>
              </a:rPr>
              <a:t>tomer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manufacturer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specifies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how </a:t>
            </a:r>
            <a:r>
              <a:rPr sz="1100" dirty="0">
                <a:latin typeface="Times New Roman"/>
                <a:cs typeface="Times New Roman"/>
              </a:rPr>
              <a:t>much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use.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Therefore,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should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keep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cop- </a:t>
            </a:r>
            <a:r>
              <a:rPr sz="1100" dirty="0">
                <a:latin typeface="Times New Roman"/>
                <a:cs typeface="Times New Roman"/>
              </a:rPr>
              <a:t>ies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specifications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follow—</a:t>
            </a:r>
            <a:r>
              <a:rPr sz="1100" dirty="0">
                <a:latin typeface="Times New Roman"/>
                <a:cs typeface="Times New Roman"/>
              </a:rPr>
              <a:t>regardless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their </a:t>
            </a:r>
            <a:r>
              <a:rPr sz="1100" dirty="0">
                <a:latin typeface="Times New Roman"/>
                <a:cs typeface="Times New Roman"/>
              </a:rPr>
              <a:t>source—in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files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along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copies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product </a:t>
            </a:r>
            <a:r>
              <a:rPr sz="1100" dirty="0">
                <a:latin typeface="Times New Roman"/>
                <a:cs typeface="Times New Roman"/>
              </a:rPr>
              <a:t>label.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Refer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them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ensure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that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comply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product’s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labeling.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7507684" y="3555460"/>
            <a:ext cx="143510" cy="690245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100" dirty="0">
                <a:solidFill>
                  <a:srgbClr val="FFFFFF"/>
                </a:solidFill>
                <a:latin typeface="Trebuchet MS"/>
                <a:cs typeface="Trebuchet MS"/>
              </a:rPr>
              <a:t>SECTION</a:t>
            </a:r>
            <a:r>
              <a:rPr sz="800" b="1" spc="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40" dirty="0">
                <a:solidFill>
                  <a:srgbClr val="FFFFFF"/>
                </a:solidFill>
                <a:latin typeface="Trebuchet MS"/>
                <a:cs typeface="Trebuchet MS"/>
              </a:rPr>
              <a:t>IV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79084" y="2412562"/>
            <a:ext cx="143510" cy="885190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-10" dirty="0">
                <a:solidFill>
                  <a:srgbClr val="FFFFFF"/>
                </a:solidFill>
                <a:latin typeface="Trebuchet MS"/>
                <a:cs typeface="Trebuchet MS"/>
              </a:rPr>
              <a:t>Health</a:t>
            </a:r>
            <a:r>
              <a:rPr sz="8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FFFFFF"/>
                </a:solidFill>
                <a:latin typeface="Trebuchet MS"/>
                <a:cs typeface="Trebuchet MS"/>
              </a:rPr>
              <a:t>Precautions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0212" y="458813"/>
            <a:ext cx="3100705" cy="167994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spc="-10" dirty="0">
                <a:latin typeface="Times New Roman"/>
                <a:cs typeface="Times New Roman"/>
              </a:rPr>
              <a:t>.</a:t>
            </a:r>
            <a:endParaRPr sz="1100" dirty="0">
              <a:latin typeface="Times New Roman"/>
              <a:cs typeface="Times New Roman"/>
            </a:endParaRPr>
          </a:p>
          <a:p>
            <a:pPr marL="12700" algn="just">
              <a:lnSpc>
                <a:spcPts val="1614"/>
              </a:lnSpc>
              <a:spcBef>
                <a:spcPts val="850"/>
              </a:spcBef>
            </a:pPr>
            <a:r>
              <a:rPr sz="1400" b="1" spc="-60" dirty="0">
                <a:latin typeface="Tahoma"/>
                <a:cs typeface="Tahoma"/>
              </a:rPr>
              <a:t>Delayed</a:t>
            </a:r>
            <a:r>
              <a:rPr sz="1400" b="1" spc="-7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Effects</a:t>
            </a:r>
            <a:endParaRPr sz="1400" dirty="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Delayed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effects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illnesses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injuries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ap- </a:t>
            </a:r>
            <a:r>
              <a:rPr sz="1100" dirty="0">
                <a:latin typeface="Times New Roman"/>
                <a:cs typeface="Times New Roman"/>
              </a:rPr>
              <a:t>pear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soon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after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first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exposed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as </a:t>
            </a:r>
            <a:r>
              <a:rPr sz="1100" spc="-10" dirty="0">
                <a:latin typeface="Times New Roman"/>
                <a:cs typeface="Times New Roman"/>
              </a:rPr>
              <a:t>we’ve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just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discussed.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fact,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delayed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effects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could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ap- </a:t>
            </a:r>
            <a:r>
              <a:rPr sz="1100" dirty="0">
                <a:latin typeface="Times New Roman"/>
                <a:cs typeface="Times New Roman"/>
              </a:rPr>
              <a:t>pear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weeks,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months,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even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years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later.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Whether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not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experience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delayed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effects </a:t>
            </a:r>
            <a:r>
              <a:rPr sz="1100" dirty="0">
                <a:latin typeface="Times New Roman"/>
                <a:cs typeface="Times New Roman"/>
              </a:rPr>
              <a:t>depends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particu- </a:t>
            </a:r>
            <a:r>
              <a:rPr sz="1100" dirty="0">
                <a:latin typeface="Times New Roman"/>
                <a:cs typeface="Times New Roman"/>
              </a:rPr>
              <a:t>lar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pesticide,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extent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route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exposure(s),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how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often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were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exposed.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0259" y="2331898"/>
            <a:ext cx="19094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Delayed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effects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caused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by: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0259" y="2536634"/>
            <a:ext cx="3100070" cy="873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 indent="-243840" algn="just">
              <a:lnSpc>
                <a:spcPts val="1285"/>
              </a:lnSpc>
              <a:spcBef>
                <a:spcPts val="100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one-time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exposure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does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not</a:t>
            </a:r>
            <a:endParaRPr sz="1100">
              <a:latin typeface="Times New Roman"/>
              <a:cs typeface="Times New Roman"/>
            </a:endParaRPr>
          </a:p>
          <a:p>
            <a:pPr marL="241300" algn="just">
              <a:lnSpc>
                <a:spcPts val="1285"/>
              </a:lnSpc>
            </a:pPr>
            <a:r>
              <a:rPr sz="1100" dirty="0">
                <a:latin typeface="Times New Roman"/>
                <a:cs typeface="Times New Roman"/>
              </a:rPr>
              <a:t>cause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harmful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reaction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until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much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later,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or</a:t>
            </a:r>
            <a:endParaRPr sz="1100">
              <a:latin typeface="Times New Roman"/>
              <a:cs typeface="Times New Roman"/>
            </a:endParaRPr>
          </a:p>
          <a:p>
            <a:pPr marL="240665" marR="5080" indent="-228600" algn="just">
              <a:lnSpc>
                <a:spcPts val="1250"/>
              </a:lnSpc>
              <a:spcBef>
                <a:spcPts val="390"/>
              </a:spcBef>
              <a:buSzPct val="109090"/>
              <a:buChar char="●"/>
              <a:tabLst>
                <a:tab pos="240665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Chronic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exposure—repeated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exposures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pesti- </a:t>
            </a:r>
            <a:r>
              <a:rPr sz="1100" dirty="0">
                <a:latin typeface="Times New Roman"/>
                <a:cs typeface="Times New Roman"/>
              </a:rPr>
              <a:t>cide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(or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group)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over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long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time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(usually years).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0234" y="3421774"/>
            <a:ext cx="3100705" cy="35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course,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cases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fit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neatly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into </a:t>
            </a:r>
            <a:r>
              <a:rPr sz="1100" dirty="0">
                <a:latin typeface="Times New Roman"/>
                <a:cs typeface="Times New Roman"/>
              </a:rPr>
              <a:t>these two </a:t>
            </a:r>
            <a:r>
              <a:rPr sz="1100" spc="-10" dirty="0">
                <a:latin typeface="Times New Roman"/>
                <a:cs typeface="Times New Roman"/>
              </a:rPr>
              <a:t>categories.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0234" y="3898011"/>
            <a:ext cx="3100070" cy="510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Although,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stated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earlier,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delayed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effects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harder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study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doesn’t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mean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don’t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exist.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are </a:t>
            </a:r>
            <a:r>
              <a:rPr sz="1100" dirty="0">
                <a:latin typeface="Times New Roman"/>
                <a:cs typeface="Times New Roman"/>
              </a:rPr>
              <a:t>different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kinds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delayed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effects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including: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94353" y="599990"/>
            <a:ext cx="3100705" cy="209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spc="-60" dirty="0">
                <a:latin typeface="Tahoma"/>
                <a:cs typeface="Tahoma"/>
              </a:rPr>
              <a:t>Determining</a:t>
            </a:r>
            <a:r>
              <a:rPr sz="1100" b="1" spc="-10" dirty="0">
                <a:latin typeface="Tahoma"/>
                <a:cs typeface="Tahoma"/>
              </a:rPr>
              <a:t> </a:t>
            </a:r>
            <a:r>
              <a:rPr sz="1100" b="1" spc="-65" dirty="0">
                <a:latin typeface="Tahoma"/>
                <a:cs typeface="Tahoma"/>
              </a:rPr>
              <a:t>Delayed</a:t>
            </a:r>
            <a:r>
              <a:rPr sz="1100" b="1" spc="-10" dirty="0">
                <a:latin typeface="Tahoma"/>
                <a:cs typeface="Tahoma"/>
              </a:rPr>
              <a:t> Effects</a:t>
            </a:r>
            <a:endParaRPr sz="1100" dirty="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Because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time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lapse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between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exposure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ob- </a:t>
            </a:r>
            <a:r>
              <a:rPr sz="1100" dirty="0">
                <a:latin typeface="Times New Roman"/>
                <a:cs typeface="Times New Roman"/>
              </a:rPr>
              <a:t>servable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effects,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because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types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exposures </a:t>
            </a:r>
            <a:r>
              <a:rPr sz="1100" dirty="0">
                <a:latin typeface="Times New Roman"/>
                <a:cs typeface="Times New Roman"/>
              </a:rPr>
              <a:t>may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occurred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during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delay,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often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hard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 </a:t>
            </a:r>
            <a:r>
              <a:rPr sz="1100" dirty="0">
                <a:latin typeface="Times New Roman"/>
                <a:cs typeface="Times New Roman"/>
              </a:rPr>
              <a:t>identify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cause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delayed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effects.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Also,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person’s </a:t>
            </a:r>
            <a:r>
              <a:rPr sz="1100" dirty="0">
                <a:latin typeface="Times New Roman"/>
                <a:cs typeface="Times New Roman"/>
              </a:rPr>
              <a:t>lifestyle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choices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(e.g.,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smoking,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eating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habits)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well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genetics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cause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influence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onset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some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conditions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described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above.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addition,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delayed </a:t>
            </a:r>
            <a:r>
              <a:rPr sz="1100" dirty="0">
                <a:latin typeface="Times New Roman"/>
                <a:cs typeface="Times New Roman"/>
              </a:rPr>
              <a:t>effects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exposure,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especially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chronic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developmental/reproductive</a:t>
            </a:r>
            <a:r>
              <a:rPr sz="1100" spc="3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effects,</a:t>
            </a:r>
            <a:r>
              <a:rPr sz="1100" spc="3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3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initially</a:t>
            </a:r>
            <a:r>
              <a:rPr sz="1100" spc="33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de- </a:t>
            </a:r>
            <a:r>
              <a:rPr sz="1100" dirty="0">
                <a:latin typeface="Times New Roman"/>
                <a:cs typeface="Times New Roman"/>
              </a:rPr>
              <a:t>tected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laboratory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animals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controlled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experiments; </a:t>
            </a:r>
            <a:r>
              <a:rPr sz="1100" dirty="0">
                <a:latin typeface="Times New Roman"/>
                <a:cs typeface="Times New Roman"/>
              </a:rPr>
              <a:t>predicting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what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effects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seen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humans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more </a:t>
            </a:r>
            <a:r>
              <a:rPr sz="1100" spc="-10" dirty="0">
                <a:latin typeface="Times New Roman"/>
                <a:cs typeface="Times New Roman"/>
              </a:rPr>
              <a:t>difficult.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13504" y="2975610"/>
            <a:ext cx="3100705" cy="986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clear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evidence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may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cause </a:t>
            </a:r>
            <a:r>
              <a:rPr sz="1100" dirty="0">
                <a:latin typeface="Times New Roman"/>
                <a:cs typeface="Times New Roman"/>
              </a:rPr>
              <a:t>delayed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effects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humans,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EPA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determines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ap- </a:t>
            </a:r>
            <a:r>
              <a:rPr sz="1100" dirty="0">
                <a:latin typeface="Times New Roman"/>
                <a:cs typeface="Times New Roman"/>
              </a:rPr>
              <a:t>propriate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steps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reducing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risk.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Options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include </a:t>
            </a:r>
            <a:r>
              <a:rPr sz="1100" dirty="0">
                <a:latin typeface="Times New Roman"/>
                <a:cs typeface="Times New Roman"/>
              </a:rPr>
              <a:t>cancelling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product,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requiring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label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warning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state- </a:t>
            </a:r>
            <a:r>
              <a:rPr sz="1100" dirty="0">
                <a:latin typeface="Times New Roman"/>
                <a:cs typeface="Times New Roman"/>
              </a:rPr>
              <a:t>ments,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changing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label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directions,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classifying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restricted-</a:t>
            </a:r>
            <a:r>
              <a:rPr sz="1100" spc="-20" dirty="0">
                <a:latin typeface="Times New Roman"/>
                <a:cs typeface="Times New Roman"/>
              </a:rPr>
              <a:t>use.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35660" y="4881981"/>
            <a:ext cx="6352540" cy="1090295"/>
          </a:xfrm>
          <a:custGeom>
            <a:avLst/>
            <a:gdLst/>
            <a:ahLst/>
            <a:cxnLst/>
            <a:rect l="l" t="t" r="r" b="b"/>
            <a:pathLst>
              <a:path w="6352540" h="1090295">
                <a:moveTo>
                  <a:pt x="6200140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937768"/>
                </a:lnTo>
                <a:lnTo>
                  <a:pt x="7769" y="985936"/>
                </a:lnTo>
                <a:lnTo>
                  <a:pt x="29405" y="1027771"/>
                </a:lnTo>
                <a:lnTo>
                  <a:pt x="62396" y="1060762"/>
                </a:lnTo>
                <a:lnTo>
                  <a:pt x="104231" y="1082398"/>
                </a:lnTo>
                <a:lnTo>
                  <a:pt x="152400" y="1090168"/>
                </a:lnTo>
                <a:lnTo>
                  <a:pt x="6200140" y="1090168"/>
                </a:lnTo>
                <a:lnTo>
                  <a:pt x="6248308" y="1082398"/>
                </a:lnTo>
                <a:lnTo>
                  <a:pt x="6290143" y="1060762"/>
                </a:lnTo>
                <a:lnTo>
                  <a:pt x="6323134" y="1027771"/>
                </a:lnTo>
                <a:lnTo>
                  <a:pt x="6344770" y="985936"/>
                </a:lnTo>
                <a:lnTo>
                  <a:pt x="6352540" y="937768"/>
                </a:lnTo>
                <a:lnTo>
                  <a:pt x="6352540" y="152400"/>
                </a:lnTo>
                <a:lnTo>
                  <a:pt x="6344770" y="104231"/>
                </a:lnTo>
                <a:lnTo>
                  <a:pt x="6323134" y="62396"/>
                </a:lnTo>
                <a:lnTo>
                  <a:pt x="6290143" y="29405"/>
                </a:lnTo>
                <a:lnTo>
                  <a:pt x="6248308" y="7769"/>
                </a:lnTo>
                <a:lnTo>
                  <a:pt x="6200140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10259" y="4533073"/>
            <a:ext cx="6318885" cy="1290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 indent="-243840">
              <a:lnSpc>
                <a:spcPct val="100000"/>
              </a:lnSpc>
              <a:spcBef>
                <a:spcPts val="100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Chronic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effects,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which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appear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long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time,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usually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10"/>
              </a:spcBef>
            </a:pPr>
            <a:endParaRPr sz="1100">
              <a:latin typeface="Times New Roman"/>
              <a:cs typeface="Times New Roman"/>
            </a:endParaRPr>
          </a:p>
          <a:p>
            <a:pPr marL="69850" algn="ctr">
              <a:lnSpc>
                <a:spcPct val="100000"/>
              </a:lnSpc>
            </a:pPr>
            <a:r>
              <a:rPr sz="1000" b="1" dirty="0">
                <a:latin typeface="Trebuchet MS"/>
                <a:cs typeface="Trebuchet MS"/>
              </a:rPr>
              <a:t>Chronic</a:t>
            </a:r>
            <a:r>
              <a:rPr sz="1000" b="1" spc="-145" dirty="0">
                <a:latin typeface="Trebuchet MS"/>
                <a:cs typeface="Trebuchet MS"/>
              </a:rPr>
              <a:t> </a:t>
            </a:r>
            <a:r>
              <a:rPr sz="1000" b="1" spc="-20" dirty="0">
                <a:latin typeface="Trebuchet MS"/>
                <a:cs typeface="Trebuchet MS"/>
              </a:rPr>
              <a:t>Toxicity</a:t>
            </a:r>
            <a:r>
              <a:rPr sz="1000" b="1" spc="45" dirty="0">
                <a:latin typeface="Trebuchet MS"/>
                <a:cs typeface="Trebuchet MS"/>
              </a:rPr>
              <a:t> </a:t>
            </a:r>
            <a:r>
              <a:rPr sz="1000" b="1" spc="-10" dirty="0">
                <a:latin typeface="Trebuchet MS"/>
                <a:cs typeface="Trebuchet MS"/>
              </a:rPr>
              <a:t>Example</a:t>
            </a:r>
            <a:endParaRPr sz="1000">
              <a:latin typeface="Trebuchet MS"/>
              <a:cs typeface="Trebuchet MS"/>
            </a:endParaRPr>
          </a:p>
          <a:p>
            <a:pPr marL="94615" marR="5080" algn="just">
              <a:lnSpc>
                <a:spcPct val="104200"/>
              </a:lnSpc>
              <a:spcBef>
                <a:spcPts val="360"/>
              </a:spcBef>
            </a:pPr>
            <a:r>
              <a:rPr sz="1000" spc="-20" dirty="0">
                <a:latin typeface="Microsoft Sans Serif"/>
                <a:cs typeface="Microsoft Sans Serif"/>
              </a:rPr>
              <a:t>In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addition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to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acute</a:t>
            </a:r>
            <a:r>
              <a:rPr sz="1000" dirty="0">
                <a:latin typeface="Microsoft Sans Serif"/>
                <a:cs typeface="Microsoft Sans Serif"/>
              </a:rPr>
              <a:t> toxicity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of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alcohol,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chronic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effects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90" dirty="0">
                <a:latin typeface="Microsoft Sans Serif"/>
                <a:cs typeface="Microsoft Sans Serif"/>
              </a:rPr>
              <a:t>can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60" dirty="0">
                <a:latin typeface="Microsoft Sans Serif"/>
                <a:cs typeface="Microsoft Sans Serif"/>
              </a:rPr>
              <a:t>also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occur</a:t>
            </a:r>
            <a:r>
              <a:rPr sz="1000" dirty="0">
                <a:latin typeface="Microsoft Sans Serif"/>
                <a:cs typeface="Microsoft Sans Serif"/>
              </a:rPr>
              <a:t> from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alcohol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95" dirty="0">
                <a:latin typeface="Microsoft Sans Serif"/>
                <a:cs typeface="Microsoft Sans Serif"/>
              </a:rPr>
              <a:t>use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over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long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periods.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Cirrhosis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and </a:t>
            </a:r>
            <a:r>
              <a:rPr sz="1000" dirty="0">
                <a:latin typeface="Microsoft Sans Serif"/>
                <a:cs typeface="Microsoft Sans Serif"/>
              </a:rPr>
              <a:t>other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liver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80" dirty="0">
                <a:latin typeface="Microsoft Sans Serif"/>
                <a:cs typeface="Microsoft Sans Serif"/>
              </a:rPr>
              <a:t>diseases,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miscarriages,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cardiovascular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75" dirty="0">
                <a:latin typeface="Microsoft Sans Serif"/>
                <a:cs typeface="Microsoft Sans Serif"/>
              </a:rPr>
              <a:t>disease,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neurological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effects,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70" dirty="0">
                <a:latin typeface="Microsoft Sans Serif"/>
                <a:cs typeface="Microsoft Sans Serif"/>
              </a:rPr>
              <a:t>and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various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cancers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85" dirty="0">
                <a:latin typeface="Microsoft Sans Serif"/>
                <a:cs typeface="Microsoft Sans Serif"/>
              </a:rPr>
              <a:t>have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been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shown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to </a:t>
            </a:r>
            <a:r>
              <a:rPr sz="1000" dirty="0">
                <a:latin typeface="Microsoft Sans Serif"/>
                <a:cs typeface="Microsoft Sans Serif"/>
              </a:rPr>
              <a:t>be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associated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with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long‑term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use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of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alcohol.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As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with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acute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effects,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60" dirty="0">
                <a:latin typeface="Microsoft Sans Serif"/>
                <a:cs typeface="Microsoft Sans Serif"/>
              </a:rPr>
              <a:t>illnesses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and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symptoms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expressed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in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different </a:t>
            </a:r>
            <a:r>
              <a:rPr sz="1000" spc="-35" dirty="0">
                <a:latin typeface="Microsoft Sans Serif"/>
                <a:cs typeface="Microsoft Sans Serif"/>
              </a:rPr>
              <a:t>people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depend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on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dose,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frequency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of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exposure,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body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chemistry,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weight,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diet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70" dirty="0">
                <a:latin typeface="Microsoft Sans Serif"/>
                <a:cs typeface="Microsoft Sans Serif"/>
              </a:rPr>
              <a:t>and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exercise,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70" dirty="0">
                <a:latin typeface="Microsoft Sans Serif"/>
                <a:cs typeface="Microsoft Sans Serif"/>
              </a:rPr>
              <a:t>and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other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factors.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22960" y="4869281"/>
            <a:ext cx="6377940" cy="1115695"/>
            <a:chOff x="822960" y="6012179"/>
            <a:chExt cx="6377940" cy="1115695"/>
          </a:xfrm>
        </p:grpSpPr>
        <p:sp>
          <p:nvSpPr>
            <p:cNvPr id="22" name="object 22"/>
            <p:cNvSpPr/>
            <p:nvPr/>
          </p:nvSpPr>
          <p:spPr>
            <a:xfrm>
              <a:off x="835660" y="6024879"/>
              <a:ext cx="6352540" cy="1090295"/>
            </a:xfrm>
            <a:custGeom>
              <a:avLst/>
              <a:gdLst/>
              <a:ahLst/>
              <a:cxnLst/>
              <a:rect l="l" t="t" r="r" b="b"/>
              <a:pathLst>
                <a:path w="6352540" h="1090295">
                  <a:moveTo>
                    <a:pt x="152400" y="0"/>
                  </a:move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937768"/>
                  </a:lnTo>
                  <a:lnTo>
                    <a:pt x="7769" y="985936"/>
                  </a:lnTo>
                  <a:lnTo>
                    <a:pt x="29405" y="1027771"/>
                  </a:lnTo>
                  <a:lnTo>
                    <a:pt x="62396" y="1060762"/>
                  </a:lnTo>
                  <a:lnTo>
                    <a:pt x="104231" y="1082398"/>
                  </a:lnTo>
                  <a:lnTo>
                    <a:pt x="152400" y="1090168"/>
                  </a:lnTo>
                  <a:lnTo>
                    <a:pt x="6200140" y="1090168"/>
                  </a:lnTo>
                  <a:lnTo>
                    <a:pt x="6248308" y="1082398"/>
                  </a:lnTo>
                  <a:lnTo>
                    <a:pt x="6290143" y="1060762"/>
                  </a:lnTo>
                  <a:lnTo>
                    <a:pt x="6323134" y="1027771"/>
                  </a:lnTo>
                  <a:lnTo>
                    <a:pt x="6344770" y="985936"/>
                  </a:lnTo>
                  <a:lnTo>
                    <a:pt x="6352540" y="937768"/>
                  </a:lnTo>
                  <a:lnTo>
                    <a:pt x="6352540" y="152400"/>
                  </a:lnTo>
                  <a:lnTo>
                    <a:pt x="6344770" y="104231"/>
                  </a:lnTo>
                  <a:lnTo>
                    <a:pt x="6323134" y="62396"/>
                  </a:lnTo>
                  <a:lnTo>
                    <a:pt x="6290143" y="29405"/>
                  </a:lnTo>
                  <a:lnTo>
                    <a:pt x="6248308" y="7769"/>
                  </a:lnTo>
                  <a:lnTo>
                    <a:pt x="6200140" y="0"/>
                  </a:lnTo>
                  <a:lnTo>
                    <a:pt x="15240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21610" y="6311070"/>
              <a:ext cx="5857240" cy="0"/>
            </a:xfrm>
            <a:custGeom>
              <a:avLst/>
              <a:gdLst/>
              <a:ahLst/>
              <a:cxnLst/>
              <a:rect l="l" t="t" r="r" b="b"/>
              <a:pathLst>
                <a:path w="5857240">
                  <a:moveTo>
                    <a:pt x="0" y="0"/>
                  </a:moveTo>
                  <a:lnTo>
                    <a:pt x="585724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835660" y="6189573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59">
                <a:moveTo>
                  <a:pt x="6352540" y="0"/>
                </a:moveTo>
                <a:lnTo>
                  <a:pt x="0" y="0"/>
                </a:lnTo>
                <a:lnTo>
                  <a:pt x="0" y="378459"/>
                </a:lnTo>
                <a:lnTo>
                  <a:pt x="6352540" y="378459"/>
                </a:lnTo>
                <a:lnTo>
                  <a:pt x="635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48360" y="6223229"/>
            <a:ext cx="6327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Toxic</a:t>
            </a:r>
            <a:r>
              <a:rPr sz="1800" b="1" spc="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Effects</a:t>
            </a:r>
            <a:r>
              <a:rPr sz="1800" b="1" spc="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800" b="1" spc="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Wood</a:t>
            </a:r>
            <a:r>
              <a:rPr sz="1800" b="1" spc="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ahoma"/>
                <a:cs typeface="Tahoma"/>
              </a:rPr>
              <a:t>Preservatives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35660" y="6189573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59">
                <a:moveTo>
                  <a:pt x="0" y="378459"/>
                </a:moveTo>
                <a:lnTo>
                  <a:pt x="6352540" y="378459"/>
                </a:lnTo>
                <a:lnTo>
                  <a:pt x="6352540" y="0"/>
                </a:lnTo>
                <a:lnTo>
                  <a:pt x="0" y="0"/>
                </a:lnTo>
                <a:lnTo>
                  <a:pt x="0" y="37845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169762" y="6708077"/>
            <a:ext cx="27406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able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4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lists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effects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exposure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major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69762" y="6866775"/>
            <a:ext cx="27412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preservatives.</a:t>
            </a:r>
            <a:r>
              <a:rPr sz="1100" spc="2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Before using any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pesticide,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91513" y="6546048"/>
            <a:ext cx="3119120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5" dirty="0">
                <a:latin typeface="Times New Roman"/>
                <a:cs typeface="Times New Roman"/>
              </a:rPr>
              <a:t>T</a:t>
            </a:r>
            <a:r>
              <a:rPr sz="1100" spc="-5" dirty="0">
                <a:latin typeface="Times New Roman"/>
                <a:cs typeface="Times New Roman"/>
              </a:rPr>
              <a:t>ch</a:t>
            </a:r>
            <a:r>
              <a:rPr sz="1100" spc="10" dirty="0">
                <a:latin typeface="Times New Roman"/>
                <a:cs typeface="Times New Roman"/>
              </a:rPr>
              <a:t>e</a:t>
            </a:r>
            <a:r>
              <a:rPr sz="1100" spc="-10" dirty="0">
                <a:latin typeface="Times New Roman"/>
                <a:cs typeface="Times New Roman"/>
              </a:rPr>
              <a:t>c</a:t>
            </a:r>
            <a:r>
              <a:rPr sz="1100" spc="5" dirty="0">
                <a:latin typeface="Times New Roman"/>
                <a:cs typeface="Times New Roman"/>
              </a:rPr>
              <a:t>k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label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specific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symptoms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other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10314" y="7184174"/>
            <a:ext cx="3100070" cy="35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spc="-20" dirty="0">
                <a:latin typeface="Times New Roman"/>
                <a:cs typeface="Times New Roman"/>
              </a:rPr>
              <a:t>health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warnings.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35" dirty="0">
                <a:latin typeface="Times New Roman"/>
                <a:cs typeface="Times New Roman"/>
              </a:rPr>
              <a:t>For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example,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labels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products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contain- </a:t>
            </a:r>
            <a:r>
              <a:rPr sz="1100" dirty="0">
                <a:latin typeface="Times New Roman"/>
                <a:cs typeface="Times New Roman"/>
              </a:rPr>
              <a:t>ing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penta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salts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must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state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following: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99347" y="6715760"/>
            <a:ext cx="2529205" cy="828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b="1" dirty="0">
                <a:latin typeface="Tahoma"/>
                <a:cs typeface="Tahoma"/>
              </a:rPr>
              <a:t>“The</a:t>
            </a:r>
            <a:r>
              <a:rPr sz="1100" b="1" spc="204" dirty="0">
                <a:latin typeface="Tahoma"/>
                <a:cs typeface="Tahoma"/>
              </a:rPr>
              <a:t> </a:t>
            </a:r>
            <a:r>
              <a:rPr sz="1100" b="1" dirty="0">
                <a:latin typeface="Tahoma"/>
                <a:cs typeface="Tahoma"/>
              </a:rPr>
              <a:t>U.S.</a:t>
            </a:r>
            <a:r>
              <a:rPr sz="1100" b="1" spc="210" dirty="0">
                <a:latin typeface="Tahoma"/>
                <a:cs typeface="Tahoma"/>
              </a:rPr>
              <a:t> </a:t>
            </a:r>
            <a:r>
              <a:rPr sz="1100" b="1" dirty="0">
                <a:latin typeface="Tahoma"/>
                <a:cs typeface="Tahoma"/>
              </a:rPr>
              <a:t>EPA</a:t>
            </a:r>
            <a:r>
              <a:rPr sz="1100" b="1" spc="210" dirty="0">
                <a:latin typeface="Tahoma"/>
                <a:cs typeface="Tahoma"/>
              </a:rPr>
              <a:t> </a:t>
            </a:r>
            <a:r>
              <a:rPr sz="1100" b="1" dirty="0">
                <a:latin typeface="Tahoma"/>
                <a:cs typeface="Tahoma"/>
              </a:rPr>
              <a:t>has</a:t>
            </a:r>
            <a:r>
              <a:rPr sz="1100" b="1" spc="210" dirty="0">
                <a:latin typeface="Tahoma"/>
                <a:cs typeface="Tahoma"/>
              </a:rPr>
              <a:t> </a:t>
            </a:r>
            <a:r>
              <a:rPr sz="1100" b="1" spc="-20" dirty="0">
                <a:latin typeface="Tahoma"/>
                <a:cs typeface="Tahoma"/>
              </a:rPr>
              <a:t>determined</a:t>
            </a:r>
            <a:r>
              <a:rPr sz="1100" b="1" spc="210" dirty="0">
                <a:latin typeface="Tahoma"/>
                <a:cs typeface="Tahoma"/>
              </a:rPr>
              <a:t> </a:t>
            </a:r>
            <a:r>
              <a:rPr sz="1100" b="1" spc="-80" dirty="0">
                <a:latin typeface="Tahoma"/>
                <a:cs typeface="Tahoma"/>
              </a:rPr>
              <a:t>that </a:t>
            </a:r>
            <a:r>
              <a:rPr sz="1100" b="1" spc="-70" dirty="0">
                <a:latin typeface="Tahoma"/>
                <a:cs typeface="Tahoma"/>
              </a:rPr>
              <a:t>pentachlorophenol</a:t>
            </a:r>
            <a:r>
              <a:rPr sz="1100" b="1" spc="20" dirty="0">
                <a:latin typeface="Tahoma"/>
                <a:cs typeface="Tahoma"/>
              </a:rPr>
              <a:t> </a:t>
            </a:r>
            <a:r>
              <a:rPr sz="1100" b="1" spc="-35" dirty="0">
                <a:latin typeface="Tahoma"/>
                <a:cs typeface="Tahoma"/>
              </a:rPr>
              <a:t>can</a:t>
            </a:r>
            <a:r>
              <a:rPr sz="1100" b="1" spc="20" dirty="0">
                <a:latin typeface="Tahoma"/>
                <a:cs typeface="Tahoma"/>
              </a:rPr>
              <a:t> </a:t>
            </a:r>
            <a:r>
              <a:rPr sz="1100" b="1" spc="-60" dirty="0">
                <a:latin typeface="Tahoma"/>
                <a:cs typeface="Tahoma"/>
              </a:rPr>
              <a:t>produce</a:t>
            </a:r>
            <a:r>
              <a:rPr sz="1100" b="1" spc="25" dirty="0">
                <a:latin typeface="Tahoma"/>
                <a:cs typeface="Tahoma"/>
              </a:rPr>
              <a:t> </a:t>
            </a:r>
            <a:r>
              <a:rPr sz="1100" b="1" spc="-65" dirty="0">
                <a:latin typeface="Tahoma"/>
                <a:cs typeface="Tahoma"/>
              </a:rPr>
              <a:t>defects </a:t>
            </a:r>
            <a:r>
              <a:rPr sz="1100" b="1" dirty="0">
                <a:latin typeface="Tahoma"/>
                <a:cs typeface="Tahoma"/>
              </a:rPr>
              <a:t>in</a:t>
            </a:r>
            <a:r>
              <a:rPr sz="1100" b="1" spc="60" dirty="0">
                <a:latin typeface="Tahoma"/>
                <a:cs typeface="Tahoma"/>
              </a:rPr>
              <a:t> </a:t>
            </a:r>
            <a:r>
              <a:rPr sz="1100" b="1" dirty="0">
                <a:latin typeface="Tahoma"/>
                <a:cs typeface="Tahoma"/>
              </a:rPr>
              <a:t>the</a:t>
            </a:r>
            <a:r>
              <a:rPr sz="1100" b="1" spc="60" dirty="0">
                <a:latin typeface="Tahoma"/>
                <a:cs typeface="Tahoma"/>
              </a:rPr>
              <a:t> </a:t>
            </a:r>
            <a:r>
              <a:rPr sz="1100" b="1" spc="-45" dirty="0">
                <a:latin typeface="Tahoma"/>
                <a:cs typeface="Tahoma"/>
              </a:rPr>
              <a:t>offspring</a:t>
            </a:r>
            <a:r>
              <a:rPr sz="1100" b="1" spc="65" dirty="0">
                <a:latin typeface="Tahoma"/>
                <a:cs typeface="Tahoma"/>
              </a:rPr>
              <a:t> </a:t>
            </a:r>
            <a:r>
              <a:rPr sz="1100" b="1" dirty="0">
                <a:latin typeface="Tahoma"/>
                <a:cs typeface="Tahoma"/>
              </a:rPr>
              <a:t>of</a:t>
            </a:r>
            <a:r>
              <a:rPr sz="1100" b="1" spc="60" dirty="0">
                <a:latin typeface="Tahoma"/>
                <a:cs typeface="Tahoma"/>
              </a:rPr>
              <a:t> </a:t>
            </a:r>
            <a:r>
              <a:rPr sz="1100" b="1" spc="-55" dirty="0">
                <a:latin typeface="Tahoma"/>
                <a:cs typeface="Tahoma"/>
              </a:rPr>
              <a:t>laboratory</a:t>
            </a:r>
            <a:r>
              <a:rPr sz="1100" b="1" spc="65" dirty="0">
                <a:latin typeface="Tahoma"/>
                <a:cs typeface="Tahoma"/>
              </a:rPr>
              <a:t> </a:t>
            </a:r>
            <a:r>
              <a:rPr sz="1100" b="1" spc="-90" dirty="0">
                <a:latin typeface="Tahoma"/>
                <a:cs typeface="Tahoma"/>
              </a:rPr>
              <a:t>animals. </a:t>
            </a:r>
            <a:r>
              <a:rPr sz="1100" b="1" spc="-45" dirty="0">
                <a:latin typeface="Tahoma"/>
                <a:cs typeface="Tahoma"/>
              </a:rPr>
              <a:t>Exposure</a:t>
            </a:r>
            <a:r>
              <a:rPr sz="1100" b="1" spc="65" dirty="0">
                <a:latin typeface="Tahoma"/>
                <a:cs typeface="Tahoma"/>
              </a:rPr>
              <a:t> </a:t>
            </a:r>
            <a:r>
              <a:rPr sz="1100" b="1" dirty="0">
                <a:latin typeface="Tahoma"/>
                <a:cs typeface="Tahoma"/>
              </a:rPr>
              <a:t>to</a:t>
            </a:r>
            <a:r>
              <a:rPr sz="1100" b="1" spc="70" dirty="0">
                <a:latin typeface="Tahoma"/>
                <a:cs typeface="Tahoma"/>
              </a:rPr>
              <a:t> </a:t>
            </a:r>
            <a:r>
              <a:rPr sz="1100" b="1" spc="-60" dirty="0">
                <a:latin typeface="Tahoma"/>
                <a:cs typeface="Tahoma"/>
              </a:rPr>
              <a:t>pentachlorophenol</a:t>
            </a:r>
            <a:r>
              <a:rPr sz="1100" b="1" spc="70" dirty="0">
                <a:latin typeface="Tahoma"/>
                <a:cs typeface="Tahoma"/>
              </a:rPr>
              <a:t> </a:t>
            </a:r>
            <a:r>
              <a:rPr sz="1100" b="1" spc="-55" dirty="0">
                <a:latin typeface="Tahoma"/>
                <a:cs typeface="Tahoma"/>
              </a:rPr>
              <a:t>during </a:t>
            </a:r>
            <a:r>
              <a:rPr sz="1100" b="1" spc="-85" dirty="0">
                <a:latin typeface="Tahoma"/>
                <a:cs typeface="Tahoma"/>
              </a:rPr>
              <a:t>pregnancy</a:t>
            </a:r>
            <a:r>
              <a:rPr sz="1100" b="1" spc="-55" dirty="0">
                <a:latin typeface="Tahoma"/>
                <a:cs typeface="Tahoma"/>
              </a:rPr>
              <a:t> </a:t>
            </a:r>
            <a:r>
              <a:rPr sz="1100" b="1" spc="-85" dirty="0">
                <a:latin typeface="Tahoma"/>
                <a:cs typeface="Tahoma"/>
              </a:rPr>
              <a:t>should</a:t>
            </a:r>
            <a:r>
              <a:rPr sz="1100" b="1" spc="-55" dirty="0">
                <a:latin typeface="Tahoma"/>
                <a:cs typeface="Tahoma"/>
              </a:rPr>
              <a:t> </a:t>
            </a:r>
            <a:r>
              <a:rPr sz="1100" b="1" spc="-80" dirty="0">
                <a:latin typeface="Tahoma"/>
                <a:cs typeface="Tahoma"/>
              </a:rPr>
              <a:t>be</a:t>
            </a:r>
            <a:r>
              <a:rPr sz="1100" b="1" spc="-55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avoided.”</a:t>
            </a:r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77265" y="531291"/>
          <a:ext cx="6327140" cy="57740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2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2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2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290">
                <a:tc gridSpan="3"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b="1" spc="-95" dirty="0">
                          <a:latin typeface="Tahoma"/>
                          <a:cs typeface="Tahoma"/>
                        </a:rPr>
                        <a:t>Table </a:t>
                      </a:r>
                      <a:r>
                        <a:rPr sz="1200" b="1" dirty="0">
                          <a:latin typeface="Tahoma"/>
                          <a:cs typeface="Tahoma"/>
                        </a:rPr>
                        <a:t>4.</a:t>
                      </a:r>
                      <a:r>
                        <a:rPr sz="1200" b="1" spc="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75" dirty="0">
                          <a:latin typeface="Tahoma"/>
                          <a:cs typeface="Tahoma"/>
                        </a:rPr>
                        <a:t>Potential</a:t>
                      </a:r>
                      <a:r>
                        <a:rPr sz="1200" b="1" spc="-90" dirty="0">
                          <a:latin typeface="Tahoma"/>
                          <a:cs typeface="Tahoma"/>
                        </a:rPr>
                        <a:t> human</a:t>
                      </a:r>
                      <a:r>
                        <a:rPr sz="1200" b="1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75" dirty="0">
                          <a:latin typeface="Tahoma"/>
                          <a:cs typeface="Tahoma"/>
                        </a:rPr>
                        <a:t>health</a:t>
                      </a:r>
                      <a:r>
                        <a:rPr sz="1200" b="1" spc="-90" dirty="0">
                          <a:latin typeface="Tahoma"/>
                          <a:cs typeface="Tahoma"/>
                        </a:rPr>
                        <a:t> effects </a:t>
                      </a:r>
                      <a:r>
                        <a:rPr sz="1200" b="1" spc="-65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1200" b="1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85" dirty="0">
                          <a:latin typeface="Tahoma"/>
                          <a:cs typeface="Tahoma"/>
                        </a:rPr>
                        <a:t>exposure</a:t>
                      </a:r>
                      <a:r>
                        <a:rPr sz="1200" b="1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65" dirty="0">
                          <a:latin typeface="Tahoma"/>
                          <a:cs typeface="Tahoma"/>
                        </a:rPr>
                        <a:t>to</a:t>
                      </a:r>
                      <a:r>
                        <a:rPr sz="1200" b="1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85" dirty="0">
                          <a:latin typeface="Tahoma"/>
                          <a:cs typeface="Tahoma"/>
                        </a:rPr>
                        <a:t>wood</a:t>
                      </a:r>
                      <a:r>
                        <a:rPr sz="1200" b="1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10" dirty="0">
                          <a:latin typeface="Tahoma"/>
                          <a:cs typeface="Tahoma"/>
                        </a:rPr>
                        <a:t>preservatives.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88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484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100" b="1" spc="-45" dirty="0">
                          <a:latin typeface="Tahoma"/>
                          <a:cs typeface="Tahoma"/>
                        </a:rPr>
                        <a:t>Preservative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1384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100" b="1" spc="-90" dirty="0">
                          <a:latin typeface="Tahoma"/>
                          <a:cs typeface="Tahoma"/>
                        </a:rPr>
                        <a:t>Acute</a:t>
                      </a:r>
                      <a:r>
                        <a:rPr sz="1100" b="1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spc="-10" dirty="0">
                          <a:latin typeface="Tahoma"/>
                          <a:cs typeface="Tahoma"/>
                        </a:rPr>
                        <a:t>Effects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100" b="1" spc="-95" dirty="0">
                          <a:latin typeface="Tahoma"/>
                          <a:cs typeface="Tahoma"/>
                        </a:rPr>
                        <a:t>Delayed</a:t>
                      </a:r>
                      <a:r>
                        <a:rPr sz="11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spc="-10" dirty="0">
                          <a:latin typeface="Tahoma"/>
                          <a:cs typeface="Tahoma"/>
                        </a:rPr>
                        <a:t>Effects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9815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b="1" spc="-10" dirty="0">
                          <a:latin typeface="Tahoma"/>
                          <a:cs typeface="Tahoma"/>
                        </a:rPr>
                        <a:t>Creosote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indent="-100330">
                        <a:lnSpc>
                          <a:spcPct val="100000"/>
                        </a:lnSpc>
                        <a:spcBef>
                          <a:spcPts val="200"/>
                        </a:spcBef>
                        <a:buChar char="•"/>
                        <a:tabLst>
                          <a:tab pos="157480" algn="l"/>
                        </a:tabLst>
                      </a:pPr>
                      <a:r>
                        <a:rPr sz="1000" spc="-25" dirty="0">
                          <a:latin typeface="Trebuchet MS"/>
                          <a:cs typeface="Trebuchet MS"/>
                        </a:rPr>
                        <a:t>Skin</a:t>
                      </a:r>
                      <a:r>
                        <a:rPr sz="1000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eye</a:t>
                      </a:r>
                      <a:r>
                        <a:rPr sz="1000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irritation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157480" marR="248920" indent="-100330">
                        <a:lnSpc>
                          <a:spcPct val="100000"/>
                        </a:lnSpc>
                        <a:buChar char="•"/>
                        <a:tabLst>
                          <a:tab pos="171450" algn="l"/>
                        </a:tabLst>
                      </a:pPr>
                      <a:r>
                        <a:rPr sz="1000" spc="-55" dirty="0">
                          <a:latin typeface="Trebuchet MS"/>
                          <a:cs typeface="Trebuchet MS"/>
                        </a:rPr>
                        <a:t>Eye</a:t>
                      </a:r>
                      <a:r>
                        <a:rPr sz="10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respiratory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latin typeface="Trebuchet MS"/>
                          <a:cs typeface="Trebuchet MS"/>
                        </a:rPr>
                        <a:t>tract 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(lungs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throat) 	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irritation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from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vapors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fumes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produced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by 	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heating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157480" indent="-100330">
                        <a:lnSpc>
                          <a:spcPct val="100000"/>
                        </a:lnSpc>
                        <a:buChar char="•"/>
                        <a:tabLst>
                          <a:tab pos="157480" algn="l"/>
                        </a:tabLst>
                      </a:pPr>
                      <a:r>
                        <a:rPr sz="1000" spc="-25" dirty="0">
                          <a:latin typeface="Trebuchet MS"/>
                          <a:cs typeface="Trebuchet MS"/>
                        </a:rPr>
                        <a:t>Skin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may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become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sensitive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sunlight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indent="-100330">
                        <a:lnSpc>
                          <a:spcPct val="100000"/>
                        </a:lnSpc>
                        <a:spcBef>
                          <a:spcPts val="200"/>
                        </a:spcBef>
                        <a:buChar char="•"/>
                        <a:tabLst>
                          <a:tab pos="157480" algn="l"/>
                        </a:tabLst>
                      </a:pPr>
                      <a:r>
                        <a:rPr sz="1000" spc="-50" dirty="0">
                          <a:latin typeface="Trebuchet MS"/>
                          <a:cs typeface="Trebuchet MS"/>
                        </a:rPr>
                        <a:t>Cancer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laboratory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animals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156845" indent="-99695">
                        <a:lnSpc>
                          <a:spcPct val="100000"/>
                        </a:lnSpc>
                        <a:buChar char="•"/>
                        <a:tabLst>
                          <a:tab pos="156845" algn="l"/>
                        </a:tabLst>
                      </a:pPr>
                      <a:r>
                        <a:rPr sz="1000" spc="-25" dirty="0">
                          <a:latin typeface="Trebuchet MS"/>
                          <a:cs typeface="Trebuchet MS"/>
                        </a:rPr>
                        <a:t>Skin</a:t>
                      </a:r>
                      <a:r>
                        <a:rPr sz="1000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cancer</a:t>
                      </a:r>
                      <a:r>
                        <a:rPr sz="1000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00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some</a:t>
                      </a:r>
                      <a:r>
                        <a:rPr sz="1000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workers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157480" indent="-100330">
                        <a:lnSpc>
                          <a:spcPct val="100000"/>
                        </a:lnSpc>
                        <a:buChar char="•"/>
                        <a:tabLst>
                          <a:tab pos="157480" algn="l"/>
                        </a:tabLst>
                      </a:pPr>
                      <a:r>
                        <a:rPr sz="1000" spc="-25" dirty="0">
                          <a:latin typeface="Trebuchet MS"/>
                          <a:cs typeface="Trebuchet MS"/>
                        </a:rPr>
                        <a:t>Mutagenic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effects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 laboratory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animals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157480" marR="433070" indent="-100330">
                        <a:lnSpc>
                          <a:spcPct val="100000"/>
                        </a:lnSpc>
                        <a:buChar char="•"/>
                        <a:tabLst>
                          <a:tab pos="171450" algn="l"/>
                        </a:tabLst>
                      </a:pPr>
                      <a:r>
                        <a:rPr sz="1000" spc="-45" dirty="0">
                          <a:latin typeface="Trebuchet MS"/>
                          <a:cs typeface="Trebuchet MS"/>
                        </a:rPr>
                        <a:t>Dermatitis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90" dirty="0">
                          <a:latin typeface="Trebuchet MS"/>
                          <a:cs typeface="Trebuchet MS"/>
                        </a:rPr>
                        <a:t>(a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skin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condition)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following 	prolonged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repeated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exposure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151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b="1" spc="-10" dirty="0">
                          <a:latin typeface="Tahoma"/>
                          <a:cs typeface="Tahoma"/>
                        </a:rPr>
                        <a:t>Penta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indent="-100330">
                        <a:lnSpc>
                          <a:spcPct val="100000"/>
                        </a:lnSpc>
                        <a:spcBef>
                          <a:spcPts val="200"/>
                        </a:spcBef>
                        <a:buChar char="•"/>
                        <a:tabLst>
                          <a:tab pos="157480" algn="l"/>
                        </a:tabLst>
                      </a:pPr>
                      <a:r>
                        <a:rPr sz="1000" spc="-55" dirty="0">
                          <a:latin typeface="Trebuchet MS"/>
                          <a:cs typeface="Trebuchet MS"/>
                        </a:rPr>
                        <a:t>Skin, 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eye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respiratory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latin typeface="Trebuchet MS"/>
                          <a:cs typeface="Trebuchet MS"/>
                        </a:rPr>
                        <a:t>tract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irritation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156845" marR="64135" indent="-100330">
                        <a:lnSpc>
                          <a:spcPct val="100000"/>
                        </a:lnSpc>
                        <a:buChar char="•"/>
                        <a:tabLst>
                          <a:tab pos="170815" algn="l"/>
                        </a:tabLst>
                      </a:pPr>
                      <a:r>
                        <a:rPr sz="1000" spc="-25" dirty="0">
                          <a:latin typeface="Trebuchet MS"/>
                          <a:cs typeface="Trebuchet MS"/>
                        </a:rPr>
                        <a:t>Ingestion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penta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solutions,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inhalation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of 	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concentrated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vapors,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 or 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excessive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skin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contact 	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may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lead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 to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90" dirty="0">
                          <a:latin typeface="Trebuchet MS"/>
                          <a:cs typeface="Trebuchet MS"/>
                        </a:rPr>
                        <a:t>fever,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headache,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weakness,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dizziness, 	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nausea,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loss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 coordination, 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profuse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sweating, 	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convulsions,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 hypothermia 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(low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body 	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temperature)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indent="-100330">
                        <a:lnSpc>
                          <a:spcPct val="100000"/>
                        </a:lnSpc>
                        <a:spcBef>
                          <a:spcPts val="200"/>
                        </a:spcBef>
                        <a:buChar char="•"/>
                        <a:tabLst>
                          <a:tab pos="157480" algn="l"/>
                        </a:tabLst>
                      </a:pPr>
                      <a:r>
                        <a:rPr sz="1000" spc="-45" dirty="0">
                          <a:latin typeface="Trebuchet MS"/>
                          <a:cs typeface="Trebuchet MS"/>
                        </a:rPr>
                        <a:t>Birth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defects 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laboratory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animals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157480" marR="508634" indent="-100330">
                        <a:lnSpc>
                          <a:spcPct val="100000"/>
                        </a:lnSpc>
                        <a:buChar char="•"/>
                        <a:tabLst>
                          <a:tab pos="171450" algn="l"/>
                        </a:tabLst>
                      </a:pPr>
                      <a:r>
                        <a:rPr sz="1000" spc="-25" dirty="0">
                          <a:latin typeface="Trebuchet MS"/>
                          <a:cs typeface="Trebuchet MS"/>
                        </a:rPr>
                        <a:t>Dioxin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contaminant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causes 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cancer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in 	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laboratory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animals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955">
                <a:tc>
                  <a:txBody>
                    <a:bodyPr/>
                    <a:lstStyle/>
                    <a:p>
                      <a:pPr marL="56515" marR="206375" algn="just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b="1" spc="-70" dirty="0">
                          <a:latin typeface="Tahoma"/>
                          <a:cs typeface="Tahoma"/>
                        </a:rPr>
                        <a:t>Inorganic </a:t>
                      </a:r>
                      <a:r>
                        <a:rPr sz="1100" b="1" spc="-90" dirty="0">
                          <a:latin typeface="Tahoma"/>
                          <a:cs typeface="Tahoma"/>
                        </a:rPr>
                        <a:t>Arsenicals </a:t>
                      </a:r>
                      <a:r>
                        <a:rPr sz="1100" b="1" spc="-20" dirty="0">
                          <a:latin typeface="Tahoma"/>
                          <a:cs typeface="Tahoma"/>
                        </a:rPr>
                        <a:t>(CCA</a:t>
                      </a:r>
                      <a:endParaRPr sz="1100">
                        <a:latin typeface="Tahoma"/>
                        <a:cs typeface="Tahoma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sz="1100" b="1" spc="-45" dirty="0">
                          <a:latin typeface="Tahoma"/>
                          <a:cs typeface="Tahoma"/>
                        </a:rPr>
                        <a:t>compounds)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marR="202565" indent="-100330">
                        <a:lnSpc>
                          <a:spcPct val="100000"/>
                        </a:lnSpc>
                        <a:spcBef>
                          <a:spcPts val="20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00" spc="-50" dirty="0">
                          <a:latin typeface="Trebuchet MS"/>
                          <a:cs typeface="Trebuchet MS"/>
                        </a:rPr>
                        <a:t>Concentrated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forms may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 cause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severe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burns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to 	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eyes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skin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157480" marR="327025" indent="-100330">
                        <a:lnSpc>
                          <a:spcPct val="100000"/>
                        </a:lnSpc>
                        <a:buChar char="•"/>
                        <a:tabLst>
                          <a:tab pos="171450" algn="l"/>
                        </a:tabLst>
                      </a:pPr>
                      <a:r>
                        <a:rPr sz="1000" spc="-30" dirty="0">
                          <a:latin typeface="Trebuchet MS"/>
                          <a:cs typeface="Trebuchet MS"/>
                        </a:rPr>
                        <a:t>Exposure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 to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high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 concentrations 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can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cause 	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nausea,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headache,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latin typeface="Trebuchet MS"/>
                          <a:cs typeface="Trebuchet MS"/>
                        </a:rPr>
                        <a:t>diarrhea,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and,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80" dirty="0">
                          <a:latin typeface="Trebuchet MS"/>
                          <a:cs typeface="Trebuchet MS"/>
                        </a:rPr>
                        <a:t>if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ingested, 	abdominal 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pain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157480" marR="456565" indent="-100330">
                        <a:lnSpc>
                          <a:spcPct val="100000"/>
                        </a:lnSpc>
                        <a:buChar char="•"/>
                        <a:tabLst>
                          <a:tab pos="171450" algn="l"/>
                        </a:tabLst>
                      </a:pPr>
                      <a:r>
                        <a:rPr sz="1000" spc="-30" dirty="0">
                          <a:latin typeface="Trebuchet MS"/>
                          <a:cs typeface="Trebuchet MS"/>
                        </a:rPr>
                        <a:t>Exposure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mist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can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cause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ulceration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and 	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perforation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nasal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septum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157480" marR="215265" indent="-100330">
                        <a:lnSpc>
                          <a:spcPct val="100000"/>
                        </a:lnSpc>
                        <a:buChar char="•"/>
                        <a:tabLst>
                          <a:tab pos="171450" algn="l"/>
                        </a:tabLst>
                      </a:pPr>
                      <a:r>
                        <a:rPr sz="1000" spc="-25" dirty="0">
                          <a:latin typeface="Trebuchet MS"/>
                          <a:cs typeface="Trebuchet MS"/>
                        </a:rPr>
                        <a:t>Prolonged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exposure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can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produce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chronic, 	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persistent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symptoms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of 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headache,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abdominal 	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distress,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salivation,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 low-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grade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90" dirty="0">
                          <a:latin typeface="Trebuchet MS"/>
                          <a:cs typeface="Trebuchet MS"/>
                        </a:rPr>
                        <a:t>fever,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upper 	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respiratory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irritation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157480" marR="57785" indent="-100330">
                        <a:lnSpc>
                          <a:spcPct val="100000"/>
                        </a:lnSpc>
                        <a:buChar char="•"/>
                        <a:tabLst>
                          <a:tab pos="171450" algn="l"/>
                        </a:tabLst>
                      </a:pPr>
                      <a:r>
                        <a:rPr sz="1000" spc="-10" dirty="0">
                          <a:latin typeface="Trebuchet MS"/>
                          <a:cs typeface="Trebuchet MS"/>
                        </a:rPr>
                        <a:t>Long-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term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effects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can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include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liver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damage,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loss 	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hair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fingernails,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anemia,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skin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disorders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indent="-100330">
                        <a:lnSpc>
                          <a:spcPct val="100000"/>
                        </a:lnSpc>
                        <a:spcBef>
                          <a:spcPts val="200"/>
                        </a:spcBef>
                        <a:buChar char="•"/>
                        <a:tabLst>
                          <a:tab pos="157480" algn="l"/>
                        </a:tabLst>
                      </a:pPr>
                      <a:r>
                        <a:rPr sz="1000" spc="-25" dirty="0">
                          <a:latin typeface="Trebuchet MS"/>
                          <a:cs typeface="Trebuchet MS"/>
                        </a:rPr>
                        <a:t>Mutagenic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effects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 laboratory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animals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157480" marR="51435" indent="-100330">
                        <a:lnSpc>
                          <a:spcPct val="100000"/>
                        </a:lnSpc>
                        <a:buChar char="•"/>
                        <a:tabLst>
                          <a:tab pos="171450" algn="l"/>
                        </a:tabLst>
                      </a:pPr>
                      <a:r>
                        <a:rPr sz="1000" spc="-35" dirty="0">
                          <a:latin typeface="Trebuchet MS"/>
                          <a:cs typeface="Trebuchet MS"/>
                        </a:rPr>
                        <a:t>Associated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cancer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humans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who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drank 	</a:t>
                      </a:r>
                      <a:r>
                        <a:rPr sz="1000" spc="-85" dirty="0">
                          <a:latin typeface="Trebuchet MS"/>
                          <a:cs typeface="Trebuchet MS"/>
                        </a:rPr>
                        <a:t>water,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breathed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latin typeface="Trebuchet MS"/>
                          <a:cs typeface="Trebuchet MS"/>
                        </a:rPr>
                        <a:t>air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contaminated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with 	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arsenic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600" y="388049"/>
            <a:ext cx="7508875" cy="2409825"/>
            <a:chOff x="228600" y="388049"/>
            <a:chExt cx="7508875" cy="2409825"/>
          </a:xfrm>
        </p:grpSpPr>
        <p:sp>
          <p:nvSpPr>
            <p:cNvPr id="3" name="object 3"/>
            <p:cNvSpPr/>
            <p:nvPr/>
          </p:nvSpPr>
          <p:spPr>
            <a:xfrm>
              <a:off x="257124" y="416572"/>
              <a:ext cx="7480300" cy="2381250"/>
            </a:xfrm>
            <a:custGeom>
              <a:avLst/>
              <a:gdLst/>
              <a:ahLst/>
              <a:cxnLst/>
              <a:rect l="l" t="t" r="r" b="b"/>
              <a:pathLst>
                <a:path w="7480300" h="2381250">
                  <a:moveTo>
                    <a:pt x="7480300" y="0"/>
                  </a:moveTo>
                  <a:lnTo>
                    <a:pt x="0" y="0"/>
                  </a:lnTo>
                  <a:lnTo>
                    <a:pt x="0" y="2381250"/>
                  </a:lnTo>
                  <a:lnTo>
                    <a:pt x="7480300" y="2381250"/>
                  </a:lnTo>
                  <a:lnTo>
                    <a:pt x="7480300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8600" y="388049"/>
              <a:ext cx="7297420" cy="2196465"/>
            </a:xfrm>
            <a:custGeom>
              <a:avLst/>
              <a:gdLst/>
              <a:ahLst/>
              <a:cxnLst/>
              <a:rect l="l" t="t" r="r" b="b"/>
              <a:pathLst>
                <a:path w="7297420" h="2196465">
                  <a:moveTo>
                    <a:pt x="7068311" y="0"/>
                  </a:moveTo>
                  <a:lnTo>
                    <a:pt x="228600" y="0"/>
                  </a:lnTo>
                  <a:lnTo>
                    <a:pt x="182529" y="4644"/>
                  </a:lnTo>
                  <a:lnTo>
                    <a:pt x="139619" y="17964"/>
                  </a:lnTo>
                  <a:lnTo>
                    <a:pt x="100788" y="39041"/>
                  </a:lnTo>
                  <a:lnTo>
                    <a:pt x="66955" y="66955"/>
                  </a:lnTo>
                  <a:lnTo>
                    <a:pt x="39041" y="100788"/>
                  </a:lnTo>
                  <a:lnTo>
                    <a:pt x="17964" y="139619"/>
                  </a:lnTo>
                  <a:lnTo>
                    <a:pt x="4644" y="182529"/>
                  </a:lnTo>
                  <a:lnTo>
                    <a:pt x="0" y="228600"/>
                  </a:lnTo>
                  <a:lnTo>
                    <a:pt x="0" y="1967547"/>
                  </a:lnTo>
                  <a:lnTo>
                    <a:pt x="4644" y="2013617"/>
                  </a:lnTo>
                  <a:lnTo>
                    <a:pt x="17964" y="2056528"/>
                  </a:lnTo>
                  <a:lnTo>
                    <a:pt x="39041" y="2095359"/>
                  </a:lnTo>
                  <a:lnTo>
                    <a:pt x="66955" y="2129191"/>
                  </a:lnTo>
                  <a:lnTo>
                    <a:pt x="100788" y="2157105"/>
                  </a:lnTo>
                  <a:lnTo>
                    <a:pt x="139619" y="2178182"/>
                  </a:lnTo>
                  <a:lnTo>
                    <a:pt x="182529" y="2191503"/>
                  </a:lnTo>
                  <a:lnTo>
                    <a:pt x="228600" y="2196147"/>
                  </a:lnTo>
                  <a:lnTo>
                    <a:pt x="7068311" y="2196147"/>
                  </a:lnTo>
                  <a:lnTo>
                    <a:pt x="7114382" y="2191503"/>
                  </a:lnTo>
                  <a:lnTo>
                    <a:pt x="7157292" y="2178182"/>
                  </a:lnTo>
                  <a:lnTo>
                    <a:pt x="7196123" y="2157105"/>
                  </a:lnTo>
                  <a:lnTo>
                    <a:pt x="7229956" y="2129191"/>
                  </a:lnTo>
                  <a:lnTo>
                    <a:pt x="7257870" y="2095359"/>
                  </a:lnTo>
                  <a:lnTo>
                    <a:pt x="7278947" y="2056528"/>
                  </a:lnTo>
                  <a:lnTo>
                    <a:pt x="7292267" y="2013617"/>
                  </a:lnTo>
                  <a:lnTo>
                    <a:pt x="7296911" y="1967547"/>
                  </a:lnTo>
                  <a:lnTo>
                    <a:pt x="7296911" y="228600"/>
                  </a:lnTo>
                  <a:lnTo>
                    <a:pt x="7292267" y="182529"/>
                  </a:lnTo>
                  <a:lnTo>
                    <a:pt x="7278947" y="139619"/>
                  </a:lnTo>
                  <a:lnTo>
                    <a:pt x="7257870" y="100788"/>
                  </a:lnTo>
                  <a:lnTo>
                    <a:pt x="7229956" y="66955"/>
                  </a:lnTo>
                  <a:lnTo>
                    <a:pt x="7196123" y="39041"/>
                  </a:lnTo>
                  <a:lnTo>
                    <a:pt x="7157292" y="17964"/>
                  </a:lnTo>
                  <a:lnTo>
                    <a:pt x="7114382" y="4644"/>
                  </a:lnTo>
                  <a:lnTo>
                    <a:pt x="7068311" y="0"/>
                  </a:lnTo>
                  <a:close/>
                </a:path>
              </a:pathLst>
            </a:custGeom>
            <a:solidFill>
              <a:srgbClr val="E58E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57124" y="416572"/>
            <a:ext cx="7480300" cy="2381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3675">
              <a:lnSpc>
                <a:spcPts val="4435"/>
              </a:lnSpc>
            </a:pPr>
            <a:r>
              <a:rPr sz="3800" b="1" spc="-305" dirty="0">
                <a:latin typeface="Tahoma"/>
                <a:cs typeface="Tahoma"/>
              </a:rPr>
              <a:t>Wood</a:t>
            </a:r>
            <a:r>
              <a:rPr sz="3800" b="1" spc="-350" dirty="0">
                <a:latin typeface="Tahoma"/>
                <a:cs typeface="Tahoma"/>
              </a:rPr>
              <a:t> </a:t>
            </a:r>
            <a:r>
              <a:rPr sz="3800" b="1" spc="-270" dirty="0">
                <a:latin typeface="Tahoma"/>
                <a:cs typeface="Tahoma"/>
              </a:rPr>
              <a:t>Preservation</a:t>
            </a:r>
            <a:endParaRPr sz="3800">
              <a:latin typeface="Tahoma"/>
              <a:cs typeface="Tahoma"/>
            </a:endParaRPr>
          </a:p>
          <a:p>
            <a:pPr marL="104775">
              <a:lnSpc>
                <a:spcPct val="100000"/>
              </a:lnSpc>
              <a:spcBef>
                <a:spcPts val="500"/>
              </a:spcBef>
            </a:pPr>
            <a:r>
              <a:rPr sz="1800" b="1" spc="-105" dirty="0">
                <a:latin typeface="Tahoma"/>
                <a:cs typeface="Tahoma"/>
              </a:rPr>
              <a:t>A</a:t>
            </a:r>
            <a:r>
              <a:rPr sz="1800" b="1" spc="-110" dirty="0">
                <a:latin typeface="Tahoma"/>
                <a:cs typeface="Tahoma"/>
              </a:rPr>
              <a:t> </a:t>
            </a:r>
            <a:r>
              <a:rPr sz="1800" b="1" spc="-170" dirty="0">
                <a:latin typeface="Tahoma"/>
                <a:cs typeface="Tahoma"/>
              </a:rPr>
              <a:t>Safe</a:t>
            </a:r>
            <a:r>
              <a:rPr sz="1800" b="1" spc="-110" dirty="0">
                <a:latin typeface="Tahoma"/>
                <a:cs typeface="Tahoma"/>
              </a:rPr>
              <a:t> </a:t>
            </a:r>
            <a:r>
              <a:rPr sz="1800" b="1" spc="-170" dirty="0">
                <a:latin typeface="Tahoma"/>
                <a:cs typeface="Tahoma"/>
              </a:rPr>
              <a:t>Use</a:t>
            </a:r>
            <a:r>
              <a:rPr sz="1800" b="1" spc="-110" dirty="0">
                <a:latin typeface="Tahoma"/>
                <a:cs typeface="Tahoma"/>
              </a:rPr>
              <a:t> </a:t>
            </a:r>
            <a:r>
              <a:rPr sz="1800" b="1" spc="-140" dirty="0">
                <a:latin typeface="Tahoma"/>
                <a:cs typeface="Tahoma"/>
              </a:rPr>
              <a:t>and</a:t>
            </a:r>
            <a:r>
              <a:rPr sz="1800" b="1" spc="-110" dirty="0">
                <a:latin typeface="Tahoma"/>
                <a:cs typeface="Tahoma"/>
              </a:rPr>
              <a:t> </a:t>
            </a:r>
            <a:r>
              <a:rPr sz="1800" b="1" spc="-130" dirty="0">
                <a:latin typeface="Tahoma"/>
                <a:cs typeface="Tahoma"/>
              </a:rPr>
              <a:t>Certification</a:t>
            </a:r>
            <a:r>
              <a:rPr sz="1800" b="1" spc="-110" dirty="0">
                <a:latin typeface="Tahoma"/>
                <a:cs typeface="Tahoma"/>
              </a:rPr>
              <a:t> </a:t>
            </a:r>
            <a:r>
              <a:rPr sz="1800" b="1" spc="-130" dirty="0">
                <a:latin typeface="Tahoma"/>
                <a:cs typeface="Tahoma"/>
              </a:rPr>
              <a:t>Guide</a:t>
            </a:r>
            <a:r>
              <a:rPr sz="1800" b="1" spc="-110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for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165" dirty="0">
                <a:latin typeface="Tahoma"/>
                <a:cs typeface="Tahoma"/>
              </a:rPr>
              <a:t>Wisconsin</a:t>
            </a:r>
            <a:r>
              <a:rPr sz="1800" b="1" spc="-110" dirty="0">
                <a:latin typeface="Tahoma"/>
                <a:cs typeface="Tahoma"/>
              </a:rPr>
              <a:t> </a:t>
            </a:r>
            <a:r>
              <a:rPr sz="1800" b="1" spc="-145" dirty="0">
                <a:latin typeface="Tahoma"/>
                <a:cs typeface="Tahoma"/>
              </a:rPr>
              <a:t>Pesticide</a:t>
            </a:r>
            <a:r>
              <a:rPr sz="1800" b="1" spc="-105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Applicators</a:t>
            </a:r>
            <a:endParaRPr sz="1800">
              <a:latin typeface="Tahoma"/>
              <a:cs typeface="Tahoma"/>
            </a:endParaRPr>
          </a:p>
          <a:p>
            <a:pPr marL="104775" marR="5163820">
              <a:lnSpc>
                <a:spcPct val="100000"/>
              </a:lnSpc>
              <a:spcBef>
                <a:spcPts val="860"/>
              </a:spcBef>
            </a:pPr>
            <a:r>
              <a:rPr sz="1600" b="1" spc="-140" dirty="0">
                <a:latin typeface="Tahoma"/>
                <a:cs typeface="Tahoma"/>
              </a:rPr>
              <a:t>Commercial</a:t>
            </a:r>
            <a:r>
              <a:rPr sz="1600" b="1" spc="-70" dirty="0">
                <a:latin typeface="Tahoma"/>
                <a:cs typeface="Tahoma"/>
              </a:rPr>
              <a:t> </a:t>
            </a:r>
            <a:r>
              <a:rPr sz="1600" b="1" spc="-125" dirty="0">
                <a:latin typeface="Tahoma"/>
                <a:cs typeface="Tahoma"/>
              </a:rPr>
              <a:t>Category</a:t>
            </a:r>
            <a:r>
              <a:rPr sz="1600" b="1" spc="-70" dirty="0">
                <a:latin typeface="Tahoma"/>
                <a:cs typeface="Tahoma"/>
              </a:rPr>
              <a:t> </a:t>
            </a:r>
            <a:r>
              <a:rPr sz="1600" b="1" spc="-155" dirty="0">
                <a:latin typeface="Tahoma"/>
                <a:cs typeface="Tahoma"/>
              </a:rPr>
              <a:t>7.4 </a:t>
            </a:r>
            <a:r>
              <a:rPr sz="1600" b="1" spc="-70" dirty="0">
                <a:latin typeface="Tahoma"/>
                <a:cs typeface="Tahoma"/>
              </a:rPr>
              <a:t>7</a:t>
            </a:r>
            <a:r>
              <a:rPr sz="1350" b="1" spc="-104" baseline="33950" dirty="0">
                <a:latin typeface="Tahoma"/>
                <a:cs typeface="Tahoma"/>
              </a:rPr>
              <a:t>th</a:t>
            </a:r>
            <a:r>
              <a:rPr sz="1350" b="1" spc="7" baseline="33950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Edition</a:t>
            </a:r>
            <a:endParaRPr sz="1600">
              <a:latin typeface="Tahoma"/>
              <a:cs typeface="Tahoma"/>
            </a:endParaRPr>
          </a:p>
          <a:p>
            <a:pPr marL="104775">
              <a:lnSpc>
                <a:spcPct val="100000"/>
              </a:lnSpc>
              <a:spcBef>
                <a:spcPts val="1880"/>
              </a:spcBef>
            </a:pPr>
            <a:r>
              <a:rPr sz="1400" b="1" spc="-125" dirty="0">
                <a:latin typeface="Tahoma"/>
                <a:cs typeface="Tahoma"/>
              </a:rPr>
              <a:t>January</a:t>
            </a:r>
            <a:r>
              <a:rPr sz="1400" b="1" spc="-60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Tahoma"/>
                <a:cs typeface="Tahoma"/>
              </a:rPr>
              <a:t>2022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600" y="388049"/>
            <a:ext cx="7297420" cy="2196465"/>
          </a:xfrm>
          <a:custGeom>
            <a:avLst/>
            <a:gdLst/>
            <a:ahLst/>
            <a:cxnLst/>
            <a:rect l="l" t="t" r="r" b="b"/>
            <a:pathLst>
              <a:path w="7297420" h="2196465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0" y="1967547"/>
                </a:lnTo>
                <a:lnTo>
                  <a:pt x="4644" y="2013617"/>
                </a:lnTo>
                <a:lnTo>
                  <a:pt x="17964" y="2056528"/>
                </a:lnTo>
                <a:lnTo>
                  <a:pt x="39041" y="2095359"/>
                </a:lnTo>
                <a:lnTo>
                  <a:pt x="66955" y="2129191"/>
                </a:lnTo>
                <a:lnTo>
                  <a:pt x="100788" y="2157105"/>
                </a:lnTo>
                <a:lnTo>
                  <a:pt x="139619" y="2178182"/>
                </a:lnTo>
                <a:lnTo>
                  <a:pt x="182529" y="2191503"/>
                </a:lnTo>
                <a:lnTo>
                  <a:pt x="228600" y="2196147"/>
                </a:lnTo>
                <a:lnTo>
                  <a:pt x="7068311" y="2196147"/>
                </a:lnTo>
                <a:lnTo>
                  <a:pt x="7114382" y="2191503"/>
                </a:lnTo>
                <a:lnTo>
                  <a:pt x="7157292" y="2178182"/>
                </a:lnTo>
                <a:lnTo>
                  <a:pt x="7196123" y="2157105"/>
                </a:lnTo>
                <a:lnTo>
                  <a:pt x="7229956" y="2129191"/>
                </a:lnTo>
                <a:lnTo>
                  <a:pt x="7257870" y="2095359"/>
                </a:lnTo>
                <a:lnTo>
                  <a:pt x="7278947" y="2056528"/>
                </a:lnTo>
                <a:lnTo>
                  <a:pt x="7292267" y="2013617"/>
                </a:lnTo>
                <a:lnTo>
                  <a:pt x="7296911" y="1967547"/>
                </a:lnTo>
                <a:lnTo>
                  <a:pt x="7296911" y="228600"/>
                </a:lnTo>
                <a:lnTo>
                  <a:pt x="7292267" y="182529"/>
                </a:lnTo>
                <a:lnTo>
                  <a:pt x="7278947" y="139619"/>
                </a:lnTo>
                <a:lnTo>
                  <a:pt x="7257870" y="100788"/>
                </a:lnTo>
                <a:lnTo>
                  <a:pt x="7229956" y="66955"/>
                </a:lnTo>
                <a:lnTo>
                  <a:pt x="7196123" y="39041"/>
                </a:lnTo>
                <a:lnTo>
                  <a:pt x="7157292" y="17964"/>
                </a:lnTo>
                <a:lnTo>
                  <a:pt x="7114382" y="4644"/>
                </a:lnTo>
                <a:lnTo>
                  <a:pt x="7068311" y="0"/>
                </a:lnTo>
                <a:lnTo>
                  <a:pt x="22860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476250" y="3090708"/>
            <a:ext cx="4264025" cy="4111625"/>
            <a:chOff x="476250" y="3090708"/>
            <a:chExt cx="4264025" cy="4111625"/>
          </a:xfrm>
        </p:grpSpPr>
        <p:sp>
          <p:nvSpPr>
            <p:cNvPr id="8" name="object 8"/>
            <p:cNvSpPr/>
            <p:nvPr/>
          </p:nvSpPr>
          <p:spPr>
            <a:xfrm>
              <a:off x="504774" y="3119234"/>
              <a:ext cx="4235450" cy="4083050"/>
            </a:xfrm>
            <a:custGeom>
              <a:avLst/>
              <a:gdLst/>
              <a:ahLst/>
              <a:cxnLst/>
              <a:rect l="l" t="t" r="r" b="b"/>
              <a:pathLst>
                <a:path w="4235450" h="4083050">
                  <a:moveTo>
                    <a:pt x="4235450" y="0"/>
                  </a:moveTo>
                  <a:lnTo>
                    <a:pt x="0" y="0"/>
                  </a:lnTo>
                  <a:lnTo>
                    <a:pt x="0" y="4083050"/>
                  </a:lnTo>
                  <a:lnTo>
                    <a:pt x="4235450" y="4083050"/>
                  </a:lnTo>
                  <a:lnTo>
                    <a:pt x="4235450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6250" y="3090708"/>
              <a:ext cx="4050665" cy="3901440"/>
            </a:xfrm>
            <a:custGeom>
              <a:avLst/>
              <a:gdLst/>
              <a:ahLst/>
              <a:cxnLst/>
              <a:rect l="l" t="t" r="r" b="b"/>
              <a:pathLst>
                <a:path w="4050665" h="3901440">
                  <a:moveTo>
                    <a:pt x="3821518" y="0"/>
                  </a:moveTo>
                  <a:lnTo>
                    <a:pt x="228600" y="0"/>
                  </a:lnTo>
                  <a:lnTo>
                    <a:pt x="182529" y="4644"/>
                  </a:lnTo>
                  <a:lnTo>
                    <a:pt x="139619" y="17964"/>
                  </a:lnTo>
                  <a:lnTo>
                    <a:pt x="100788" y="39041"/>
                  </a:lnTo>
                  <a:lnTo>
                    <a:pt x="66955" y="66955"/>
                  </a:lnTo>
                  <a:lnTo>
                    <a:pt x="39041" y="100788"/>
                  </a:lnTo>
                  <a:lnTo>
                    <a:pt x="17964" y="139619"/>
                  </a:lnTo>
                  <a:lnTo>
                    <a:pt x="4644" y="182529"/>
                  </a:lnTo>
                  <a:lnTo>
                    <a:pt x="0" y="228600"/>
                  </a:lnTo>
                  <a:lnTo>
                    <a:pt x="0" y="3672293"/>
                  </a:lnTo>
                  <a:lnTo>
                    <a:pt x="4644" y="3718364"/>
                  </a:lnTo>
                  <a:lnTo>
                    <a:pt x="17964" y="3761274"/>
                  </a:lnTo>
                  <a:lnTo>
                    <a:pt x="39041" y="3800105"/>
                  </a:lnTo>
                  <a:lnTo>
                    <a:pt x="66955" y="3833937"/>
                  </a:lnTo>
                  <a:lnTo>
                    <a:pt x="100788" y="3861852"/>
                  </a:lnTo>
                  <a:lnTo>
                    <a:pt x="139619" y="3882929"/>
                  </a:lnTo>
                  <a:lnTo>
                    <a:pt x="182529" y="3896249"/>
                  </a:lnTo>
                  <a:lnTo>
                    <a:pt x="228600" y="3900893"/>
                  </a:lnTo>
                  <a:lnTo>
                    <a:pt x="3821518" y="3900893"/>
                  </a:lnTo>
                  <a:lnTo>
                    <a:pt x="3867589" y="3896249"/>
                  </a:lnTo>
                  <a:lnTo>
                    <a:pt x="3910499" y="3882929"/>
                  </a:lnTo>
                  <a:lnTo>
                    <a:pt x="3949330" y="3861852"/>
                  </a:lnTo>
                  <a:lnTo>
                    <a:pt x="3983162" y="3833937"/>
                  </a:lnTo>
                  <a:lnTo>
                    <a:pt x="4011077" y="3800105"/>
                  </a:lnTo>
                  <a:lnTo>
                    <a:pt x="4032154" y="3761274"/>
                  </a:lnTo>
                  <a:lnTo>
                    <a:pt x="4045474" y="3718364"/>
                  </a:lnTo>
                  <a:lnTo>
                    <a:pt x="4050118" y="3672293"/>
                  </a:lnTo>
                  <a:lnTo>
                    <a:pt x="4050118" y="228600"/>
                  </a:lnTo>
                  <a:lnTo>
                    <a:pt x="4045474" y="182529"/>
                  </a:lnTo>
                  <a:lnTo>
                    <a:pt x="4032154" y="139619"/>
                  </a:lnTo>
                  <a:lnTo>
                    <a:pt x="4011077" y="100788"/>
                  </a:lnTo>
                  <a:lnTo>
                    <a:pt x="3983162" y="66955"/>
                  </a:lnTo>
                  <a:lnTo>
                    <a:pt x="3949330" y="39041"/>
                  </a:lnTo>
                  <a:lnTo>
                    <a:pt x="3910499" y="17964"/>
                  </a:lnTo>
                  <a:lnTo>
                    <a:pt x="3867589" y="4644"/>
                  </a:lnTo>
                  <a:lnTo>
                    <a:pt x="3821518" y="0"/>
                  </a:lnTo>
                  <a:close/>
                </a:path>
              </a:pathLst>
            </a:custGeom>
            <a:solidFill>
              <a:srgbClr val="E58E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04774" y="3119234"/>
            <a:ext cx="4235450" cy="408305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1900">
              <a:latin typeface="Times New Roman"/>
              <a:cs typeface="Times New Roman"/>
            </a:endParaRPr>
          </a:p>
          <a:p>
            <a:pPr marL="104775">
              <a:lnSpc>
                <a:spcPts val="2260"/>
              </a:lnSpc>
            </a:pPr>
            <a:r>
              <a:rPr sz="1900" b="1" spc="-175" dirty="0">
                <a:latin typeface="Tahoma"/>
                <a:cs typeface="Tahoma"/>
              </a:rPr>
              <a:t>Steve</a:t>
            </a:r>
            <a:r>
              <a:rPr sz="1900" b="1" spc="-204" dirty="0">
                <a:latin typeface="Tahoma"/>
                <a:cs typeface="Tahoma"/>
              </a:rPr>
              <a:t> </a:t>
            </a:r>
            <a:r>
              <a:rPr sz="1900" b="1" spc="-50" dirty="0">
                <a:latin typeface="Tahoma"/>
                <a:cs typeface="Tahoma"/>
              </a:rPr>
              <a:t>Tomasko</a:t>
            </a:r>
            <a:endParaRPr sz="1900">
              <a:latin typeface="Tahoma"/>
              <a:cs typeface="Tahoma"/>
            </a:endParaRPr>
          </a:p>
          <a:p>
            <a:pPr marL="104775" marR="749935">
              <a:lnSpc>
                <a:spcPts val="2039"/>
              </a:lnSpc>
              <a:spcBef>
                <a:spcPts val="45"/>
              </a:spcBef>
            </a:pPr>
            <a:r>
              <a:rPr sz="1700" spc="-50" dirty="0">
                <a:latin typeface="Trebuchet MS"/>
                <a:cs typeface="Trebuchet MS"/>
              </a:rPr>
              <a:t>Extension</a:t>
            </a:r>
            <a:r>
              <a:rPr sz="1700" spc="-100" dirty="0">
                <a:latin typeface="Trebuchet MS"/>
                <a:cs typeface="Trebuchet MS"/>
              </a:rPr>
              <a:t> </a:t>
            </a:r>
            <a:r>
              <a:rPr sz="1700" spc="-40" dirty="0">
                <a:latin typeface="Trebuchet MS"/>
                <a:cs typeface="Trebuchet MS"/>
              </a:rPr>
              <a:t>Senior</a:t>
            </a:r>
            <a:r>
              <a:rPr sz="1700" spc="-100" dirty="0">
                <a:latin typeface="Trebuchet MS"/>
                <a:cs typeface="Trebuchet MS"/>
              </a:rPr>
              <a:t> </a:t>
            </a:r>
            <a:r>
              <a:rPr sz="1700" spc="-65" dirty="0">
                <a:latin typeface="Trebuchet MS"/>
                <a:cs typeface="Trebuchet MS"/>
              </a:rPr>
              <a:t>Outreach</a:t>
            </a:r>
            <a:r>
              <a:rPr sz="1700" spc="-100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Specialist </a:t>
            </a:r>
            <a:r>
              <a:rPr sz="1700" spc="-80" dirty="0">
                <a:latin typeface="Trebuchet MS"/>
                <a:cs typeface="Trebuchet MS"/>
              </a:rPr>
              <a:t>Pesticide</a:t>
            </a:r>
            <a:r>
              <a:rPr sz="1700" spc="-75" dirty="0">
                <a:latin typeface="Trebuchet MS"/>
                <a:cs typeface="Trebuchet MS"/>
              </a:rPr>
              <a:t> </a:t>
            </a:r>
            <a:r>
              <a:rPr sz="1700" spc="-60" dirty="0">
                <a:latin typeface="Trebuchet MS"/>
                <a:cs typeface="Trebuchet MS"/>
              </a:rPr>
              <a:t>Applicator</a:t>
            </a:r>
            <a:r>
              <a:rPr sz="1700" spc="-155" dirty="0">
                <a:latin typeface="Trebuchet MS"/>
                <a:cs typeface="Trebuchet MS"/>
              </a:rPr>
              <a:t> </a:t>
            </a:r>
            <a:r>
              <a:rPr sz="1700" spc="-70" dirty="0">
                <a:latin typeface="Trebuchet MS"/>
                <a:cs typeface="Trebuchet MS"/>
              </a:rPr>
              <a:t>Training </a:t>
            </a:r>
            <a:r>
              <a:rPr sz="1700" spc="-35" dirty="0">
                <a:latin typeface="Trebuchet MS"/>
                <a:cs typeface="Trebuchet MS"/>
              </a:rPr>
              <a:t>Program </a:t>
            </a:r>
            <a:r>
              <a:rPr sz="1700" spc="-65" dirty="0">
                <a:latin typeface="Trebuchet MS"/>
                <a:cs typeface="Trebuchet MS"/>
              </a:rPr>
              <a:t>University</a:t>
            </a:r>
            <a:r>
              <a:rPr sz="1700" spc="-100" dirty="0">
                <a:latin typeface="Trebuchet MS"/>
                <a:cs typeface="Trebuchet MS"/>
              </a:rPr>
              <a:t> </a:t>
            </a:r>
            <a:r>
              <a:rPr sz="1700" spc="-70" dirty="0">
                <a:latin typeface="Trebuchet MS"/>
                <a:cs typeface="Trebuchet MS"/>
              </a:rPr>
              <a:t>of</a:t>
            </a:r>
            <a:r>
              <a:rPr sz="1700" spc="-165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Wisconsin</a:t>
            </a:r>
            <a:endParaRPr sz="1700">
              <a:latin typeface="Trebuchet MS"/>
              <a:cs typeface="Trebuchet MS"/>
            </a:endParaRPr>
          </a:p>
          <a:p>
            <a:pPr marL="104775">
              <a:lnSpc>
                <a:spcPts val="2260"/>
              </a:lnSpc>
              <a:spcBef>
                <a:spcPts val="545"/>
              </a:spcBef>
            </a:pPr>
            <a:r>
              <a:rPr sz="1900" b="1" spc="-135" dirty="0">
                <a:latin typeface="Tahoma"/>
                <a:cs typeface="Tahoma"/>
              </a:rPr>
              <a:t>Glenn</a:t>
            </a:r>
            <a:r>
              <a:rPr sz="1900" b="1" spc="-140" dirty="0">
                <a:latin typeface="Tahoma"/>
                <a:cs typeface="Tahoma"/>
              </a:rPr>
              <a:t> </a:t>
            </a:r>
            <a:r>
              <a:rPr sz="1900" b="1" spc="-20" dirty="0">
                <a:latin typeface="Tahoma"/>
                <a:cs typeface="Tahoma"/>
              </a:rPr>
              <a:t>Nice</a:t>
            </a:r>
            <a:endParaRPr sz="1900">
              <a:latin typeface="Tahoma"/>
              <a:cs typeface="Tahoma"/>
            </a:endParaRPr>
          </a:p>
          <a:p>
            <a:pPr marL="104775" marR="749935">
              <a:lnSpc>
                <a:spcPts val="2039"/>
              </a:lnSpc>
              <a:spcBef>
                <a:spcPts val="45"/>
              </a:spcBef>
            </a:pPr>
            <a:r>
              <a:rPr sz="1700" spc="-50" dirty="0">
                <a:latin typeface="Trebuchet MS"/>
                <a:cs typeface="Trebuchet MS"/>
              </a:rPr>
              <a:t>Extension</a:t>
            </a:r>
            <a:r>
              <a:rPr sz="1700" spc="-110" dirty="0">
                <a:latin typeface="Trebuchet MS"/>
                <a:cs typeface="Trebuchet MS"/>
              </a:rPr>
              <a:t> </a:t>
            </a:r>
            <a:r>
              <a:rPr sz="1700" spc="-50" dirty="0">
                <a:latin typeface="Trebuchet MS"/>
                <a:cs typeface="Trebuchet MS"/>
              </a:rPr>
              <a:t>Program</a:t>
            </a:r>
            <a:r>
              <a:rPr sz="1700" spc="-110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Manager</a:t>
            </a:r>
            <a:r>
              <a:rPr sz="1700" spc="500" dirty="0">
                <a:latin typeface="Trebuchet MS"/>
                <a:cs typeface="Trebuchet MS"/>
              </a:rPr>
              <a:t> </a:t>
            </a:r>
            <a:r>
              <a:rPr sz="1700" spc="-80" dirty="0">
                <a:latin typeface="Trebuchet MS"/>
                <a:cs typeface="Trebuchet MS"/>
              </a:rPr>
              <a:t>Pesticide</a:t>
            </a:r>
            <a:r>
              <a:rPr sz="1700" spc="-75" dirty="0">
                <a:latin typeface="Trebuchet MS"/>
                <a:cs typeface="Trebuchet MS"/>
              </a:rPr>
              <a:t> </a:t>
            </a:r>
            <a:r>
              <a:rPr sz="1700" spc="-60" dirty="0">
                <a:latin typeface="Trebuchet MS"/>
                <a:cs typeface="Trebuchet MS"/>
              </a:rPr>
              <a:t>Applicator</a:t>
            </a:r>
            <a:r>
              <a:rPr sz="1700" spc="-155" dirty="0">
                <a:latin typeface="Trebuchet MS"/>
                <a:cs typeface="Trebuchet MS"/>
              </a:rPr>
              <a:t> </a:t>
            </a:r>
            <a:r>
              <a:rPr sz="1700" spc="-70" dirty="0">
                <a:latin typeface="Trebuchet MS"/>
                <a:cs typeface="Trebuchet MS"/>
              </a:rPr>
              <a:t>Training </a:t>
            </a:r>
            <a:r>
              <a:rPr sz="1700" spc="-35" dirty="0">
                <a:latin typeface="Trebuchet MS"/>
                <a:cs typeface="Trebuchet MS"/>
              </a:rPr>
              <a:t>Program </a:t>
            </a:r>
            <a:r>
              <a:rPr sz="1700" spc="-65" dirty="0">
                <a:latin typeface="Trebuchet MS"/>
                <a:cs typeface="Trebuchet MS"/>
              </a:rPr>
              <a:t>University</a:t>
            </a:r>
            <a:r>
              <a:rPr sz="1700" spc="-100" dirty="0">
                <a:latin typeface="Trebuchet MS"/>
                <a:cs typeface="Trebuchet MS"/>
              </a:rPr>
              <a:t> </a:t>
            </a:r>
            <a:r>
              <a:rPr sz="1700" spc="-70" dirty="0">
                <a:latin typeface="Trebuchet MS"/>
                <a:cs typeface="Trebuchet MS"/>
              </a:rPr>
              <a:t>of</a:t>
            </a:r>
            <a:r>
              <a:rPr sz="1700" spc="-165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Wisconsin</a:t>
            </a:r>
            <a:endParaRPr sz="1700">
              <a:latin typeface="Trebuchet MS"/>
              <a:cs typeface="Trebuchet MS"/>
            </a:endParaRPr>
          </a:p>
          <a:p>
            <a:pPr marL="104775">
              <a:lnSpc>
                <a:spcPts val="2260"/>
              </a:lnSpc>
              <a:spcBef>
                <a:spcPts val="475"/>
              </a:spcBef>
            </a:pPr>
            <a:r>
              <a:rPr sz="1900" b="1" spc="-165" dirty="0">
                <a:latin typeface="Tahoma"/>
                <a:cs typeface="Tahoma"/>
              </a:rPr>
              <a:t>Jeff</a:t>
            </a:r>
            <a:r>
              <a:rPr sz="1900" b="1" spc="-140" dirty="0">
                <a:latin typeface="Tahoma"/>
                <a:cs typeface="Tahoma"/>
              </a:rPr>
              <a:t> </a:t>
            </a:r>
            <a:r>
              <a:rPr sz="1900" b="1" spc="-10" dirty="0">
                <a:latin typeface="Tahoma"/>
                <a:cs typeface="Tahoma"/>
              </a:rPr>
              <a:t>Morrell</a:t>
            </a:r>
            <a:endParaRPr sz="1900">
              <a:latin typeface="Tahoma"/>
              <a:cs typeface="Tahoma"/>
            </a:endParaRPr>
          </a:p>
          <a:p>
            <a:pPr marL="104775" marR="1055370">
              <a:lnSpc>
                <a:spcPts val="2039"/>
              </a:lnSpc>
              <a:spcBef>
                <a:spcPts val="45"/>
              </a:spcBef>
            </a:pPr>
            <a:r>
              <a:rPr sz="1700" spc="-65" dirty="0">
                <a:latin typeface="Trebuchet MS"/>
                <a:cs typeface="Trebuchet MS"/>
              </a:rPr>
              <a:t>University</a:t>
            </a:r>
            <a:r>
              <a:rPr sz="1700" spc="-70" dirty="0">
                <a:latin typeface="Trebuchet MS"/>
                <a:cs typeface="Trebuchet MS"/>
              </a:rPr>
              <a:t> </a:t>
            </a:r>
            <a:r>
              <a:rPr sz="1700" spc="-30" dirty="0">
                <a:latin typeface="Trebuchet MS"/>
                <a:cs typeface="Trebuchet MS"/>
              </a:rPr>
              <a:t>Distinguished</a:t>
            </a:r>
            <a:r>
              <a:rPr sz="1700" spc="-65" dirty="0">
                <a:latin typeface="Trebuchet MS"/>
                <a:cs typeface="Trebuchet MS"/>
              </a:rPr>
              <a:t> </a:t>
            </a:r>
            <a:r>
              <a:rPr sz="1700" spc="-55" dirty="0">
                <a:latin typeface="Trebuchet MS"/>
                <a:cs typeface="Trebuchet MS"/>
              </a:rPr>
              <a:t>Professor </a:t>
            </a:r>
            <a:r>
              <a:rPr sz="1700" spc="-20" dirty="0">
                <a:latin typeface="Trebuchet MS"/>
                <a:cs typeface="Trebuchet MS"/>
              </a:rPr>
              <a:t>Wood</a:t>
            </a:r>
            <a:r>
              <a:rPr sz="1700" spc="-130" dirty="0">
                <a:latin typeface="Trebuchet MS"/>
                <a:cs typeface="Trebuchet MS"/>
              </a:rPr>
              <a:t> </a:t>
            </a:r>
            <a:r>
              <a:rPr sz="1700" spc="-60" dirty="0">
                <a:latin typeface="Trebuchet MS"/>
                <a:cs typeface="Trebuchet MS"/>
              </a:rPr>
              <a:t>Science</a:t>
            </a:r>
            <a:r>
              <a:rPr sz="1700" spc="-130" dirty="0">
                <a:latin typeface="Trebuchet MS"/>
                <a:cs typeface="Trebuchet MS"/>
              </a:rPr>
              <a:t> </a:t>
            </a:r>
            <a:r>
              <a:rPr sz="1700" spc="-180" dirty="0">
                <a:latin typeface="Trebuchet MS"/>
                <a:cs typeface="Trebuchet MS"/>
              </a:rPr>
              <a:t>&amp;</a:t>
            </a:r>
            <a:r>
              <a:rPr sz="1700" spc="-130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Engineering </a:t>
            </a:r>
            <a:r>
              <a:rPr sz="1700" spc="-20" dirty="0">
                <a:latin typeface="Trebuchet MS"/>
                <a:cs typeface="Trebuchet MS"/>
              </a:rPr>
              <a:t>Oregon</a:t>
            </a:r>
            <a:r>
              <a:rPr sz="1700" spc="-114" dirty="0">
                <a:latin typeface="Trebuchet MS"/>
                <a:cs typeface="Trebuchet MS"/>
              </a:rPr>
              <a:t> </a:t>
            </a:r>
            <a:r>
              <a:rPr sz="1700" spc="-85" dirty="0">
                <a:latin typeface="Trebuchet MS"/>
                <a:cs typeface="Trebuchet MS"/>
              </a:rPr>
              <a:t>State</a:t>
            </a:r>
            <a:r>
              <a:rPr sz="1700" spc="-114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University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6250" y="3090708"/>
            <a:ext cx="4050665" cy="3901440"/>
          </a:xfrm>
          <a:custGeom>
            <a:avLst/>
            <a:gdLst/>
            <a:ahLst/>
            <a:cxnLst/>
            <a:rect l="l" t="t" r="r" b="b"/>
            <a:pathLst>
              <a:path w="4050665" h="390144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0" y="3672293"/>
                </a:lnTo>
                <a:lnTo>
                  <a:pt x="4644" y="3718364"/>
                </a:lnTo>
                <a:lnTo>
                  <a:pt x="17964" y="3761274"/>
                </a:lnTo>
                <a:lnTo>
                  <a:pt x="39041" y="3800105"/>
                </a:lnTo>
                <a:lnTo>
                  <a:pt x="66955" y="3833937"/>
                </a:lnTo>
                <a:lnTo>
                  <a:pt x="100788" y="3861852"/>
                </a:lnTo>
                <a:lnTo>
                  <a:pt x="139619" y="3882929"/>
                </a:lnTo>
                <a:lnTo>
                  <a:pt x="182529" y="3896249"/>
                </a:lnTo>
                <a:lnTo>
                  <a:pt x="228600" y="3900893"/>
                </a:lnTo>
                <a:lnTo>
                  <a:pt x="3821518" y="3900893"/>
                </a:lnTo>
                <a:lnTo>
                  <a:pt x="3867589" y="3896249"/>
                </a:lnTo>
                <a:lnTo>
                  <a:pt x="3910499" y="3882929"/>
                </a:lnTo>
                <a:lnTo>
                  <a:pt x="3949330" y="3861852"/>
                </a:lnTo>
                <a:lnTo>
                  <a:pt x="3983162" y="3833937"/>
                </a:lnTo>
                <a:lnTo>
                  <a:pt x="4011077" y="3800105"/>
                </a:lnTo>
                <a:lnTo>
                  <a:pt x="4032154" y="3761274"/>
                </a:lnTo>
                <a:lnTo>
                  <a:pt x="4045474" y="3718364"/>
                </a:lnTo>
                <a:lnTo>
                  <a:pt x="4050118" y="3672293"/>
                </a:lnTo>
                <a:lnTo>
                  <a:pt x="4050118" y="228600"/>
                </a:lnTo>
                <a:lnTo>
                  <a:pt x="4045474" y="182529"/>
                </a:lnTo>
                <a:lnTo>
                  <a:pt x="4032154" y="139619"/>
                </a:lnTo>
                <a:lnTo>
                  <a:pt x="4011077" y="100788"/>
                </a:lnTo>
                <a:lnTo>
                  <a:pt x="3983162" y="66955"/>
                </a:lnTo>
                <a:lnTo>
                  <a:pt x="3949330" y="39041"/>
                </a:lnTo>
                <a:lnTo>
                  <a:pt x="3910499" y="17964"/>
                </a:lnTo>
                <a:lnTo>
                  <a:pt x="3867589" y="4644"/>
                </a:lnTo>
                <a:lnTo>
                  <a:pt x="3821518" y="0"/>
                </a:lnTo>
                <a:lnTo>
                  <a:pt x="22860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71500" y="1198372"/>
          <a:ext cx="6340475" cy="3274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1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165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400" b="1" spc="1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LEARNING</a:t>
                      </a:r>
                      <a:r>
                        <a:rPr sz="1400" b="1" spc="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OBJECTIVES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27939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4214">
                <a:tc gridSpan="2">
                  <a:txBody>
                    <a:bodyPr/>
                    <a:lstStyle/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415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List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precautions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you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should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take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addition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wearing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55" dirty="0">
                          <a:latin typeface="Trebuchet MS"/>
                          <a:cs typeface="Trebuchet MS"/>
                        </a:rPr>
                        <a:t>PPE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reduce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your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exposure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pesticides.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spc="10" dirty="0">
                          <a:latin typeface="Trebuchet MS"/>
                          <a:cs typeface="Trebuchet MS"/>
                        </a:rPr>
                        <a:t>Explain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who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is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covered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by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the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Hazard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Communications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Standard.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4165" marR="482600" indent="-228600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Wingdings"/>
                        <a:buChar char=""/>
                        <a:tabLst>
                          <a:tab pos="304165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Explain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what</a:t>
                      </a:r>
                      <a:r>
                        <a:rPr sz="1000" b="1" spc="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features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make</a:t>
                      </a:r>
                      <a:r>
                        <a:rPr sz="1000" b="1" spc="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effective</a:t>
                      </a:r>
                      <a:r>
                        <a:rPr sz="1000" b="1" spc="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PPE.</a:t>
                      </a:r>
                      <a:r>
                        <a:rPr sz="1000" b="1" spc="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Also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explain</a:t>
                      </a:r>
                      <a:r>
                        <a:rPr sz="1000" b="1" spc="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how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those</a:t>
                      </a:r>
                      <a:r>
                        <a:rPr sz="1000" b="1" spc="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features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might</a:t>
                      </a:r>
                      <a:r>
                        <a:rPr sz="1000" b="1" spc="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reduce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worker</a:t>
                      </a:r>
                      <a:r>
                        <a:rPr sz="1000" b="1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acceptance</a:t>
                      </a:r>
                      <a:r>
                        <a:rPr sz="1000" b="1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b="1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PPE.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Recognize that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no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material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resistant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all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chemicals,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that some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are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not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resistant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any.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Outline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how to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properly use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55" dirty="0">
                          <a:latin typeface="Trebuchet MS"/>
                          <a:cs typeface="Trebuchet MS"/>
                        </a:rPr>
                        <a:t>PPE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 such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as work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clothes,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 spray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suits,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 and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35" dirty="0">
                          <a:latin typeface="Trebuchet MS"/>
                          <a:cs typeface="Trebuchet MS"/>
                        </a:rPr>
                        <a:t>eye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protection.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Describe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types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gloves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wear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when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handling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pesticides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how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wear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them.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Discuss</a:t>
                      </a:r>
                      <a:r>
                        <a:rPr sz="1000" b="1" spc="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b="1" spc="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describe</a:t>
                      </a:r>
                      <a:r>
                        <a:rPr sz="1000" b="1" spc="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common</a:t>
                      </a:r>
                      <a:r>
                        <a:rPr sz="1000" b="1" spc="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types</a:t>
                      </a:r>
                      <a:r>
                        <a:rPr sz="1000" b="1" spc="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b="1" spc="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respirators</a:t>
                      </a:r>
                      <a:r>
                        <a:rPr sz="1000" b="1" spc="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you</a:t>
                      </a:r>
                      <a:r>
                        <a:rPr sz="1000" b="1" spc="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might</a:t>
                      </a:r>
                      <a:r>
                        <a:rPr sz="1000" b="1" spc="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use.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Explain the importance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 fitting a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respirator and how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often a person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should do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so.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Describe how to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wash,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 and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when to discard, 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PPE.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527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spc="2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KNOW</a:t>
                      </a:r>
                      <a:r>
                        <a:rPr sz="1400" b="1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1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400" b="1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2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LAW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43180" marB="0">
                    <a:lnL w="38100">
                      <a:solidFill>
                        <a:srgbClr val="000000"/>
                      </a:solidFill>
                      <a:prstDash val="solid"/>
                    </a:lnL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385">
                <a:tc gridSpan="2"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dirty="0">
                          <a:latin typeface="Wingdings"/>
                          <a:cs typeface="Wingdings"/>
                        </a:rPr>
                        <a:t></a:t>
                      </a:r>
                      <a:r>
                        <a:rPr sz="1000" spc="26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Employers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must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make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sure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respirators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are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properly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fitted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their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employees.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4165" marR="177800" indent="-2286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000" spc="10" dirty="0">
                          <a:latin typeface="Wingdings"/>
                          <a:cs typeface="Wingdings"/>
                        </a:rPr>
                        <a:t></a:t>
                      </a:r>
                      <a:r>
                        <a:rPr sz="1000" spc="26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Employers with one or more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employees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must comply with the Hazard Communication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Standard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protect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employees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who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handle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hazardous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chemicals.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425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918302" y="5400635"/>
            <a:ext cx="17411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he</a:t>
            </a:r>
            <a:r>
              <a:rPr sz="1100" spc="3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last</a:t>
            </a:r>
            <a:r>
              <a:rPr sz="1100" spc="3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chapter</a:t>
            </a:r>
            <a:r>
              <a:rPr sz="1100" spc="3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showed</a:t>
            </a:r>
            <a:r>
              <a:rPr sz="1100" spc="35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that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8302" y="5559334"/>
            <a:ext cx="17411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pesticides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pose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significant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0053" y="5238607"/>
            <a:ext cx="2119630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-10" dirty="0">
                <a:latin typeface="Times New Roman"/>
                <a:cs typeface="Times New Roman"/>
              </a:rPr>
              <a:t>T</a:t>
            </a:r>
            <a:r>
              <a:rPr sz="1100" spc="-5" dirty="0">
                <a:latin typeface="Times New Roman"/>
                <a:cs typeface="Times New Roman"/>
              </a:rPr>
              <a:t>h</a:t>
            </a:r>
            <a:r>
              <a:rPr sz="1100" spc="5" dirty="0">
                <a:latin typeface="Times New Roman"/>
                <a:cs typeface="Times New Roman"/>
              </a:rPr>
              <a:t>a</a:t>
            </a:r>
            <a:r>
              <a:rPr sz="1100" spc="-5" dirty="0">
                <a:latin typeface="Times New Roman"/>
                <a:cs typeface="Times New Roman"/>
              </a:rPr>
              <a:t>z</a:t>
            </a:r>
            <a:r>
              <a:rPr sz="1100" spc="5" dirty="0">
                <a:latin typeface="Times New Roman"/>
                <a:cs typeface="Times New Roman"/>
              </a:rPr>
              <a:t>a</a:t>
            </a:r>
            <a:r>
              <a:rPr sz="1100" spc="-15" dirty="0">
                <a:latin typeface="Times New Roman"/>
                <a:cs typeface="Times New Roman"/>
              </a:rPr>
              <a:t>r</a:t>
            </a:r>
            <a:r>
              <a:rPr sz="1100" spc="5" dirty="0">
                <a:latin typeface="Times New Roman"/>
                <a:cs typeface="Times New Roman"/>
              </a:rPr>
              <a:t>d</a:t>
            </a:r>
            <a:r>
              <a:rPr sz="1100" spc="-10" dirty="0">
                <a:latin typeface="Times New Roman"/>
                <a:cs typeface="Times New Roman"/>
              </a:rPr>
              <a:t>s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0" dirty="0">
                <a:latin typeface="Times New Roman"/>
                <a:cs typeface="Times New Roman"/>
              </a:rPr>
              <a:t> people.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Times New Roman"/>
                <a:cs typeface="Times New Roman"/>
              </a:rPr>
              <a:t>We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saw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that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8854" y="5876733"/>
            <a:ext cx="2101215" cy="1145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while</a:t>
            </a:r>
            <a:r>
              <a:rPr sz="1100" spc="2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2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2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never</a:t>
            </a:r>
            <a:r>
              <a:rPr sz="1100" spc="2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eliminate</a:t>
            </a:r>
            <a:r>
              <a:rPr sz="1100" spc="27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hazard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associated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use,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reduce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lowering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your exposure </a:t>
            </a:r>
            <a:r>
              <a:rPr sz="1100" spc="-30" dirty="0">
                <a:latin typeface="Times New Roman"/>
                <a:cs typeface="Times New Roman"/>
              </a:rPr>
              <a:t>to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pesticides. One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major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way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reduce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your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exposure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wear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spc="-10" dirty="0">
                <a:latin typeface="Times New Roman"/>
                <a:cs typeface="Times New Roman"/>
              </a:rPr>
              <a:t>proper </a:t>
            </a:r>
            <a:r>
              <a:rPr sz="1100" i="1" spc="-10" dirty="0">
                <a:latin typeface="Times New Roman"/>
                <a:cs typeface="Times New Roman"/>
                <a:hlinkClick r:id="" action="ppaction://noaction"/>
              </a:rPr>
              <a:t>personal</a:t>
            </a:r>
            <a:r>
              <a:rPr sz="1100" i="1" spc="-5" dirty="0">
                <a:latin typeface="Times New Roman"/>
                <a:cs typeface="Times New Roman"/>
                <a:hlinkClick r:id="" action="ppaction://noaction"/>
              </a:rPr>
              <a:t> </a:t>
            </a:r>
            <a:r>
              <a:rPr sz="1100" i="1" spc="-10" dirty="0">
                <a:latin typeface="Times New Roman"/>
                <a:cs typeface="Times New Roman"/>
                <a:hlinkClick r:id="" action="ppaction://noaction"/>
              </a:rPr>
              <a:t>protective equipment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(PPE).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8792" y="7146466"/>
            <a:ext cx="2101215" cy="146367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Wearing</a:t>
            </a:r>
            <a:r>
              <a:rPr sz="1100" spc="2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PPE</a:t>
            </a:r>
            <a:r>
              <a:rPr sz="1100" spc="2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greatly</a:t>
            </a:r>
            <a:r>
              <a:rPr sz="1100" spc="2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reduces</a:t>
            </a:r>
            <a:r>
              <a:rPr sz="1100" spc="2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your </a:t>
            </a:r>
            <a:r>
              <a:rPr sz="1100" dirty="0">
                <a:latin typeface="Times New Roman"/>
                <a:cs typeface="Times New Roman"/>
              </a:rPr>
              <a:t>dermal,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inhalation,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eye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exposure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 (Figure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1).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 algn="just">
              <a:lnSpc>
                <a:spcPct val="92900"/>
              </a:lnSpc>
              <a:spcBef>
                <a:spcPts val="790"/>
              </a:spcBef>
            </a:pPr>
            <a:r>
              <a:rPr sz="1600" spc="-114" dirty="0">
                <a:latin typeface="Yu Gothic"/>
                <a:cs typeface="Yu Gothic"/>
              </a:rPr>
              <a:t>☞</a:t>
            </a:r>
            <a:r>
              <a:rPr sz="1600" spc="-160" dirty="0">
                <a:latin typeface="Yu Gothic"/>
                <a:cs typeface="Yu Gothic"/>
              </a:rPr>
              <a:t> </a:t>
            </a:r>
            <a:r>
              <a:rPr sz="1100" spc="25" dirty="0">
                <a:latin typeface="Times New Roman"/>
                <a:cs typeface="Times New Roman"/>
              </a:rPr>
              <a:t>The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label’s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spc="35" dirty="0">
                <a:latin typeface="Times New Roman"/>
                <a:cs typeface="Times New Roman"/>
              </a:rPr>
              <a:t>precautionary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Times New Roman"/>
                <a:cs typeface="Times New Roman"/>
              </a:rPr>
              <a:t>a</a:t>
            </a:r>
            <a:r>
              <a:rPr sz="1100" spc="30" dirty="0">
                <a:latin typeface="Times New Roman"/>
                <a:cs typeface="Times New Roman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d </a:t>
            </a:r>
            <a:r>
              <a:rPr sz="1100" spc="30" dirty="0">
                <a:latin typeface="Times New Roman"/>
                <a:cs typeface="Times New Roman"/>
              </a:rPr>
              <a:t>personal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25" dirty="0">
                <a:latin typeface="Times New Roman"/>
                <a:cs typeface="Times New Roman"/>
              </a:rPr>
              <a:t>protective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25" dirty="0">
                <a:latin typeface="Times New Roman"/>
                <a:cs typeface="Times New Roman"/>
              </a:rPr>
              <a:t>equipment</a:t>
            </a:r>
            <a:r>
              <a:rPr sz="1100" dirty="0">
                <a:latin typeface="Times New Roman"/>
                <a:cs typeface="Times New Roman"/>
              </a:rPr>
              <a:t> statements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will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list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required</a:t>
            </a:r>
            <a:r>
              <a:rPr sz="1100" dirty="0">
                <a:latin typeface="Times New Roman"/>
                <a:cs typeface="Times New Roman"/>
              </a:rPr>
              <a:t> protection.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all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label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in-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structions,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follow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them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explicitly.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8711" y="8734220"/>
            <a:ext cx="2101215" cy="510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Keep</a:t>
            </a:r>
            <a:r>
              <a:rPr sz="1100" spc="3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355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Times New Roman"/>
                <a:cs typeface="Times New Roman"/>
              </a:rPr>
              <a:t>mind</a:t>
            </a:r>
            <a:r>
              <a:rPr sz="1100" spc="3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3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PPE</a:t>
            </a:r>
            <a:r>
              <a:rPr sz="1100" spc="355" dirty="0">
                <a:latin typeface="Times New Roman"/>
                <a:cs typeface="Times New Roman"/>
              </a:rPr>
              <a:t> </a:t>
            </a:r>
            <a:r>
              <a:rPr sz="1100" b="1" spc="35" dirty="0">
                <a:latin typeface="Times New Roman"/>
                <a:cs typeface="Times New Roman"/>
              </a:rPr>
              <a:t>reduces </a:t>
            </a:r>
            <a:r>
              <a:rPr sz="1100" dirty="0">
                <a:latin typeface="Times New Roman"/>
                <a:cs typeface="Times New Roman"/>
              </a:rPr>
              <a:t>exposure,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does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eliminate</a:t>
            </a:r>
            <a:r>
              <a:rPr sz="1100" b="1" spc="1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it. </a:t>
            </a:r>
            <a:r>
              <a:rPr sz="1100" dirty="0">
                <a:latin typeface="Times New Roman"/>
                <a:cs typeface="Times New Roman"/>
              </a:rPr>
              <a:t>Therefore,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take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following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precau-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1500" y="588262"/>
            <a:ext cx="982980" cy="0"/>
          </a:xfrm>
          <a:custGeom>
            <a:avLst/>
            <a:gdLst/>
            <a:ahLst/>
            <a:cxnLst/>
            <a:rect l="l" t="t" r="r" b="b"/>
            <a:pathLst>
              <a:path w="982980">
                <a:moveTo>
                  <a:pt x="0" y="0"/>
                </a:moveTo>
                <a:lnTo>
                  <a:pt x="98287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60386" y="396493"/>
            <a:ext cx="8369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95" dirty="0">
                <a:latin typeface="Tahoma"/>
                <a:cs typeface="Tahoma"/>
              </a:rPr>
              <a:t>CHAPTER</a:t>
            </a:r>
            <a:r>
              <a:rPr sz="1000" b="1" spc="-25" dirty="0">
                <a:latin typeface="Tahoma"/>
                <a:cs typeface="Tahoma"/>
              </a:rPr>
              <a:t> </a:t>
            </a:r>
            <a:r>
              <a:rPr sz="1000" b="1" dirty="0"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45" dirty="0">
                <a:solidFill>
                  <a:srgbClr val="808285"/>
                </a:solidFill>
                <a:latin typeface="Trebuchet MS"/>
                <a:cs typeface="Trebuchet MS"/>
              </a:rPr>
              <a:t>Protecting</a:t>
            </a:r>
            <a:r>
              <a:rPr sz="2400" spc="-16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2400" spc="-290" dirty="0">
                <a:solidFill>
                  <a:srgbClr val="808285"/>
                </a:solidFill>
                <a:latin typeface="Trebuchet MS"/>
                <a:cs typeface="Trebuchet MS"/>
              </a:rPr>
              <a:t>Yourself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4200" y="4862576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60">
                <a:moveTo>
                  <a:pt x="6352540" y="0"/>
                </a:moveTo>
                <a:lnTo>
                  <a:pt x="0" y="0"/>
                </a:lnTo>
                <a:lnTo>
                  <a:pt x="0" y="378460"/>
                </a:lnTo>
                <a:lnTo>
                  <a:pt x="6352540" y="378460"/>
                </a:lnTo>
                <a:lnTo>
                  <a:pt x="635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96900" y="4896230"/>
            <a:ext cx="6327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General</a:t>
            </a:r>
            <a:r>
              <a:rPr sz="1800" b="1" spc="3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ahoma"/>
                <a:cs typeface="Tahoma"/>
              </a:rPr>
              <a:t>Precautions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84200" y="4862576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60">
                <a:moveTo>
                  <a:pt x="0" y="378460"/>
                </a:moveTo>
                <a:lnTo>
                  <a:pt x="6352540" y="378460"/>
                </a:lnTo>
                <a:lnTo>
                  <a:pt x="6352540" y="0"/>
                </a:lnTo>
                <a:lnTo>
                  <a:pt x="0" y="0"/>
                </a:lnTo>
                <a:lnTo>
                  <a:pt x="0" y="37846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861559" y="5400635"/>
            <a:ext cx="2100580" cy="35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tions to further reduce your </a:t>
            </a:r>
            <a:r>
              <a:rPr sz="1100" spc="-10" dirty="0">
                <a:latin typeface="Times New Roman"/>
                <a:cs typeface="Times New Roman"/>
              </a:rPr>
              <a:t>exposure </a:t>
            </a:r>
            <a:r>
              <a:rPr sz="1100" dirty="0">
                <a:latin typeface="Times New Roman"/>
                <a:cs typeface="Times New Roman"/>
              </a:rPr>
              <a:t>whenever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handle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pesticides: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61559" y="5763856"/>
            <a:ext cx="2105660" cy="35052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41300" marR="5080" indent="-229235" algn="just">
              <a:lnSpc>
                <a:spcPts val="1250"/>
              </a:lnSpc>
              <a:spcBef>
                <a:spcPts val="200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10" dirty="0">
                <a:latin typeface="Times New Roman"/>
                <a:cs typeface="Times New Roman"/>
              </a:rPr>
              <a:t>Never</a:t>
            </a:r>
            <a:r>
              <a:rPr sz="1100" dirty="0">
                <a:latin typeface="Times New Roman"/>
                <a:cs typeface="Times New Roman"/>
              </a:rPr>
              <a:t> eat,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drink, or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smoke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while </a:t>
            </a:r>
            <a:r>
              <a:rPr sz="1100" dirty="0">
                <a:latin typeface="Times New Roman"/>
                <a:cs typeface="Times New Roman"/>
              </a:rPr>
              <a:t>handling</a:t>
            </a:r>
            <a:r>
              <a:rPr sz="1100" spc="4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pesticides.</a:t>
            </a:r>
            <a:r>
              <a:rPr sz="1100" spc="4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Doing</a:t>
            </a:r>
            <a:r>
              <a:rPr sz="1100" spc="48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so </a:t>
            </a:r>
            <a:r>
              <a:rPr sz="1100" dirty="0">
                <a:latin typeface="Times New Roman"/>
                <a:cs typeface="Times New Roman"/>
              </a:rPr>
              <a:t>would</a:t>
            </a:r>
            <a:r>
              <a:rPr sz="1100" spc="3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lead</a:t>
            </a:r>
            <a:r>
              <a:rPr sz="1100" spc="3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395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Times New Roman"/>
                <a:cs typeface="Times New Roman"/>
              </a:rPr>
              <a:t>oral</a:t>
            </a:r>
            <a:r>
              <a:rPr sz="1100" spc="395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Times New Roman"/>
                <a:cs typeface="Times New Roman"/>
              </a:rPr>
              <a:t>exposure </a:t>
            </a:r>
            <a:r>
              <a:rPr sz="1100" dirty="0">
                <a:latin typeface="Times New Roman"/>
                <a:cs typeface="Times New Roman"/>
              </a:rPr>
              <a:t>because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hands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(or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gloves)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likely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contaminated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with </a:t>
            </a:r>
            <a:r>
              <a:rPr sz="1100" spc="-10" dirty="0">
                <a:latin typeface="Times New Roman"/>
                <a:cs typeface="Times New Roman"/>
              </a:rPr>
              <a:t>pesticides.</a:t>
            </a:r>
            <a:endParaRPr sz="1100">
              <a:latin typeface="Times New Roman"/>
              <a:cs typeface="Times New Roman"/>
            </a:endParaRPr>
          </a:p>
          <a:p>
            <a:pPr marL="241300" marR="9525" indent="-229235" algn="just">
              <a:lnSpc>
                <a:spcPts val="1250"/>
              </a:lnSpc>
              <a:spcBef>
                <a:spcPts val="359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Wash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hands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after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handling </a:t>
            </a:r>
            <a:r>
              <a:rPr sz="1100" dirty="0">
                <a:latin typeface="Times New Roman"/>
                <a:cs typeface="Times New Roman"/>
              </a:rPr>
              <a:t>pesticides.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Unwashed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hands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in- </a:t>
            </a:r>
            <a:r>
              <a:rPr sz="1100" dirty="0">
                <a:latin typeface="Times New Roman"/>
                <a:cs typeface="Times New Roman"/>
              </a:rPr>
              <a:t>crease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risk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oral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exposure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well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exposure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parts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body.</a:t>
            </a:r>
            <a:endParaRPr sz="1100">
              <a:latin typeface="Times New Roman"/>
              <a:cs typeface="Times New Roman"/>
            </a:endParaRPr>
          </a:p>
          <a:p>
            <a:pPr marL="241300" marR="9525" indent="-229235" algn="just">
              <a:lnSpc>
                <a:spcPts val="1250"/>
              </a:lnSpc>
              <a:spcBef>
                <a:spcPts val="360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10" dirty="0">
                <a:latin typeface="Times New Roman"/>
                <a:cs typeface="Times New Roman"/>
              </a:rPr>
              <a:t>Take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shower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each </a:t>
            </a:r>
            <a:r>
              <a:rPr sz="1100" spc="-25" dirty="0">
                <a:latin typeface="Times New Roman"/>
                <a:cs typeface="Times New Roman"/>
              </a:rPr>
              <a:t>work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40" dirty="0">
                <a:latin typeface="Times New Roman"/>
                <a:cs typeface="Times New Roman"/>
              </a:rPr>
              <a:t>day,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paying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particular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atten- </a:t>
            </a:r>
            <a:r>
              <a:rPr sz="1100" dirty="0">
                <a:latin typeface="Times New Roman"/>
                <a:cs typeface="Times New Roman"/>
              </a:rPr>
              <a:t>tion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hair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fingernails. </a:t>
            </a:r>
            <a:r>
              <a:rPr sz="1100" dirty="0">
                <a:latin typeface="Times New Roman"/>
                <a:cs typeface="Times New Roman"/>
              </a:rPr>
              <a:t>Put</a:t>
            </a:r>
            <a:r>
              <a:rPr sz="1100" spc="3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3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3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complete</a:t>
            </a:r>
            <a:r>
              <a:rPr sz="1100" spc="3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change</a:t>
            </a:r>
            <a:r>
              <a:rPr sz="1100" spc="39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 </a:t>
            </a:r>
            <a:r>
              <a:rPr sz="1100" spc="-10" dirty="0">
                <a:latin typeface="Times New Roman"/>
                <a:cs typeface="Times New Roman"/>
              </a:rPr>
              <a:t>clothing.</a:t>
            </a:r>
            <a:endParaRPr sz="1100">
              <a:latin typeface="Times New Roman"/>
              <a:cs typeface="Times New Roman"/>
            </a:endParaRPr>
          </a:p>
          <a:p>
            <a:pPr marL="241300" marR="9525" indent="-229235" algn="just">
              <a:lnSpc>
                <a:spcPts val="1250"/>
              </a:lnSpc>
              <a:spcBef>
                <a:spcPts val="359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Use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common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sense.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recom- </a:t>
            </a:r>
            <a:r>
              <a:rPr sz="1100" dirty="0">
                <a:latin typeface="Times New Roman"/>
                <a:cs typeface="Times New Roman"/>
              </a:rPr>
              <a:t>mendations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cover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situations. There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35" dirty="0">
                <a:latin typeface="Times New Roman"/>
                <a:cs typeface="Times New Roman"/>
              </a:rPr>
              <a:t>may </a:t>
            </a:r>
            <a:r>
              <a:rPr sz="1100" spc="-30" dirty="0">
                <a:latin typeface="Times New Roman"/>
                <a:cs typeface="Times New Roman"/>
              </a:rPr>
              <a:t>be </a:t>
            </a:r>
            <a:r>
              <a:rPr sz="1100" spc="-10" dirty="0">
                <a:latin typeface="Times New Roman"/>
                <a:cs typeface="Times New Roman"/>
              </a:rPr>
              <a:t>times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when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Times New Roman"/>
                <a:cs typeface="Times New Roman"/>
              </a:rPr>
              <a:t>you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feel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should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wear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PPE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label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requires.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754629" y="5456173"/>
            <a:ext cx="2011680" cy="2806700"/>
            <a:chOff x="2754629" y="5456173"/>
            <a:chExt cx="2011680" cy="2806700"/>
          </a:xfrm>
        </p:grpSpPr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67330" y="5468873"/>
              <a:ext cx="1986279" cy="278088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767329" y="5468873"/>
              <a:ext cx="1986280" cy="2781300"/>
            </a:xfrm>
            <a:custGeom>
              <a:avLst/>
              <a:gdLst/>
              <a:ahLst/>
              <a:cxnLst/>
              <a:rect l="l" t="t" r="r" b="b"/>
              <a:pathLst>
                <a:path w="1986279" h="2781300">
                  <a:moveTo>
                    <a:pt x="0" y="2780893"/>
                  </a:moveTo>
                  <a:lnTo>
                    <a:pt x="1986280" y="2780893"/>
                  </a:lnTo>
                  <a:lnTo>
                    <a:pt x="1986280" y="0"/>
                  </a:lnTo>
                  <a:lnTo>
                    <a:pt x="0" y="0"/>
                  </a:lnTo>
                  <a:lnTo>
                    <a:pt x="0" y="278089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760979" y="8307375"/>
            <a:ext cx="1998980" cy="792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2704" rIns="0" bIns="0" rtlCol="0">
            <a:spAutoFit/>
          </a:bodyPr>
          <a:lstStyle/>
          <a:p>
            <a:pPr marL="63500" marR="56515" algn="just">
              <a:lnSpc>
                <a:spcPts val="1100"/>
              </a:lnSpc>
              <a:spcBef>
                <a:spcPts val="414"/>
              </a:spcBef>
            </a:pPr>
            <a:r>
              <a:rPr sz="1000" b="1" dirty="0">
                <a:latin typeface="Tahoma"/>
                <a:cs typeface="Tahoma"/>
              </a:rPr>
              <a:t>Figure</a:t>
            </a:r>
            <a:r>
              <a:rPr sz="1000" b="1" spc="35" dirty="0">
                <a:latin typeface="Tahoma"/>
                <a:cs typeface="Tahoma"/>
              </a:rPr>
              <a:t> </a:t>
            </a:r>
            <a:r>
              <a:rPr sz="1000" b="1" spc="-20" dirty="0">
                <a:latin typeface="Tahoma"/>
                <a:cs typeface="Tahoma"/>
              </a:rPr>
              <a:t>1:</a:t>
            </a:r>
            <a:r>
              <a:rPr sz="1000" b="1" spc="50" dirty="0">
                <a:latin typeface="Tahoma"/>
                <a:cs typeface="Tahoma"/>
              </a:rPr>
              <a:t> </a:t>
            </a:r>
            <a:r>
              <a:rPr sz="1000" dirty="0">
                <a:latin typeface="Trebuchet MS"/>
                <a:cs typeface="Trebuchet MS"/>
              </a:rPr>
              <a:t>The</a:t>
            </a:r>
            <a:r>
              <a:rPr sz="1000" spc="4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types</a:t>
            </a:r>
            <a:r>
              <a:rPr sz="1000" spc="4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of</a:t>
            </a:r>
            <a:r>
              <a:rPr sz="1000" spc="4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PPE</a:t>
            </a:r>
            <a:r>
              <a:rPr sz="1000" spc="4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that </a:t>
            </a:r>
            <a:r>
              <a:rPr sz="1000" spc="-60" dirty="0">
                <a:latin typeface="Trebuchet MS"/>
                <a:cs typeface="Trebuchet MS"/>
              </a:rPr>
              <a:t>you’ll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need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to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wear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depend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on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the </a:t>
            </a:r>
            <a:r>
              <a:rPr sz="1000" spc="-60" dirty="0">
                <a:latin typeface="Trebuchet MS"/>
                <a:cs typeface="Trebuchet MS"/>
              </a:rPr>
              <a:t>pesticide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involved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and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100" dirty="0">
                <a:latin typeface="Trebuchet MS"/>
                <a:cs typeface="Trebuchet MS"/>
              </a:rPr>
              <a:t>the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handling </a:t>
            </a:r>
            <a:r>
              <a:rPr sz="1000" spc="-60" dirty="0">
                <a:latin typeface="Trebuchet MS"/>
                <a:cs typeface="Trebuchet MS"/>
              </a:rPr>
              <a:t>activity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135" dirty="0">
                <a:latin typeface="Trebuchet MS"/>
                <a:cs typeface="Trebuchet MS"/>
              </a:rPr>
              <a:t>(e.g.,</a:t>
            </a:r>
            <a:r>
              <a:rPr sz="1000" spc="6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mixing/loading,</a:t>
            </a:r>
            <a:r>
              <a:rPr sz="1000" spc="4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apply- </a:t>
            </a:r>
            <a:r>
              <a:rPr sz="1000" spc="-50" dirty="0">
                <a:latin typeface="Trebuchet MS"/>
                <a:cs typeface="Trebuchet MS"/>
              </a:rPr>
              <a:t>ing,</a:t>
            </a:r>
            <a:r>
              <a:rPr sz="1000" spc="-60" dirty="0">
                <a:latin typeface="Trebuchet MS"/>
                <a:cs typeface="Trebuchet MS"/>
              </a:rPr>
              <a:t> early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entry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into</a:t>
            </a:r>
            <a:r>
              <a:rPr sz="1000" spc="-55" dirty="0">
                <a:latin typeface="Trebuchet MS"/>
                <a:cs typeface="Trebuchet MS"/>
              </a:rPr>
              <a:t> a </a:t>
            </a:r>
            <a:r>
              <a:rPr sz="1000" spc="-60" dirty="0">
                <a:latin typeface="Trebuchet MS"/>
                <a:cs typeface="Trebuchet MS"/>
              </a:rPr>
              <a:t>treated </a:t>
            </a:r>
            <a:r>
              <a:rPr sz="1000" spc="-10" dirty="0">
                <a:latin typeface="Trebuchet MS"/>
                <a:cs typeface="Trebuchet MS"/>
              </a:rPr>
              <a:t>site).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7507684" y="3555460"/>
            <a:ext cx="143510" cy="690245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100" dirty="0">
                <a:solidFill>
                  <a:srgbClr val="FFFFFF"/>
                </a:solidFill>
                <a:latin typeface="Trebuchet MS"/>
                <a:cs typeface="Trebuchet MS"/>
              </a:rPr>
              <a:t>SECTION</a:t>
            </a:r>
            <a:r>
              <a:rPr sz="800" b="1" spc="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40" dirty="0">
                <a:solidFill>
                  <a:srgbClr val="FFFFFF"/>
                </a:solidFill>
                <a:latin typeface="Trebuchet MS"/>
                <a:cs typeface="Trebuchet MS"/>
              </a:rPr>
              <a:t>IV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79084" y="3555460"/>
            <a:ext cx="143510" cy="885190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-10" dirty="0">
                <a:solidFill>
                  <a:srgbClr val="FFFFFF"/>
                </a:solidFill>
                <a:latin typeface="Trebuchet MS"/>
                <a:cs typeface="Trebuchet MS"/>
              </a:rPr>
              <a:t>Health</a:t>
            </a:r>
            <a:r>
              <a:rPr sz="8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FFFFFF"/>
                </a:solidFill>
                <a:latin typeface="Trebuchet MS"/>
                <a:cs typeface="Trebuchet MS"/>
              </a:rPr>
              <a:t>Precautions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5660" y="517016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59">
                <a:moveTo>
                  <a:pt x="6352540" y="0"/>
                </a:moveTo>
                <a:lnTo>
                  <a:pt x="0" y="0"/>
                </a:lnTo>
                <a:lnTo>
                  <a:pt x="0" y="378459"/>
                </a:lnTo>
                <a:lnTo>
                  <a:pt x="6352540" y="378459"/>
                </a:lnTo>
                <a:lnTo>
                  <a:pt x="635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48360" y="550671"/>
            <a:ext cx="6327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dirty="0"/>
              <a:t>Hazard</a:t>
            </a:r>
            <a:r>
              <a:rPr spc="415" dirty="0"/>
              <a:t> </a:t>
            </a:r>
            <a:r>
              <a:rPr dirty="0"/>
              <a:t>Communication</a:t>
            </a:r>
            <a:r>
              <a:rPr spc="420" dirty="0"/>
              <a:t> </a:t>
            </a:r>
            <a:r>
              <a:rPr spc="-10" dirty="0"/>
              <a:t>Standard</a:t>
            </a:r>
          </a:p>
        </p:txBody>
      </p:sp>
      <p:sp>
        <p:nvSpPr>
          <p:cNvPr id="13" name="object 13"/>
          <p:cNvSpPr/>
          <p:nvPr/>
        </p:nvSpPr>
        <p:spPr>
          <a:xfrm>
            <a:off x="835660" y="517016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59">
                <a:moveTo>
                  <a:pt x="0" y="378459"/>
                </a:moveTo>
                <a:lnTo>
                  <a:pt x="6352540" y="378459"/>
                </a:lnTo>
                <a:lnTo>
                  <a:pt x="6352540" y="0"/>
                </a:lnTo>
                <a:lnTo>
                  <a:pt x="0" y="0"/>
                </a:lnTo>
                <a:lnTo>
                  <a:pt x="0" y="37845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69762" y="1023453"/>
            <a:ext cx="27406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he</a:t>
            </a:r>
            <a:r>
              <a:rPr sz="1100" spc="380" dirty="0">
                <a:latin typeface="Times New Roman"/>
                <a:cs typeface="Times New Roman"/>
              </a:rPr>
              <a:t> </a:t>
            </a:r>
            <a:r>
              <a:rPr sz="1100" spc="75" dirty="0">
                <a:latin typeface="Times New Roman"/>
                <a:cs typeface="Times New Roman"/>
              </a:rPr>
              <a:t>Occupational</a:t>
            </a:r>
            <a:r>
              <a:rPr sz="1100" spc="385" dirty="0">
                <a:latin typeface="Times New Roman"/>
                <a:cs typeface="Times New Roman"/>
              </a:rPr>
              <a:t> </a:t>
            </a:r>
            <a:r>
              <a:rPr sz="1100" spc="70" dirty="0">
                <a:latin typeface="Times New Roman"/>
                <a:cs typeface="Times New Roman"/>
              </a:rPr>
              <a:t>Safety</a:t>
            </a:r>
            <a:r>
              <a:rPr sz="1100" spc="380" dirty="0">
                <a:latin typeface="Times New Roman"/>
                <a:cs typeface="Times New Roman"/>
              </a:rPr>
              <a:t> </a:t>
            </a:r>
            <a:r>
              <a:rPr sz="1100" spc="60" dirty="0">
                <a:latin typeface="Times New Roman"/>
                <a:cs typeface="Times New Roman"/>
              </a:rPr>
              <a:t>and</a:t>
            </a:r>
            <a:r>
              <a:rPr sz="1100" spc="385" dirty="0">
                <a:latin typeface="Times New Roman"/>
                <a:cs typeface="Times New Roman"/>
              </a:rPr>
              <a:t> </a:t>
            </a:r>
            <a:r>
              <a:rPr sz="1100" spc="65" dirty="0">
                <a:latin typeface="Times New Roman"/>
                <a:cs typeface="Times New Roman"/>
              </a:rPr>
              <a:t>Health</a:t>
            </a:r>
            <a:r>
              <a:rPr sz="1100" spc="38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Ad-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69762" y="1182152"/>
            <a:ext cx="27406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5" dirty="0">
                <a:latin typeface="Times New Roman"/>
                <a:cs typeface="Times New Roman"/>
              </a:rPr>
              <a:t>ministration’s</a:t>
            </a:r>
            <a:r>
              <a:rPr sz="1100" spc="3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(OSHA)</a:t>
            </a:r>
            <a:r>
              <a:rPr sz="1100" spc="355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Times New Roman"/>
                <a:cs typeface="Times New Roman"/>
              </a:rPr>
              <a:t>employee</a:t>
            </a:r>
            <a:r>
              <a:rPr sz="1100" spc="350" dirty="0">
                <a:latin typeface="Times New Roman"/>
                <a:cs typeface="Times New Roman"/>
              </a:rPr>
              <a:t> </a:t>
            </a:r>
            <a:r>
              <a:rPr sz="1100" spc="60" dirty="0">
                <a:latin typeface="Times New Roman"/>
                <a:cs typeface="Times New Roman"/>
              </a:rPr>
              <a:t>right-</a:t>
            </a:r>
            <a:r>
              <a:rPr sz="1100" spc="25" dirty="0">
                <a:latin typeface="Times New Roman"/>
                <a:cs typeface="Times New Roman"/>
              </a:rPr>
              <a:t>to-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1513" y="861425"/>
            <a:ext cx="3119120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-10" dirty="0">
                <a:latin typeface="Times New Roman"/>
                <a:cs typeface="Times New Roman"/>
              </a:rPr>
              <a:t>T</a:t>
            </a:r>
            <a:r>
              <a:rPr sz="1100" spc="20" dirty="0">
                <a:latin typeface="Times New Roman"/>
                <a:cs typeface="Times New Roman"/>
              </a:rPr>
              <a:t>k</a:t>
            </a:r>
            <a:r>
              <a:rPr sz="1100" spc="-20" dirty="0">
                <a:latin typeface="Times New Roman"/>
                <a:cs typeface="Times New Roman"/>
              </a:rPr>
              <a:t>n</a:t>
            </a:r>
            <a:r>
              <a:rPr sz="1100" spc="-40" dirty="0">
                <a:latin typeface="Times New Roman"/>
                <a:cs typeface="Times New Roman"/>
              </a:rPr>
              <a:t>o</a:t>
            </a:r>
            <a:r>
              <a:rPr sz="1100" spc="-10" dirty="0">
                <a:latin typeface="Times New Roman"/>
                <a:cs typeface="Times New Roman"/>
              </a:rPr>
              <a:t>w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35" dirty="0">
                <a:latin typeface="Times New Roman"/>
                <a:cs typeface="Times New Roman"/>
              </a:rPr>
              <a:t>law,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better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known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Hazard</a:t>
            </a:r>
            <a:r>
              <a:rPr sz="1100" i="1" spc="-55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1100" i="1" spc="-1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Communi-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0314" y="1499551"/>
            <a:ext cx="3100070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5"/>
              </a:lnSpc>
              <a:spcBef>
                <a:spcPts val="100"/>
              </a:spcBef>
            </a:pPr>
            <a:r>
              <a:rPr sz="1100" i="1" spc="-1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cation</a:t>
            </a:r>
            <a:r>
              <a:rPr sz="1100" i="1" spc="-6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1100" i="1" spc="-1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Standard</a:t>
            </a:r>
            <a:r>
              <a:rPr sz="1100" i="1" spc="-55" dirty="0">
                <a:solidFill>
                  <a:srgbClr val="215E9E"/>
                </a:solidFill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(HCS),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is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designed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protect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employees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5"/>
              </a:lnSpc>
            </a:pPr>
            <a:r>
              <a:rPr sz="1100" spc="-25" dirty="0">
                <a:latin typeface="Times New Roman"/>
                <a:cs typeface="Times New Roman"/>
              </a:rPr>
              <a:t>who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handle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or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use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Times New Roman"/>
                <a:cs typeface="Times New Roman"/>
                <a:hlinkClick r:id="" action="ppaction://noaction"/>
              </a:rPr>
              <a:t>hazardous</a:t>
            </a:r>
            <a:r>
              <a:rPr sz="1100" i="1" spc="-65" dirty="0">
                <a:latin typeface="Times New Roman"/>
                <a:cs typeface="Times New Roman"/>
                <a:hlinkClick r:id="" action="ppaction://noaction"/>
              </a:rPr>
              <a:t> </a:t>
            </a:r>
            <a:r>
              <a:rPr sz="1100" i="1" spc="-10" dirty="0">
                <a:latin typeface="Times New Roman"/>
                <a:cs typeface="Times New Roman"/>
                <a:hlinkClick r:id="" action="ppaction://noaction"/>
              </a:rPr>
              <a:t>chemicals</a:t>
            </a:r>
            <a:r>
              <a:rPr sz="1100" i="1" spc="-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(including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pesti-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13521" y="1023314"/>
            <a:ext cx="3100705" cy="828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spc="-25" dirty="0">
                <a:latin typeface="Times New Roman"/>
                <a:cs typeface="Times New Roman"/>
              </a:rPr>
              <a:t>cides)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workplace.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With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exception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Times New Roman"/>
                <a:cs typeface="Times New Roman"/>
              </a:rPr>
              <a:t>of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farms,</a:t>
            </a:r>
            <a:r>
              <a:rPr sz="1100" spc="-25" dirty="0">
                <a:latin typeface="Times New Roman"/>
                <a:cs typeface="Times New Roman"/>
              </a:rPr>
              <a:t> the </a:t>
            </a:r>
            <a:r>
              <a:rPr sz="1100" spc="-10" dirty="0">
                <a:latin typeface="Times New Roman"/>
                <a:cs typeface="Times New Roman"/>
              </a:rPr>
              <a:t>HCS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covers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employers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employees. </a:t>
            </a:r>
            <a:r>
              <a:rPr sz="1100" spc="-50" dirty="0">
                <a:latin typeface="Times New Roman"/>
                <a:cs typeface="Times New Roman"/>
              </a:rPr>
              <a:t>For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more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information</a:t>
            </a:r>
            <a:r>
              <a:rPr sz="1100" spc="-45" dirty="0">
                <a:latin typeface="Times New Roman"/>
                <a:cs typeface="Times New Roman"/>
              </a:rPr>
              <a:t> on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HCS</a:t>
            </a:r>
            <a:r>
              <a:rPr sz="1100" spc="-20" dirty="0">
                <a:latin typeface="Times New Roman"/>
                <a:cs typeface="Times New Roman"/>
              </a:rPr>
              <a:t> and/or</a:t>
            </a:r>
            <a:r>
              <a:rPr sz="1100" spc="-30" dirty="0">
                <a:latin typeface="Times New Roman"/>
                <a:cs typeface="Times New Roman"/>
              </a:rPr>
              <a:t> help </a:t>
            </a:r>
            <a:r>
              <a:rPr sz="1100" spc="-10" dirty="0">
                <a:latin typeface="Times New Roman"/>
                <a:cs typeface="Times New Roman"/>
              </a:rPr>
              <a:t>in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develop- </a:t>
            </a:r>
            <a:r>
              <a:rPr sz="1100" spc="-30" dirty="0">
                <a:latin typeface="Times New Roman"/>
                <a:cs typeface="Times New Roman"/>
              </a:rPr>
              <a:t>ing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an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employee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training</a:t>
            </a:r>
            <a:r>
              <a:rPr sz="1100" spc="-20" dirty="0">
                <a:latin typeface="Times New Roman"/>
                <a:cs typeface="Times New Roman"/>
              </a:rPr>
              <a:t> program,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contact </a:t>
            </a:r>
            <a:r>
              <a:rPr sz="1100" spc="-3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215E9E"/>
                </a:solidFill>
                <a:latin typeface="Times New Roman"/>
                <a:cs typeface="Times New Roman"/>
                <a:hlinkClick r:id="rId3"/>
              </a:rPr>
              <a:t>Wisconsin</a:t>
            </a:r>
            <a:r>
              <a:rPr sz="1100" spc="-10" dirty="0">
                <a:solidFill>
                  <a:srgbClr val="215E9E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3"/>
              </a:rPr>
              <a:t>State</a:t>
            </a:r>
            <a:r>
              <a:rPr sz="1100" spc="-10" dirty="0">
                <a:solidFill>
                  <a:srgbClr val="215E9E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3"/>
              </a:rPr>
              <a:t>Laboratory</a:t>
            </a:r>
            <a:r>
              <a:rPr sz="1100" spc="-5" dirty="0">
                <a:solidFill>
                  <a:srgbClr val="215E9E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3"/>
              </a:rPr>
              <a:t>of</a:t>
            </a:r>
            <a:r>
              <a:rPr sz="1100" spc="-5" dirty="0">
                <a:solidFill>
                  <a:srgbClr val="215E9E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3"/>
              </a:rPr>
              <a:t>Hygiene</a:t>
            </a:r>
            <a:r>
              <a:rPr sz="1100" spc="-10" dirty="0">
                <a:solidFill>
                  <a:srgbClr val="215E9E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(see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</a:rPr>
              <a:t>Appendix</a:t>
            </a:r>
            <a:r>
              <a:rPr sz="1100" spc="-5" dirty="0">
                <a:solidFill>
                  <a:srgbClr val="215E9E"/>
                </a:solidFill>
                <a:latin typeface="Times New Roman"/>
                <a:cs typeface="Times New Roman"/>
              </a:rPr>
              <a:t> </a:t>
            </a:r>
            <a:r>
              <a:rPr sz="1100" spc="-25" dirty="0">
                <a:solidFill>
                  <a:srgbClr val="215E9E"/>
                </a:solidFill>
                <a:latin typeface="Times New Roman"/>
                <a:cs typeface="Times New Roman"/>
              </a:rPr>
              <a:t>A</a:t>
            </a:r>
            <a:r>
              <a:rPr sz="1100" spc="-25" dirty="0">
                <a:latin typeface="Times New Roman"/>
                <a:cs typeface="Times New Roman"/>
              </a:rPr>
              <a:t>).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35660" y="2042158"/>
            <a:ext cx="6352540" cy="3260090"/>
          </a:xfrm>
          <a:custGeom>
            <a:avLst/>
            <a:gdLst/>
            <a:ahLst/>
            <a:cxnLst/>
            <a:rect l="l" t="t" r="r" b="b"/>
            <a:pathLst>
              <a:path w="6352540" h="3260090">
                <a:moveTo>
                  <a:pt x="6200140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3107690"/>
                </a:lnTo>
                <a:lnTo>
                  <a:pt x="7769" y="3155858"/>
                </a:lnTo>
                <a:lnTo>
                  <a:pt x="29405" y="3197693"/>
                </a:lnTo>
                <a:lnTo>
                  <a:pt x="62396" y="3230684"/>
                </a:lnTo>
                <a:lnTo>
                  <a:pt x="104231" y="3252320"/>
                </a:lnTo>
                <a:lnTo>
                  <a:pt x="152400" y="3260090"/>
                </a:lnTo>
                <a:lnTo>
                  <a:pt x="6200140" y="3260090"/>
                </a:lnTo>
                <a:lnTo>
                  <a:pt x="6248308" y="3252320"/>
                </a:lnTo>
                <a:lnTo>
                  <a:pt x="6290143" y="3230684"/>
                </a:lnTo>
                <a:lnTo>
                  <a:pt x="6323134" y="3197693"/>
                </a:lnTo>
                <a:lnTo>
                  <a:pt x="6344770" y="3155858"/>
                </a:lnTo>
                <a:lnTo>
                  <a:pt x="6352540" y="3107690"/>
                </a:lnTo>
                <a:lnTo>
                  <a:pt x="6352540" y="152400"/>
                </a:lnTo>
                <a:lnTo>
                  <a:pt x="6344770" y="104231"/>
                </a:lnTo>
                <a:lnTo>
                  <a:pt x="6323134" y="62396"/>
                </a:lnTo>
                <a:lnTo>
                  <a:pt x="6290143" y="29405"/>
                </a:lnTo>
                <a:lnTo>
                  <a:pt x="6248308" y="7769"/>
                </a:lnTo>
                <a:lnTo>
                  <a:pt x="6200140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92757" y="2072639"/>
            <a:ext cx="6236335" cy="315722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09"/>
              </a:spcBef>
              <a:tabLst>
                <a:tab pos="372745" algn="l"/>
                <a:tab pos="4017645" algn="l"/>
              </a:tabLst>
            </a:pPr>
            <a:r>
              <a:rPr sz="1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Requirements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of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the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000" b="1" u="sng" spc="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Hazard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000" b="1" u="sng" spc="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Communication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000" b="1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Standard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	</a:t>
            </a:r>
            <a:endParaRPr sz="1000">
              <a:latin typeface="Trebuchet MS"/>
              <a:cs typeface="Trebuchet MS"/>
            </a:endParaRPr>
          </a:p>
          <a:p>
            <a:pPr marL="125095" marR="5080" indent="-112395" algn="just">
              <a:lnSpc>
                <a:spcPct val="104200"/>
              </a:lnSpc>
              <a:spcBef>
                <a:spcPts val="359"/>
              </a:spcBef>
              <a:buFont typeface="Microsoft Sans Serif"/>
              <a:buChar char="•"/>
              <a:tabLst>
                <a:tab pos="127000" algn="l"/>
              </a:tabLst>
            </a:pPr>
            <a:r>
              <a:rPr sz="1000" b="1" spc="20" dirty="0">
                <a:latin typeface="Trebuchet MS"/>
                <a:cs typeface="Trebuchet MS"/>
              </a:rPr>
              <a:t>Chemical</a:t>
            </a:r>
            <a:r>
              <a:rPr sz="1000" b="1" dirty="0">
                <a:latin typeface="Trebuchet MS"/>
                <a:cs typeface="Trebuchet MS"/>
              </a:rPr>
              <a:t> Inventory: </a:t>
            </a:r>
            <a:r>
              <a:rPr sz="1000" spc="-55" dirty="0">
                <a:latin typeface="Microsoft Sans Serif"/>
                <a:cs typeface="Microsoft Sans Serif"/>
              </a:rPr>
              <a:t>Employers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must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compile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130" dirty="0">
                <a:latin typeface="Microsoft Sans Serif"/>
                <a:cs typeface="Microsoft Sans Serif"/>
              </a:rPr>
              <a:t>a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list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of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all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hazardous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60" dirty="0">
                <a:latin typeface="Microsoft Sans Serif"/>
                <a:cs typeface="Microsoft Sans Serif"/>
              </a:rPr>
              <a:t>chemicals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in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their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workplace.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60" dirty="0">
                <a:latin typeface="Microsoft Sans Serif"/>
                <a:cs typeface="Microsoft Sans Serif"/>
              </a:rPr>
              <a:t>OSHA’s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defini‑</a:t>
            </a:r>
            <a:r>
              <a:rPr sz="1000" spc="-15" dirty="0">
                <a:latin typeface="Microsoft Sans Serif"/>
                <a:cs typeface="Microsoft Sans Serif"/>
              </a:rPr>
              <a:t> 	</a:t>
            </a:r>
            <a:r>
              <a:rPr sz="1000" dirty="0">
                <a:latin typeface="Microsoft Sans Serif"/>
                <a:cs typeface="Microsoft Sans Serif"/>
              </a:rPr>
              <a:t>tion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of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130" dirty="0">
                <a:latin typeface="Microsoft Sans Serif"/>
                <a:cs typeface="Microsoft Sans Serif"/>
              </a:rPr>
              <a:t>a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hazardous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chemical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is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broad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75" dirty="0">
                <a:latin typeface="Microsoft Sans Serif"/>
                <a:cs typeface="Microsoft Sans Serif"/>
              </a:rPr>
              <a:t>and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includes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thousands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of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products.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Products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are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determined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30" dirty="0">
                <a:latin typeface="Microsoft Sans Serif"/>
                <a:cs typeface="Microsoft Sans Serif"/>
              </a:rPr>
              <a:t>to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60" dirty="0">
                <a:latin typeface="Microsoft Sans Serif"/>
                <a:cs typeface="Microsoft Sans Serif"/>
              </a:rPr>
              <a:t>be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hazardous</a:t>
            </a:r>
            <a:r>
              <a:rPr sz="1000" spc="-65" dirty="0">
                <a:latin typeface="Microsoft Sans Serif"/>
                <a:cs typeface="Microsoft Sans Serif"/>
              </a:rPr>
              <a:t> 	</a:t>
            </a:r>
            <a:r>
              <a:rPr sz="1000" spc="-80" dirty="0">
                <a:latin typeface="Microsoft Sans Serif"/>
                <a:cs typeface="Microsoft Sans Serif"/>
              </a:rPr>
              <a:t>based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on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categories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of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health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75" dirty="0">
                <a:latin typeface="Microsoft Sans Serif"/>
                <a:cs typeface="Microsoft Sans Serif"/>
              </a:rPr>
              <a:t>and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60" dirty="0">
                <a:latin typeface="Microsoft Sans Serif"/>
                <a:cs typeface="Microsoft Sans Serif"/>
              </a:rPr>
              <a:t>physical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60" dirty="0">
                <a:latin typeface="Microsoft Sans Serif"/>
                <a:cs typeface="Microsoft Sans Serif"/>
              </a:rPr>
              <a:t>hazards.</a:t>
            </a:r>
            <a:endParaRPr sz="1000">
              <a:latin typeface="Microsoft Sans Serif"/>
              <a:cs typeface="Microsoft Sans Serif"/>
            </a:endParaRPr>
          </a:p>
          <a:p>
            <a:pPr marL="125095" marR="5080" indent="-112395" algn="just">
              <a:lnSpc>
                <a:spcPct val="104200"/>
              </a:lnSpc>
              <a:spcBef>
                <a:spcPts val="359"/>
              </a:spcBef>
              <a:buFont typeface="Microsoft Sans Serif"/>
              <a:buChar char="•"/>
              <a:tabLst>
                <a:tab pos="127000" algn="l"/>
              </a:tabLst>
            </a:pPr>
            <a:r>
              <a:rPr sz="1000" b="1" dirty="0">
                <a:latin typeface="Trebuchet MS"/>
                <a:cs typeface="Trebuchet MS"/>
              </a:rPr>
              <a:t>Safety</a:t>
            </a:r>
            <a:r>
              <a:rPr sz="1000" b="1" spc="-20" dirty="0">
                <a:latin typeface="Trebuchet MS"/>
                <a:cs typeface="Trebuchet MS"/>
              </a:rPr>
              <a:t> </a:t>
            </a:r>
            <a:r>
              <a:rPr sz="1000" b="1" spc="40" dirty="0">
                <a:latin typeface="Trebuchet MS"/>
                <a:cs typeface="Trebuchet MS"/>
              </a:rPr>
              <a:t>Data</a:t>
            </a:r>
            <a:r>
              <a:rPr sz="1000" b="1" spc="-20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Sheets:</a:t>
            </a:r>
            <a:r>
              <a:rPr sz="1000" b="1" spc="-2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Employers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must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keep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on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file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130" dirty="0">
                <a:latin typeface="Microsoft Sans Serif"/>
                <a:cs typeface="Microsoft Sans Serif"/>
              </a:rPr>
              <a:t>a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125" dirty="0">
                <a:latin typeface="Microsoft Sans Serif"/>
                <a:cs typeface="Microsoft Sans Serif"/>
              </a:rPr>
              <a:t>SDS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10" dirty="0">
                <a:latin typeface="Microsoft Sans Serif"/>
                <a:cs typeface="Microsoft Sans Serif"/>
              </a:rPr>
              <a:t>for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75" dirty="0">
                <a:latin typeface="Microsoft Sans Serif"/>
                <a:cs typeface="Microsoft Sans Serif"/>
              </a:rPr>
              <a:t>each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hazardous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chemical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in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the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workplace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where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em‑</a:t>
            </a:r>
            <a:r>
              <a:rPr sz="1000" spc="-15" dirty="0">
                <a:latin typeface="Microsoft Sans Serif"/>
                <a:cs typeface="Microsoft Sans Serif"/>
              </a:rPr>
              <a:t> 	</a:t>
            </a:r>
            <a:r>
              <a:rPr sz="1000" spc="-55" dirty="0">
                <a:latin typeface="Microsoft Sans Serif"/>
                <a:cs typeface="Microsoft Sans Serif"/>
              </a:rPr>
              <a:t>ployees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75" dirty="0">
                <a:latin typeface="Microsoft Sans Serif"/>
                <a:cs typeface="Microsoft Sans Serif"/>
              </a:rPr>
              <a:t>can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review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them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5" dirty="0">
                <a:latin typeface="Microsoft Sans Serif"/>
                <a:cs typeface="Microsoft Sans Serif"/>
              </a:rPr>
              <a:t>without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70" dirty="0">
                <a:latin typeface="Microsoft Sans Serif"/>
                <a:cs typeface="Microsoft Sans Serif"/>
              </a:rPr>
              <a:t>having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30" dirty="0">
                <a:latin typeface="Microsoft Sans Serif"/>
                <a:cs typeface="Microsoft Sans Serif"/>
              </a:rPr>
              <a:t>to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85" dirty="0">
                <a:latin typeface="Microsoft Sans Serif"/>
                <a:cs typeface="Microsoft Sans Serif"/>
              </a:rPr>
              <a:t>ask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permission.</a:t>
            </a:r>
            <a:endParaRPr sz="1000">
              <a:latin typeface="Microsoft Sans Serif"/>
              <a:cs typeface="Microsoft Sans Serif"/>
            </a:endParaRPr>
          </a:p>
          <a:p>
            <a:pPr marL="125095" marR="5080" indent="-112395" algn="just">
              <a:lnSpc>
                <a:spcPct val="104200"/>
              </a:lnSpc>
              <a:spcBef>
                <a:spcPts val="355"/>
              </a:spcBef>
              <a:buFont typeface="Microsoft Sans Serif"/>
              <a:buChar char="•"/>
              <a:tabLst>
                <a:tab pos="127000" algn="l"/>
              </a:tabLst>
            </a:pPr>
            <a:r>
              <a:rPr sz="1000" b="1" dirty="0">
                <a:latin typeface="Trebuchet MS"/>
                <a:cs typeface="Trebuchet MS"/>
              </a:rPr>
              <a:t>Warning</a:t>
            </a:r>
            <a:r>
              <a:rPr sz="1000" b="1" spc="-20" dirty="0">
                <a:latin typeface="Trebuchet MS"/>
                <a:cs typeface="Trebuchet MS"/>
              </a:rPr>
              <a:t> </a:t>
            </a:r>
            <a:r>
              <a:rPr sz="1000" b="1" spc="-10" dirty="0">
                <a:latin typeface="Trebuchet MS"/>
                <a:cs typeface="Trebuchet MS"/>
              </a:rPr>
              <a:t>labels:</a:t>
            </a:r>
            <a:r>
              <a:rPr sz="1000" b="1" spc="-5" dirty="0">
                <a:latin typeface="Trebuchet MS"/>
                <a:cs typeface="Trebuchet MS"/>
              </a:rPr>
              <a:t> </a:t>
            </a:r>
            <a:r>
              <a:rPr sz="1000" spc="-100" dirty="0">
                <a:latin typeface="Microsoft Sans Serif"/>
                <a:cs typeface="Microsoft Sans Serif"/>
              </a:rPr>
              <a:t>Each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container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of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hazardous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chemical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must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be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labeled,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tagged,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or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marked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with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identity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of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its 	contents,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appropriate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hazard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warnings</a:t>
            </a:r>
            <a:r>
              <a:rPr sz="1000" dirty="0">
                <a:latin typeface="Microsoft Sans Serif"/>
                <a:cs typeface="Microsoft Sans Serif"/>
              </a:rPr>
              <a:t> for </a:t>
            </a:r>
            <a:r>
              <a:rPr sz="1000" spc="-45" dirty="0">
                <a:latin typeface="Microsoft Sans Serif"/>
                <a:cs typeface="Microsoft Sans Serif"/>
              </a:rPr>
              <a:t>employee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protection, </a:t>
            </a:r>
            <a:r>
              <a:rPr sz="1000" spc="-60" dirty="0">
                <a:latin typeface="Microsoft Sans Serif"/>
                <a:cs typeface="Microsoft Sans Serif"/>
              </a:rPr>
              <a:t>and</a:t>
            </a:r>
            <a:r>
              <a:rPr sz="1000" dirty="0">
                <a:latin typeface="Microsoft Sans Serif"/>
                <a:cs typeface="Microsoft Sans Serif"/>
              </a:rPr>
              <a:t> the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name</a:t>
            </a:r>
            <a:r>
              <a:rPr sz="1000" dirty="0">
                <a:latin typeface="Microsoft Sans Serif"/>
                <a:cs typeface="Microsoft Sans Serif"/>
              </a:rPr>
              <a:t> of the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chemical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manufacturer.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Labels 	</a:t>
            </a:r>
            <a:r>
              <a:rPr sz="1000" dirty="0">
                <a:latin typeface="Microsoft Sans Serif"/>
                <a:cs typeface="Microsoft Sans Serif"/>
              </a:rPr>
              <a:t>on</a:t>
            </a:r>
            <a:r>
              <a:rPr sz="1000" spc="-7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pesticide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containers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already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85" dirty="0">
                <a:latin typeface="Microsoft Sans Serif"/>
                <a:cs typeface="Microsoft Sans Serif"/>
              </a:rPr>
              <a:t>have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such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information,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so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further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labeling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is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not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60" dirty="0">
                <a:latin typeface="Microsoft Sans Serif"/>
                <a:cs typeface="Microsoft Sans Serif"/>
              </a:rPr>
              <a:t>necessary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so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long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55" dirty="0">
                <a:latin typeface="Microsoft Sans Serif"/>
                <a:cs typeface="Microsoft Sans Serif"/>
              </a:rPr>
              <a:t>as</a:t>
            </a:r>
            <a:r>
              <a:rPr sz="1000" spc="8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label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is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leg‑ 	</a:t>
            </a:r>
            <a:r>
              <a:rPr sz="1000" spc="-25" dirty="0">
                <a:latin typeface="Microsoft Sans Serif"/>
                <a:cs typeface="Microsoft Sans Serif"/>
              </a:rPr>
              <a:t>ible.</a:t>
            </a:r>
            <a:r>
              <a:rPr sz="1000" spc="-4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The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warning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label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must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contain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95" dirty="0">
                <a:latin typeface="Microsoft Sans Serif"/>
                <a:cs typeface="Microsoft Sans Serif"/>
              </a:rPr>
              <a:t>same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chemical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75" dirty="0">
                <a:latin typeface="Microsoft Sans Serif"/>
                <a:cs typeface="Microsoft Sans Serif"/>
              </a:rPr>
              <a:t>name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25" dirty="0">
                <a:latin typeface="Microsoft Sans Serif"/>
                <a:cs typeface="Microsoft Sans Serif"/>
              </a:rPr>
              <a:t>as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30" dirty="0">
                <a:latin typeface="Microsoft Sans Serif"/>
                <a:cs typeface="Microsoft Sans Serif"/>
              </a:rPr>
              <a:t>SDS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on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file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for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that</a:t>
            </a:r>
            <a:r>
              <a:rPr sz="1000" spc="-10" dirty="0">
                <a:latin typeface="Microsoft Sans Serif"/>
                <a:cs typeface="Microsoft Sans Serif"/>
              </a:rPr>
              <a:t> chemical.</a:t>
            </a:r>
            <a:endParaRPr sz="1000">
              <a:latin typeface="Microsoft Sans Serif"/>
              <a:cs typeface="Microsoft Sans Serif"/>
            </a:endParaRPr>
          </a:p>
          <a:p>
            <a:pPr marL="125095" marR="5080" indent="-112395" algn="just">
              <a:lnSpc>
                <a:spcPct val="104200"/>
              </a:lnSpc>
              <a:spcBef>
                <a:spcPts val="360"/>
              </a:spcBef>
              <a:buFont typeface="Microsoft Sans Serif"/>
              <a:buChar char="•"/>
              <a:tabLst>
                <a:tab pos="127000" algn="l"/>
              </a:tabLst>
            </a:pPr>
            <a:r>
              <a:rPr sz="1000" b="1" spc="-5" dirty="0">
                <a:latin typeface="Trebuchet MS"/>
                <a:cs typeface="Trebuchet MS"/>
              </a:rPr>
              <a:t>Training:</a:t>
            </a:r>
            <a:r>
              <a:rPr sz="1000" b="1" spc="-6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Employers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must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conduct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90" dirty="0">
                <a:latin typeface="Microsoft Sans Serif"/>
                <a:cs typeface="Microsoft Sans Serif"/>
              </a:rPr>
              <a:t>an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information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75" dirty="0">
                <a:latin typeface="Microsoft Sans Serif"/>
                <a:cs typeface="Microsoft Sans Serif"/>
              </a:rPr>
              <a:t>and</a:t>
            </a:r>
            <a:r>
              <a:rPr sz="1000" spc="-25" dirty="0">
                <a:latin typeface="Microsoft Sans Serif"/>
                <a:cs typeface="Microsoft Sans Serif"/>
              </a:rPr>
              <a:t> training </a:t>
            </a:r>
            <a:r>
              <a:rPr sz="1000" spc="-35" dirty="0">
                <a:latin typeface="Microsoft Sans Serif"/>
                <a:cs typeface="Microsoft Sans Serif"/>
              </a:rPr>
              <a:t>program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10" dirty="0">
                <a:latin typeface="Microsoft Sans Serif"/>
                <a:cs typeface="Microsoft Sans Serif"/>
              </a:rPr>
              <a:t>for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60" dirty="0">
                <a:latin typeface="Microsoft Sans Serif"/>
                <a:cs typeface="Microsoft Sans Serif"/>
              </a:rPr>
              <a:t>employees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exposed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30" dirty="0">
                <a:latin typeface="Microsoft Sans Serif"/>
                <a:cs typeface="Microsoft Sans Serif"/>
              </a:rPr>
              <a:t>to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hazardous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chemi‑</a:t>
            </a:r>
            <a:r>
              <a:rPr sz="1000" spc="-15" dirty="0">
                <a:latin typeface="Microsoft Sans Serif"/>
                <a:cs typeface="Microsoft Sans Serif"/>
              </a:rPr>
              <a:t> 	</a:t>
            </a:r>
            <a:r>
              <a:rPr sz="1000" spc="-70" dirty="0">
                <a:latin typeface="Microsoft Sans Serif"/>
                <a:cs typeface="Microsoft Sans Serif"/>
              </a:rPr>
              <a:t>cals.</a:t>
            </a:r>
            <a:r>
              <a:rPr sz="1000" spc="45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This</a:t>
            </a:r>
            <a:r>
              <a:rPr sz="1000" spc="4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training</a:t>
            </a:r>
            <a:r>
              <a:rPr sz="1000" spc="45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must</a:t>
            </a:r>
            <a:r>
              <a:rPr sz="1000" spc="45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include</a:t>
            </a:r>
            <a:r>
              <a:rPr sz="1000" spc="45" dirty="0">
                <a:latin typeface="Microsoft Sans Serif"/>
                <a:cs typeface="Microsoft Sans Serif"/>
              </a:rPr>
              <a:t> </a:t>
            </a:r>
            <a:r>
              <a:rPr sz="1000" spc="-130" dirty="0">
                <a:latin typeface="Microsoft Sans Serif"/>
                <a:cs typeface="Microsoft Sans Serif"/>
              </a:rPr>
              <a:t>a</a:t>
            </a:r>
            <a:r>
              <a:rPr sz="1000" spc="4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review</a:t>
            </a:r>
            <a:r>
              <a:rPr sz="1000" spc="4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of</a:t>
            </a:r>
            <a:r>
              <a:rPr sz="1000" spc="4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the</a:t>
            </a:r>
            <a:r>
              <a:rPr sz="1000" spc="45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HCS,</a:t>
            </a:r>
            <a:r>
              <a:rPr sz="1000" spc="4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where</a:t>
            </a:r>
            <a:r>
              <a:rPr sz="1000" spc="45" dirty="0">
                <a:latin typeface="Microsoft Sans Serif"/>
                <a:cs typeface="Microsoft Sans Serif"/>
              </a:rPr>
              <a:t> </a:t>
            </a:r>
            <a:r>
              <a:rPr sz="1000" spc="-120" dirty="0">
                <a:latin typeface="Microsoft Sans Serif"/>
                <a:cs typeface="Microsoft Sans Serif"/>
              </a:rPr>
              <a:t>SDSs</a:t>
            </a:r>
            <a:r>
              <a:rPr sz="1000" spc="4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are</a:t>
            </a:r>
            <a:r>
              <a:rPr sz="1000" spc="4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filed</a:t>
            </a:r>
            <a:r>
              <a:rPr sz="1000" spc="45" dirty="0">
                <a:latin typeface="Microsoft Sans Serif"/>
                <a:cs typeface="Microsoft Sans Serif"/>
              </a:rPr>
              <a:t> </a:t>
            </a:r>
            <a:r>
              <a:rPr sz="1000" spc="-75" dirty="0">
                <a:latin typeface="Microsoft Sans Serif"/>
                <a:cs typeface="Microsoft Sans Serif"/>
              </a:rPr>
              <a:t>and</a:t>
            </a:r>
            <a:r>
              <a:rPr sz="1000" spc="4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how</a:t>
            </a:r>
            <a:r>
              <a:rPr sz="1000" spc="45" dirty="0">
                <a:latin typeface="Microsoft Sans Serif"/>
                <a:cs typeface="Microsoft Sans Serif"/>
              </a:rPr>
              <a:t> </a:t>
            </a:r>
            <a:r>
              <a:rPr sz="1000" spc="30" dirty="0">
                <a:latin typeface="Microsoft Sans Serif"/>
                <a:cs typeface="Microsoft Sans Serif"/>
              </a:rPr>
              <a:t>to</a:t>
            </a:r>
            <a:r>
              <a:rPr sz="1000" spc="4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interpret</a:t>
            </a:r>
            <a:r>
              <a:rPr sz="1000" spc="4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the</a:t>
            </a:r>
            <a:r>
              <a:rPr sz="1000" spc="4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information</a:t>
            </a:r>
            <a:r>
              <a:rPr sz="1000" spc="4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on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spc="-130" dirty="0">
                <a:latin typeface="Microsoft Sans Serif"/>
                <a:cs typeface="Microsoft Sans Serif"/>
              </a:rPr>
              <a:t>a</a:t>
            </a:r>
            <a:r>
              <a:rPr sz="1000" spc="35" dirty="0">
                <a:latin typeface="Microsoft Sans Serif"/>
                <a:cs typeface="Microsoft Sans Serif"/>
              </a:rPr>
              <a:t> 	</a:t>
            </a:r>
            <a:r>
              <a:rPr sz="1000" spc="-100" dirty="0">
                <a:latin typeface="Microsoft Sans Serif"/>
                <a:cs typeface="Microsoft Sans Serif"/>
              </a:rPr>
              <a:t>SDS,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the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health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effects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of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the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hazardous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60" dirty="0">
                <a:latin typeface="Microsoft Sans Serif"/>
                <a:cs typeface="Microsoft Sans Serif"/>
              </a:rPr>
              <a:t>chemicals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in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the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workplace,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where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155" dirty="0">
                <a:latin typeface="Microsoft Sans Serif"/>
                <a:cs typeface="Microsoft Sans Serif"/>
              </a:rPr>
              <a:t>PPE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is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kept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75" dirty="0">
                <a:latin typeface="Microsoft Sans Serif"/>
                <a:cs typeface="Microsoft Sans Serif"/>
              </a:rPr>
              <a:t>and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when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30" dirty="0">
                <a:latin typeface="Microsoft Sans Serif"/>
                <a:cs typeface="Microsoft Sans Serif"/>
              </a:rPr>
              <a:t>it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is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30" dirty="0">
                <a:latin typeface="Microsoft Sans Serif"/>
                <a:cs typeface="Microsoft Sans Serif"/>
              </a:rPr>
              <a:t>to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60" dirty="0">
                <a:latin typeface="Microsoft Sans Serif"/>
                <a:cs typeface="Microsoft Sans Serif"/>
              </a:rPr>
              <a:t>be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used,</a:t>
            </a:r>
            <a:r>
              <a:rPr sz="1000" spc="-60" dirty="0">
                <a:latin typeface="Microsoft Sans Serif"/>
                <a:cs typeface="Microsoft Sans Serif"/>
              </a:rPr>
              <a:t> 	</a:t>
            </a:r>
            <a:r>
              <a:rPr sz="1000" spc="-50" dirty="0">
                <a:latin typeface="Microsoft Sans Serif"/>
                <a:cs typeface="Microsoft Sans Serif"/>
              </a:rPr>
              <a:t>employee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5" dirty="0">
                <a:latin typeface="Microsoft Sans Serif"/>
                <a:cs typeface="Microsoft Sans Serif"/>
              </a:rPr>
              <a:t>work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practices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30" dirty="0">
                <a:latin typeface="Microsoft Sans Serif"/>
                <a:cs typeface="Microsoft Sans Serif"/>
              </a:rPr>
              <a:t>to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minimize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exposure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30" dirty="0">
                <a:latin typeface="Microsoft Sans Serif"/>
                <a:cs typeface="Microsoft Sans Serif"/>
              </a:rPr>
              <a:t>to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60" dirty="0">
                <a:latin typeface="Microsoft Sans Serif"/>
                <a:cs typeface="Microsoft Sans Serif"/>
              </a:rPr>
              <a:t>chemicals,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75" dirty="0">
                <a:latin typeface="Microsoft Sans Serif"/>
                <a:cs typeface="Microsoft Sans Serif"/>
              </a:rPr>
              <a:t>and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chemical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spill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response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procedures.</a:t>
            </a:r>
            <a:endParaRPr sz="1000">
              <a:latin typeface="Microsoft Sans Serif"/>
              <a:cs typeface="Microsoft Sans Serif"/>
            </a:endParaRPr>
          </a:p>
          <a:p>
            <a:pPr marL="125095" marR="5080" indent="-112395" algn="just">
              <a:lnSpc>
                <a:spcPct val="104200"/>
              </a:lnSpc>
              <a:spcBef>
                <a:spcPts val="360"/>
              </a:spcBef>
              <a:buFont typeface="Microsoft Sans Serif"/>
              <a:buChar char="•"/>
              <a:tabLst>
                <a:tab pos="127000" algn="l"/>
              </a:tabLst>
            </a:pPr>
            <a:r>
              <a:rPr sz="1000" b="1" dirty="0">
                <a:latin typeface="Trebuchet MS"/>
                <a:cs typeface="Trebuchet MS"/>
              </a:rPr>
              <a:t>Written</a:t>
            </a:r>
            <a:r>
              <a:rPr sz="1000" b="1" spc="110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Hazard</a:t>
            </a:r>
            <a:r>
              <a:rPr sz="1000" b="1" spc="110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Communication</a:t>
            </a:r>
            <a:r>
              <a:rPr sz="1000" b="1" spc="110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Program:</a:t>
            </a:r>
            <a:r>
              <a:rPr sz="1000" b="1" spc="114" dirty="0">
                <a:latin typeface="Trebuchet MS"/>
                <a:cs typeface="Trebuchet MS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14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written</a:t>
            </a:r>
            <a:r>
              <a:rPr sz="1000" spc="14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program</a:t>
            </a:r>
            <a:r>
              <a:rPr sz="1000" spc="15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must</a:t>
            </a:r>
            <a:r>
              <a:rPr sz="1000" spc="14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include</a:t>
            </a:r>
            <a:r>
              <a:rPr sz="1000" spc="14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15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policies</a:t>
            </a:r>
            <a:r>
              <a:rPr sz="1000" spc="14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and</a:t>
            </a:r>
            <a:r>
              <a:rPr sz="1000" spc="14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procedures 	</a:t>
            </a:r>
            <a:r>
              <a:rPr sz="1000" spc="-65" dirty="0">
                <a:latin typeface="Microsoft Sans Serif"/>
                <a:cs typeface="Microsoft Sans Serif"/>
              </a:rPr>
              <a:t>used</a:t>
            </a:r>
            <a:r>
              <a:rPr sz="1000" dirty="0">
                <a:latin typeface="Microsoft Sans Serif"/>
                <a:cs typeface="Microsoft Sans Serif"/>
              </a:rPr>
              <a:t> at your </a:t>
            </a:r>
            <a:r>
              <a:rPr sz="1000" spc="-20" dirty="0">
                <a:latin typeface="Microsoft Sans Serif"/>
                <a:cs typeface="Microsoft Sans Serif"/>
              </a:rPr>
              <a:t>facility</a:t>
            </a:r>
            <a:r>
              <a:rPr sz="1000" dirty="0">
                <a:latin typeface="Microsoft Sans Serif"/>
                <a:cs typeface="Microsoft Sans Serif"/>
              </a:rPr>
              <a:t> to </a:t>
            </a:r>
            <a:r>
              <a:rPr sz="1000" spc="-50" dirty="0">
                <a:latin typeface="Microsoft Sans Serif"/>
                <a:cs typeface="Microsoft Sans Serif"/>
              </a:rPr>
              <a:t>ensure</a:t>
            </a:r>
            <a:r>
              <a:rPr sz="1000" dirty="0">
                <a:latin typeface="Microsoft Sans Serif"/>
                <a:cs typeface="Microsoft Sans Serif"/>
              </a:rPr>
              <a:t> that the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requirements</a:t>
            </a:r>
            <a:r>
              <a:rPr sz="1000" dirty="0">
                <a:latin typeface="Microsoft Sans Serif"/>
                <a:cs typeface="Microsoft Sans Serif"/>
              </a:rPr>
              <a:t> of the </a:t>
            </a:r>
            <a:r>
              <a:rPr sz="1000" spc="-65" dirty="0">
                <a:latin typeface="Microsoft Sans Serif"/>
                <a:cs typeface="Microsoft Sans Serif"/>
              </a:rPr>
              <a:t>HCS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are</a:t>
            </a:r>
            <a:r>
              <a:rPr sz="1000" dirty="0">
                <a:latin typeface="Microsoft Sans Serif"/>
                <a:cs typeface="Microsoft Sans Serif"/>
              </a:rPr>
              <a:t> met. It </a:t>
            </a:r>
            <a:r>
              <a:rPr sz="1000" spc="-55" dirty="0">
                <a:latin typeface="Microsoft Sans Serif"/>
                <a:cs typeface="Microsoft Sans Serif"/>
              </a:rPr>
              <a:t>also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must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include</a:t>
            </a:r>
            <a:r>
              <a:rPr sz="1000" dirty="0">
                <a:latin typeface="Microsoft Sans Serif"/>
                <a:cs typeface="Microsoft Sans Serif"/>
              </a:rPr>
              <a:t> your </a:t>
            </a:r>
            <a:r>
              <a:rPr sz="1000" spc="-65" dirty="0">
                <a:latin typeface="Microsoft Sans Serif"/>
                <a:cs typeface="Microsoft Sans Serif"/>
              </a:rPr>
              <a:t>plans</a:t>
            </a:r>
            <a:r>
              <a:rPr sz="1000" dirty="0">
                <a:latin typeface="Microsoft Sans Serif"/>
                <a:cs typeface="Microsoft Sans Serif"/>
              </a:rPr>
              <a:t> for </a:t>
            </a:r>
            <a:r>
              <a:rPr sz="1000" spc="-10" dirty="0">
                <a:latin typeface="Microsoft Sans Serif"/>
                <a:cs typeface="Microsoft Sans Serif"/>
              </a:rPr>
              <a:t>labeling 	</a:t>
            </a:r>
            <a:r>
              <a:rPr sz="1000" spc="-20" dirty="0">
                <a:latin typeface="Microsoft Sans Serif"/>
                <a:cs typeface="Microsoft Sans Serif"/>
              </a:rPr>
              <a:t>products,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how</a:t>
            </a:r>
            <a:r>
              <a:rPr sz="1000" spc="-40" dirty="0">
                <a:latin typeface="Microsoft Sans Serif"/>
                <a:cs typeface="Microsoft Sans Serif"/>
              </a:rPr>
              <a:t> </a:t>
            </a:r>
            <a:r>
              <a:rPr sz="1000" spc="-130" dirty="0">
                <a:latin typeface="Microsoft Sans Serif"/>
                <a:cs typeface="Microsoft Sans Serif"/>
              </a:rPr>
              <a:t>SDSs</a:t>
            </a:r>
            <a:r>
              <a:rPr sz="1000" spc="6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will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be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obtained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and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where they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will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be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kept,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how</a:t>
            </a:r>
            <a:r>
              <a:rPr sz="1000" spc="-10" dirty="0">
                <a:latin typeface="Microsoft Sans Serif"/>
                <a:cs typeface="Microsoft Sans Serif"/>
              </a:rPr>
              <a:t> information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and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training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will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be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provided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to 	</a:t>
            </a:r>
            <a:r>
              <a:rPr sz="1000" spc="-55" dirty="0">
                <a:latin typeface="Microsoft Sans Serif"/>
                <a:cs typeface="Microsoft Sans Serif"/>
              </a:rPr>
              <a:t>employees,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how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workers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will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be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informed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of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hazards,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70" dirty="0">
                <a:latin typeface="Microsoft Sans Serif"/>
                <a:cs typeface="Microsoft Sans Serif"/>
              </a:rPr>
              <a:t>and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35" dirty="0">
                <a:latin typeface="Microsoft Sans Serif"/>
                <a:cs typeface="Microsoft Sans Serif"/>
              </a:rPr>
              <a:t>a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list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of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all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hazardous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chemicals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in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-10" dirty="0">
                <a:latin typeface="Microsoft Sans Serif"/>
                <a:cs typeface="Microsoft Sans Serif"/>
              </a:rPr>
              <a:t> workplace.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35660" y="2042158"/>
            <a:ext cx="6352540" cy="3260090"/>
          </a:xfrm>
          <a:custGeom>
            <a:avLst/>
            <a:gdLst/>
            <a:ahLst/>
            <a:cxnLst/>
            <a:rect l="l" t="t" r="r" b="b"/>
            <a:pathLst>
              <a:path w="6352540" h="326009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3107690"/>
                </a:lnTo>
                <a:lnTo>
                  <a:pt x="7769" y="3155858"/>
                </a:lnTo>
                <a:lnTo>
                  <a:pt x="29405" y="3197693"/>
                </a:lnTo>
                <a:lnTo>
                  <a:pt x="62396" y="3230684"/>
                </a:lnTo>
                <a:lnTo>
                  <a:pt x="104231" y="3252320"/>
                </a:lnTo>
                <a:lnTo>
                  <a:pt x="152400" y="3260090"/>
                </a:lnTo>
                <a:lnTo>
                  <a:pt x="6200140" y="3260090"/>
                </a:lnTo>
                <a:lnTo>
                  <a:pt x="6248308" y="3252320"/>
                </a:lnTo>
                <a:lnTo>
                  <a:pt x="6290143" y="3230684"/>
                </a:lnTo>
                <a:lnTo>
                  <a:pt x="6323134" y="3197693"/>
                </a:lnTo>
                <a:lnTo>
                  <a:pt x="6344770" y="3155858"/>
                </a:lnTo>
                <a:lnTo>
                  <a:pt x="6352540" y="3107690"/>
                </a:lnTo>
                <a:lnTo>
                  <a:pt x="6352540" y="152400"/>
                </a:lnTo>
                <a:lnTo>
                  <a:pt x="6344770" y="104231"/>
                </a:lnTo>
                <a:lnTo>
                  <a:pt x="6323134" y="62396"/>
                </a:lnTo>
                <a:lnTo>
                  <a:pt x="6290143" y="29405"/>
                </a:lnTo>
                <a:lnTo>
                  <a:pt x="6248308" y="7769"/>
                </a:lnTo>
                <a:lnTo>
                  <a:pt x="6200140" y="0"/>
                </a:lnTo>
                <a:lnTo>
                  <a:pt x="15240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212999" y="6081609"/>
            <a:ext cx="26974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asic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protective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work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clothing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consists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long-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12999" y="6240309"/>
            <a:ext cx="26974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sleeved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shirt,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long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pants,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closed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shoes,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9979" y="5919582"/>
            <a:ext cx="3110230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-15" dirty="0">
                <a:latin typeface="Times New Roman"/>
                <a:cs typeface="Times New Roman"/>
              </a:rPr>
              <a:t>B</a:t>
            </a:r>
            <a:r>
              <a:rPr sz="1100" dirty="0">
                <a:latin typeface="Times New Roman"/>
                <a:cs typeface="Times New Roman"/>
              </a:rPr>
              <a:t>s</a:t>
            </a:r>
            <a:r>
              <a:rPr sz="1100" spc="5" dirty="0">
                <a:latin typeface="Times New Roman"/>
                <a:cs typeface="Times New Roman"/>
              </a:rPr>
              <a:t>o</a:t>
            </a:r>
            <a:r>
              <a:rPr sz="1100" spc="-10" dirty="0">
                <a:latin typeface="Times New Roman"/>
                <a:cs typeface="Times New Roman"/>
              </a:rPr>
              <a:t>c</a:t>
            </a:r>
            <a:r>
              <a:rPr sz="1100" spc="15" dirty="0">
                <a:latin typeface="Times New Roman"/>
                <a:cs typeface="Times New Roman"/>
              </a:rPr>
              <a:t>k</a:t>
            </a:r>
            <a:r>
              <a:rPr sz="1100" spc="-5" dirty="0">
                <a:latin typeface="Times New Roman"/>
                <a:cs typeface="Times New Roman"/>
              </a:rPr>
              <a:t>s</a:t>
            </a:r>
            <a:r>
              <a:rPr sz="1100" spc="-15" dirty="0">
                <a:latin typeface="Times New Roman"/>
                <a:cs typeface="Times New Roman"/>
              </a:rPr>
              <a:t>.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PPE,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defined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EPA,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includes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0244" y="6557706"/>
            <a:ext cx="3100705" cy="35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protective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gear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such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coveralls,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aprons,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gloves, </a:t>
            </a:r>
            <a:r>
              <a:rPr sz="1100" dirty="0">
                <a:latin typeface="Times New Roman"/>
                <a:cs typeface="Times New Roman"/>
              </a:rPr>
              <a:t>footwear,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headgear,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eyewear,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respirators.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10244" y="7033944"/>
            <a:ext cx="3100705" cy="178053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No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single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material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resistant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chemicals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all </a:t>
            </a:r>
            <a:r>
              <a:rPr sz="1100" dirty="0">
                <a:latin typeface="Times New Roman"/>
                <a:cs typeface="Times New Roman"/>
              </a:rPr>
              <a:t>situations.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label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list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specific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chemical-resistant </a:t>
            </a:r>
            <a:r>
              <a:rPr sz="1100" dirty="0">
                <a:latin typeface="Times New Roman"/>
                <a:cs typeface="Times New Roman"/>
              </a:rPr>
              <a:t>materials by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name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should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particu- </a:t>
            </a:r>
            <a:r>
              <a:rPr sz="1100" dirty="0">
                <a:latin typeface="Times New Roman"/>
                <a:cs typeface="Times New Roman"/>
              </a:rPr>
              <a:t>lar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product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formulation.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Even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best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ma- </a:t>
            </a:r>
            <a:r>
              <a:rPr sz="1100" dirty="0">
                <a:latin typeface="Times New Roman"/>
                <a:cs typeface="Times New Roman"/>
              </a:rPr>
              <a:t>terial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has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been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selected,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effectiveness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PPE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depends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its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design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construction,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whether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maintained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correctly,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how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long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is </a:t>
            </a:r>
            <a:r>
              <a:rPr sz="1100" dirty="0">
                <a:latin typeface="Times New Roman"/>
                <a:cs typeface="Times New Roman"/>
              </a:rPr>
              <a:t>used.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move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through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spaces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between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fi- </a:t>
            </a:r>
            <a:r>
              <a:rPr sz="1100" dirty="0">
                <a:latin typeface="Times New Roman"/>
                <a:cs typeface="Times New Roman"/>
              </a:rPr>
              <a:t>bers,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through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seams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closures,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and/or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through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holes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tears.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Pesticides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might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even</a:t>
            </a:r>
            <a:r>
              <a:rPr sz="1100" spc="-20" dirty="0">
                <a:latin typeface="Times New Roman"/>
                <a:cs typeface="Times New Roman"/>
              </a:rPr>
              <a:t> move </a:t>
            </a:r>
            <a:r>
              <a:rPr sz="1100" dirty="0">
                <a:latin typeface="Times New Roman"/>
                <a:cs typeface="Times New Roman"/>
              </a:rPr>
              <a:t>through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resistant </a:t>
            </a:r>
            <a:r>
              <a:rPr sz="1100" dirty="0">
                <a:latin typeface="Times New Roman"/>
                <a:cs typeface="Times New Roman"/>
              </a:rPr>
              <a:t>material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given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enough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time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so.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10244" y="8915773"/>
            <a:ext cx="3100070" cy="42354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100" spc="-45" dirty="0">
                <a:latin typeface="Times New Roman"/>
                <a:cs typeface="Times New Roman"/>
              </a:rPr>
              <a:t>To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effective,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PPE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must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be: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95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Chemical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resistant or otherwise able to keep </a:t>
            </a:r>
            <a:r>
              <a:rPr sz="1100" spc="-10" dirty="0">
                <a:latin typeface="Times New Roman"/>
                <a:cs typeface="Times New Roman"/>
              </a:rPr>
              <a:t>pesti-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13529" y="6059539"/>
            <a:ext cx="3100070" cy="98996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270"/>
              </a:spcBef>
            </a:pPr>
            <a:r>
              <a:rPr sz="1100" dirty="0">
                <a:latin typeface="Times New Roman"/>
                <a:cs typeface="Times New Roman"/>
              </a:rPr>
              <a:t>cides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away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body,</a:t>
            </a:r>
            <a:endParaRPr sz="1100">
              <a:latin typeface="Times New Roman"/>
              <a:cs typeface="Times New Roman"/>
            </a:endParaRPr>
          </a:p>
          <a:p>
            <a:pPr marL="240665" marR="5080" indent="-228600">
              <a:lnSpc>
                <a:spcPts val="1250"/>
              </a:lnSpc>
              <a:spcBef>
                <a:spcPts val="390"/>
              </a:spcBef>
              <a:buChar char="●"/>
              <a:tabLst>
                <a:tab pos="240665" algn="l"/>
                <a:tab pos="256540" algn="l"/>
              </a:tabLst>
            </a:pP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00" spc="-10" dirty="0">
                <a:latin typeface="Times New Roman"/>
                <a:cs typeface="Times New Roman"/>
              </a:rPr>
              <a:t>Resistant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punctures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tears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under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normal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condi- </a:t>
            </a:r>
            <a:r>
              <a:rPr sz="1100" dirty="0">
                <a:latin typeface="Times New Roman"/>
                <a:cs typeface="Times New Roman"/>
              </a:rPr>
              <a:t>tions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use,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60"/>
              </a:spcBef>
              <a:buSzPct val="109090"/>
              <a:buChar char="●"/>
              <a:tabLst>
                <a:tab pos="256540" algn="l"/>
              </a:tabLst>
            </a:pPr>
            <a:r>
              <a:rPr sz="1100" spc="-10" dirty="0">
                <a:latin typeface="Times New Roman"/>
                <a:cs typeface="Times New Roman"/>
              </a:rPr>
              <a:t>Well </a:t>
            </a:r>
            <a:r>
              <a:rPr sz="1100" dirty="0">
                <a:latin typeface="Times New Roman"/>
                <a:cs typeface="Times New Roman"/>
              </a:rPr>
              <a:t>sealed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seams,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90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Comfortable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enough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people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accept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13529" y="7133169"/>
            <a:ext cx="2512695" cy="38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14"/>
              </a:lnSpc>
              <a:spcBef>
                <a:spcPts val="100"/>
              </a:spcBef>
            </a:pPr>
            <a:r>
              <a:rPr sz="1400" b="1" spc="-60" dirty="0">
                <a:latin typeface="Tahoma"/>
                <a:cs typeface="Tahoma"/>
              </a:rPr>
              <a:t>General </a:t>
            </a:r>
            <a:r>
              <a:rPr sz="1400" b="1" spc="-65" dirty="0">
                <a:latin typeface="Tahoma"/>
                <a:cs typeface="Tahoma"/>
              </a:rPr>
              <a:t>Characteristics</a:t>
            </a:r>
            <a:r>
              <a:rPr sz="1400" b="1" spc="-55" dirty="0">
                <a:latin typeface="Tahoma"/>
                <a:cs typeface="Tahoma"/>
              </a:rPr>
              <a:t> </a:t>
            </a:r>
            <a:r>
              <a:rPr sz="1400" b="1" spc="-30" dirty="0">
                <a:latin typeface="Tahoma"/>
                <a:cs typeface="Tahoma"/>
              </a:rPr>
              <a:t>of</a:t>
            </a:r>
            <a:r>
              <a:rPr sz="1400" b="1" spc="-55" dirty="0">
                <a:latin typeface="Tahoma"/>
                <a:cs typeface="Tahoma"/>
              </a:rPr>
              <a:t> </a:t>
            </a:r>
            <a:r>
              <a:rPr sz="1400" b="1" spc="-40" dirty="0">
                <a:latin typeface="Tahoma"/>
                <a:cs typeface="Tahoma"/>
              </a:rPr>
              <a:t>PPE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255"/>
              </a:lnSpc>
            </a:pP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selecting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PPE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keep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mind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that: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113529" y="7534489"/>
            <a:ext cx="3100705" cy="14414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41300" marR="5080" indent="-229235">
              <a:lnSpc>
                <a:spcPts val="1250"/>
              </a:lnSpc>
              <a:spcBef>
                <a:spcPts val="200"/>
              </a:spcBef>
              <a:buChar char="●"/>
              <a:tabLst>
                <a:tab pos="241300" algn="l"/>
                <a:tab pos="256540" algn="l"/>
              </a:tabLst>
            </a:pP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effectiveness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barrier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increases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thickness of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material,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1250"/>
              </a:lnSpc>
              <a:spcBef>
                <a:spcPts val="359"/>
              </a:spcBef>
              <a:buChar char="●"/>
              <a:tabLst>
                <a:tab pos="241300" algn="l"/>
                <a:tab pos="256540" algn="l"/>
              </a:tabLst>
            </a:pP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Times New Roman"/>
                <a:cs typeface="Times New Roman"/>
              </a:rPr>
              <a:t>The less penetrable the material is by air, the </a:t>
            </a:r>
            <a:r>
              <a:rPr sz="1100" spc="-20" dirty="0">
                <a:latin typeface="Times New Roman"/>
                <a:cs typeface="Times New Roman"/>
              </a:rPr>
              <a:t>more </a:t>
            </a:r>
            <a:r>
              <a:rPr sz="1100" spc="-10" dirty="0">
                <a:latin typeface="Times New Roman"/>
                <a:cs typeface="Times New Roman"/>
              </a:rPr>
              <a:t>effective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barrier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is,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1250"/>
              </a:lnSpc>
              <a:spcBef>
                <a:spcPts val="359"/>
              </a:spcBef>
              <a:buChar char="●"/>
              <a:tabLst>
                <a:tab pos="241300" algn="l"/>
                <a:tab pos="256540" algn="l"/>
              </a:tabLst>
            </a:pP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00" spc="-10" dirty="0">
                <a:latin typeface="Times New Roman"/>
                <a:cs typeface="Times New Roman"/>
              </a:rPr>
              <a:t>Comfort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decreases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the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effectiveness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the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barrier </a:t>
            </a:r>
            <a:r>
              <a:rPr sz="1100" dirty="0">
                <a:latin typeface="Times New Roman"/>
                <a:cs typeface="Times New Roman"/>
              </a:rPr>
              <a:t>increases,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1250"/>
              </a:lnSpc>
              <a:spcBef>
                <a:spcPts val="359"/>
              </a:spcBef>
              <a:buChar char="●"/>
              <a:tabLst>
                <a:tab pos="241300" algn="l"/>
                <a:tab pos="256540" algn="l"/>
              </a:tabLst>
            </a:pP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Times New Roman"/>
                <a:cs typeface="Times New Roman"/>
              </a:rPr>
              <a:t>Worker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acceptance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PPE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decreases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comfort decreases.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13644" y="9100387"/>
            <a:ext cx="31007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words,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thicker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barrier,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better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35660" y="5563108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60">
                <a:moveTo>
                  <a:pt x="6352540" y="0"/>
                </a:moveTo>
                <a:lnTo>
                  <a:pt x="0" y="0"/>
                </a:lnTo>
                <a:lnTo>
                  <a:pt x="0" y="378460"/>
                </a:lnTo>
                <a:lnTo>
                  <a:pt x="6352540" y="378460"/>
                </a:lnTo>
                <a:lnTo>
                  <a:pt x="635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48360" y="5596763"/>
            <a:ext cx="6327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Selecting</a:t>
            </a:r>
            <a:r>
              <a:rPr sz="1800" b="1" spc="2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800" b="1" spc="2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Using</a:t>
            </a:r>
            <a:r>
              <a:rPr sz="1800" b="1" spc="2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ahoma"/>
                <a:cs typeface="Tahoma"/>
              </a:rPr>
              <a:t>PPE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35660" y="5563108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60">
                <a:moveTo>
                  <a:pt x="0" y="378460"/>
                </a:moveTo>
                <a:lnTo>
                  <a:pt x="6352540" y="378460"/>
                </a:lnTo>
                <a:lnTo>
                  <a:pt x="6352540" y="0"/>
                </a:lnTo>
                <a:lnTo>
                  <a:pt x="0" y="0"/>
                </a:lnTo>
                <a:lnTo>
                  <a:pt x="0" y="37846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58821" y="458761"/>
            <a:ext cx="3100705" cy="35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protection,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hotter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uncomfortable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 for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users wearing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PPE.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8821" y="934999"/>
            <a:ext cx="3100705" cy="146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spc="-90" dirty="0">
                <a:latin typeface="Tahoma"/>
                <a:cs typeface="Tahoma"/>
              </a:rPr>
              <a:t>Work</a:t>
            </a:r>
            <a:r>
              <a:rPr sz="1100" b="1" spc="-60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clothes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minimum,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wear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long-</a:t>
            </a:r>
            <a:r>
              <a:rPr sz="1100" dirty="0">
                <a:latin typeface="Times New Roman"/>
                <a:cs typeface="Times New Roman"/>
              </a:rPr>
              <a:t>sleeved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shirt,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long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trou- </a:t>
            </a:r>
            <a:r>
              <a:rPr sz="1100" dirty="0">
                <a:latin typeface="Times New Roman"/>
                <a:cs typeface="Times New Roman"/>
              </a:rPr>
              <a:t>sers,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shoes,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socks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before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work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10" dirty="0">
                <a:latin typeface="Times New Roman"/>
                <a:cs typeface="Times New Roman"/>
              </a:rPr>
              <a:t> pesticides. </a:t>
            </a:r>
            <a:r>
              <a:rPr sz="1100" dirty="0">
                <a:latin typeface="Times New Roman"/>
                <a:cs typeface="Times New Roman"/>
              </a:rPr>
              <a:t>All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should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clean,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dry,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free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holes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tears. </a:t>
            </a:r>
            <a:r>
              <a:rPr sz="1100" dirty="0">
                <a:latin typeface="Times New Roman"/>
                <a:cs typeface="Times New Roman"/>
              </a:rPr>
              <a:t>Shirts</a:t>
            </a:r>
            <a:r>
              <a:rPr sz="1100" spc="2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2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trousers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should</a:t>
            </a:r>
            <a:r>
              <a:rPr sz="1100" spc="2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firmly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woven.</a:t>
            </a:r>
            <a:r>
              <a:rPr sz="1100" spc="2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Shirts </a:t>
            </a:r>
            <a:r>
              <a:rPr sz="1100" dirty="0">
                <a:latin typeface="Times New Roman"/>
                <a:cs typeface="Times New Roman"/>
              </a:rPr>
              <a:t>should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collar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cuffs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snugly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but- </a:t>
            </a:r>
            <a:r>
              <a:rPr sz="1100" dirty="0">
                <a:latin typeface="Times New Roman"/>
                <a:cs typeface="Times New Roman"/>
              </a:rPr>
              <a:t>toned.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Work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clothes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chemical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resistant—</a:t>
            </a:r>
            <a:r>
              <a:rPr sz="1100" spc="-20" dirty="0">
                <a:latin typeface="Times New Roman"/>
                <a:cs typeface="Times New Roman"/>
              </a:rPr>
              <a:t>they </a:t>
            </a:r>
            <a:r>
              <a:rPr sz="1100" dirty="0">
                <a:latin typeface="Times New Roman"/>
                <a:cs typeface="Times New Roman"/>
              </a:rPr>
              <a:t>only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help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keep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small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amounts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contaminants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away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skin.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821" y="2522131"/>
            <a:ext cx="3100705" cy="146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5"/>
              </a:lnSpc>
              <a:spcBef>
                <a:spcPts val="100"/>
              </a:spcBef>
            </a:pPr>
            <a:r>
              <a:rPr sz="1100" b="1" spc="-10" dirty="0">
                <a:latin typeface="Tahoma"/>
                <a:cs typeface="Tahoma"/>
              </a:rPr>
              <a:t>Coveralls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Coveralls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should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cover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entire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body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except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your </a:t>
            </a:r>
            <a:r>
              <a:rPr sz="1100" dirty="0">
                <a:latin typeface="Times New Roman"/>
                <a:cs typeface="Times New Roman"/>
              </a:rPr>
              <a:t>feet,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head,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hands.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may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either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disposable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reusable.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You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wear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disposable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coveralls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several </a:t>
            </a:r>
            <a:r>
              <a:rPr sz="1100" dirty="0">
                <a:latin typeface="Times New Roman"/>
                <a:cs typeface="Times New Roman"/>
              </a:rPr>
              <a:t>times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remain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free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significant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contamination. </a:t>
            </a:r>
            <a:r>
              <a:rPr sz="1100" dirty="0">
                <a:latin typeface="Times New Roman"/>
                <a:cs typeface="Times New Roman"/>
              </a:rPr>
              <a:t>Fabric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coveralls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chemical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resistant—they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sim- </a:t>
            </a:r>
            <a:r>
              <a:rPr sz="1100" dirty="0">
                <a:latin typeface="Times New Roman"/>
                <a:cs typeface="Times New Roman"/>
              </a:rPr>
              <a:t>ply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provide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additional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layer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clothing.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Coveralls </a:t>
            </a:r>
            <a:r>
              <a:rPr sz="1100" dirty="0">
                <a:latin typeface="Times New Roman"/>
                <a:cs typeface="Times New Roman"/>
              </a:rPr>
              <a:t>worn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over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work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clothes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might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if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splash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concentrate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yourself.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8800" y="4109262"/>
            <a:ext cx="3100705" cy="273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spc="-75" dirty="0">
                <a:latin typeface="Tahoma"/>
                <a:cs typeface="Tahoma"/>
              </a:rPr>
              <a:t>Spray</a:t>
            </a:r>
            <a:r>
              <a:rPr sz="1100" b="1" spc="-55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Suits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Spray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suits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provide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added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measure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protection </a:t>
            </a:r>
            <a:r>
              <a:rPr sz="1100" dirty="0">
                <a:latin typeface="Times New Roman"/>
                <a:cs typeface="Times New Roman"/>
              </a:rPr>
              <a:t>because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chemical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resistant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worn </a:t>
            </a:r>
            <a:r>
              <a:rPr sz="1100" dirty="0">
                <a:latin typeface="Times New Roman"/>
                <a:cs typeface="Times New Roman"/>
              </a:rPr>
              <a:t>instead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coveralls.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Hooded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suits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further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your </a:t>
            </a:r>
            <a:r>
              <a:rPr sz="1100" dirty="0">
                <a:latin typeface="Times New Roman"/>
                <a:cs typeface="Times New Roman"/>
              </a:rPr>
              <a:t>head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neck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drifting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spray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particles.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614"/>
              </a:lnSpc>
              <a:spcBef>
                <a:spcPts val="855"/>
              </a:spcBef>
            </a:pPr>
            <a:r>
              <a:rPr sz="1400" b="1" spc="-10" dirty="0">
                <a:latin typeface="Tahoma"/>
                <a:cs typeface="Tahoma"/>
              </a:rPr>
              <a:t>Gloves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Wear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unlined,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chemical-</a:t>
            </a:r>
            <a:r>
              <a:rPr sz="1100" dirty="0">
                <a:latin typeface="Times New Roman"/>
                <a:cs typeface="Times New Roman"/>
              </a:rPr>
              <a:t>resistant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gloves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whenever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you </a:t>
            </a:r>
            <a:r>
              <a:rPr sz="1100" dirty="0">
                <a:latin typeface="Times New Roman"/>
                <a:cs typeface="Times New Roman"/>
              </a:rPr>
              <a:t>handle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pesticides,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containers,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pesticide-</a:t>
            </a:r>
            <a:r>
              <a:rPr sz="1100" spc="-10" dirty="0">
                <a:latin typeface="Times New Roman"/>
                <a:cs typeface="Times New Roman"/>
              </a:rPr>
              <a:t>contaminat- </a:t>
            </a:r>
            <a:r>
              <a:rPr sz="1100" dirty="0">
                <a:latin typeface="Times New Roman"/>
                <a:cs typeface="Times New Roman"/>
              </a:rPr>
              <a:t>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equipment.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label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might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list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specific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glove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mate- </a:t>
            </a:r>
            <a:r>
              <a:rPr sz="1100" dirty="0">
                <a:latin typeface="Times New Roman"/>
                <a:cs typeface="Times New Roman"/>
              </a:rPr>
              <a:t>rials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particular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formulation. </a:t>
            </a: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glove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materials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might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provide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hand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protection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only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few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minutes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case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disposable, </a:t>
            </a:r>
            <a:r>
              <a:rPr sz="1100" dirty="0">
                <a:latin typeface="Times New Roman"/>
                <a:cs typeface="Times New Roman"/>
              </a:rPr>
              <a:t>single-use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gloves,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several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hours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gloves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de- </a:t>
            </a:r>
            <a:r>
              <a:rPr sz="1100" dirty="0">
                <a:latin typeface="Times New Roman"/>
                <a:cs typeface="Times New Roman"/>
              </a:rPr>
              <a:t>signed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repeated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use.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Wear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gloves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out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sleeves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appropriate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work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you’re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doing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2).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01471" y="7153148"/>
            <a:ext cx="6384290" cy="3006001"/>
            <a:chOff x="571500" y="7135647"/>
            <a:chExt cx="6384290" cy="2273935"/>
          </a:xfrm>
        </p:grpSpPr>
        <p:sp>
          <p:nvSpPr>
            <p:cNvPr id="11" name="object 11"/>
            <p:cNvSpPr/>
            <p:nvPr/>
          </p:nvSpPr>
          <p:spPr>
            <a:xfrm>
              <a:off x="583996" y="8592121"/>
              <a:ext cx="6365240" cy="810895"/>
            </a:xfrm>
            <a:custGeom>
              <a:avLst/>
              <a:gdLst/>
              <a:ahLst/>
              <a:cxnLst/>
              <a:rect l="l" t="t" r="r" b="b"/>
              <a:pathLst>
                <a:path w="6365240" h="810895">
                  <a:moveTo>
                    <a:pt x="0" y="810666"/>
                  </a:moveTo>
                  <a:lnTo>
                    <a:pt x="6365240" y="810666"/>
                  </a:lnTo>
                  <a:lnTo>
                    <a:pt x="6365240" y="0"/>
                  </a:lnTo>
                  <a:lnTo>
                    <a:pt x="0" y="0"/>
                  </a:lnTo>
                  <a:lnTo>
                    <a:pt x="0" y="81066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4200" y="7148360"/>
              <a:ext cx="6352540" cy="139192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84200" y="7148347"/>
              <a:ext cx="6352540" cy="1391920"/>
            </a:xfrm>
            <a:custGeom>
              <a:avLst/>
              <a:gdLst/>
              <a:ahLst/>
              <a:cxnLst/>
              <a:rect l="l" t="t" r="r" b="b"/>
              <a:pathLst>
                <a:path w="6352540" h="1391920">
                  <a:moveTo>
                    <a:pt x="0" y="1391919"/>
                  </a:moveTo>
                  <a:lnTo>
                    <a:pt x="6352540" y="1391919"/>
                  </a:lnTo>
                  <a:lnTo>
                    <a:pt x="6352540" y="0"/>
                  </a:lnTo>
                  <a:lnTo>
                    <a:pt x="0" y="0"/>
                  </a:lnTo>
                  <a:lnTo>
                    <a:pt x="0" y="1391919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862070" y="458813"/>
            <a:ext cx="3100705" cy="1304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b="1" dirty="0">
                <a:latin typeface="Times New Roman"/>
                <a:cs typeface="Times New Roman"/>
              </a:rPr>
              <a:t>Never</a:t>
            </a:r>
            <a:r>
              <a:rPr sz="1100" b="1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wear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cotton,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leather,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canvas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gloves.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They </a:t>
            </a:r>
            <a:r>
              <a:rPr sz="1100" spc="-10" dirty="0">
                <a:latin typeface="Times New Roman"/>
                <a:cs typeface="Times New Roman"/>
              </a:rPr>
              <a:t>don’t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hands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exposure.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Instead,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these </a:t>
            </a:r>
            <a:r>
              <a:rPr sz="1100" dirty="0">
                <a:latin typeface="Times New Roman"/>
                <a:cs typeface="Times New Roman"/>
              </a:rPr>
              <a:t>materials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absorb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pesticides,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difficult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clean,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could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become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source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chronic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exposure.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Also,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do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baby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powder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talc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help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ease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putting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your </a:t>
            </a:r>
            <a:r>
              <a:rPr sz="1100" dirty="0">
                <a:latin typeface="Times New Roman"/>
                <a:cs typeface="Times New Roman"/>
              </a:rPr>
              <a:t>gloves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because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soak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up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gets </a:t>
            </a:r>
            <a:r>
              <a:rPr sz="1100" dirty="0">
                <a:latin typeface="Times New Roman"/>
                <a:cs typeface="Times New Roman"/>
              </a:rPr>
              <a:t>inside your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glove, holding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next to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skin and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pro- </a:t>
            </a:r>
            <a:r>
              <a:rPr sz="1100" dirty="0">
                <a:latin typeface="Times New Roman"/>
                <a:cs typeface="Times New Roman"/>
              </a:rPr>
              <a:t>longing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exposure.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62070" y="1887245"/>
            <a:ext cx="3100705" cy="178117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you’ve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handled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since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last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washing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your </a:t>
            </a:r>
            <a:r>
              <a:rPr sz="1100" dirty="0">
                <a:latin typeface="Times New Roman"/>
                <a:cs typeface="Times New Roman"/>
              </a:rPr>
              <a:t>hands,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wash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hands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before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putting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gloves.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This </a:t>
            </a:r>
            <a:r>
              <a:rPr sz="1100" dirty="0">
                <a:latin typeface="Times New Roman"/>
                <a:cs typeface="Times New Roman"/>
              </a:rPr>
              <a:t>minimizes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contaminating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inside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-10" dirty="0">
                <a:latin typeface="Times New Roman"/>
                <a:cs typeface="Times New Roman"/>
              </a:rPr>
              <a:t> gloves.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For </a:t>
            </a:r>
            <a:r>
              <a:rPr sz="1100" dirty="0">
                <a:latin typeface="Times New Roman"/>
                <a:cs typeface="Times New Roman"/>
              </a:rPr>
              <a:t>example,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contamination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occur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remove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your </a:t>
            </a:r>
            <a:r>
              <a:rPr sz="1100" spc="-10" dirty="0">
                <a:latin typeface="Times New Roman"/>
                <a:cs typeface="Times New Roman"/>
              </a:rPr>
              <a:t>gloves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adjust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equipment,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open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container,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re-tie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a </a:t>
            </a:r>
            <a:r>
              <a:rPr sz="1100" dirty="0">
                <a:latin typeface="Times New Roman"/>
                <a:cs typeface="Times New Roman"/>
              </a:rPr>
              <a:t>loose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shoelace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put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gloves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back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with- </a:t>
            </a:r>
            <a:r>
              <a:rPr sz="1100" dirty="0">
                <a:latin typeface="Times New Roman"/>
                <a:cs typeface="Times New Roman"/>
              </a:rPr>
              <a:t>out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first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washing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hands.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614"/>
              </a:lnSpc>
              <a:spcBef>
                <a:spcPts val="850"/>
              </a:spcBef>
            </a:pPr>
            <a:r>
              <a:rPr sz="1400" b="1" spc="-85" dirty="0">
                <a:latin typeface="Tahoma"/>
                <a:cs typeface="Tahoma"/>
              </a:rPr>
              <a:t>Eye </a:t>
            </a:r>
            <a:r>
              <a:rPr sz="1400" b="1" spc="-55" dirty="0">
                <a:latin typeface="Tahoma"/>
                <a:cs typeface="Tahoma"/>
              </a:rPr>
              <a:t>and</a:t>
            </a:r>
            <a:r>
              <a:rPr sz="1400" b="1" spc="-80" dirty="0">
                <a:latin typeface="Tahoma"/>
                <a:cs typeface="Tahoma"/>
              </a:rPr>
              <a:t> </a:t>
            </a:r>
            <a:r>
              <a:rPr sz="1400" b="1" spc="-90" dirty="0">
                <a:latin typeface="Tahoma"/>
                <a:cs typeface="Tahoma"/>
              </a:rPr>
              <a:t>Face</a:t>
            </a:r>
            <a:r>
              <a:rPr sz="1400" b="1" spc="-8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Protection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Wear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tightly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fitting,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non-fogging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protective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eyewear whenever: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62071" y="3679532"/>
            <a:ext cx="3100070" cy="76327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40665" marR="5080" indent="-228600">
              <a:lnSpc>
                <a:spcPts val="1250"/>
              </a:lnSpc>
              <a:spcBef>
                <a:spcPts val="200"/>
              </a:spcBef>
              <a:buChar char="●"/>
              <a:tabLst>
                <a:tab pos="240665" algn="l"/>
                <a:tab pos="256540" algn="l"/>
              </a:tabLst>
            </a:pP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pressurized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equipment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liquid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concen- trates,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60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There is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 chance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 mists, dusts, or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splashes, </a:t>
            </a:r>
            <a:r>
              <a:rPr sz="1100" spc="-25" dirty="0">
                <a:latin typeface="Times New Roman"/>
                <a:cs typeface="Times New Roman"/>
              </a:rPr>
              <a:t>or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90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label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tells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such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PPE.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93616" y="4657852"/>
            <a:ext cx="3049270" cy="2368550"/>
          </a:xfrm>
          <a:custGeom>
            <a:avLst/>
            <a:gdLst/>
            <a:ahLst/>
            <a:cxnLst/>
            <a:rect l="l" t="t" r="r" b="b"/>
            <a:pathLst>
              <a:path w="3049270" h="2368550">
                <a:moveTo>
                  <a:pt x="2896870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2215896"/>
                </a:lnTo>
                <a:lnTo>
                  <a:pt x="7769" y="2264064"/>
                </a:lnTo>
                <a:lnTo>
                  <a:pt x="29405" y="2305899"/>
                </a:lnTo>
                <a:lnTo>
                  <a:pt x="62396" y="2338890"/>
                </a:lnTo>
                <a:lnTo>
                  <a:pt x="104231" y="2360526"/>
                </a:lnTo>
                <a:lnTo>
                  <a:pt x="152400" y="2368296"/>
                </a:lnTo>
                <a:lnTo>
                  <a:pt x="2896870" y="2368296"/>
                </a:lnTo>
                <a:lnTo>
                  <a:pt x="2945038" y="2360526"/>
                </a:lnTo>
                <a:lnTo>
                  <a:pt x="2986873" y="2338890"/>
                </a:lnTo>
                <a:lnTo>
                  <a:pt x="3019864" y="2305899"/>
                </a:lnTo>
                <a:lnTo>
                  <a:pt x="3041500" y="2264064"/>
                </a:lnTo>
                <a:lnTo>
                  <a:pt x="3049270" y="2215896"/>
                </a:lnTo>
                <a:lnTo>
                  <a:pt x="3049270" y="152400"/>
                </a:lnTo>
                <a:lnTo>
                  <a:pt x="3041500" y="104231"/>
                </a:lnTo>
                <a:lnTo>
                  <a:pt x="3019864" y="62396"/>
                </a:lnTo>
                <a:lnTo>
                  <a:pt x="2986873" y="29405"/>
                </a:lnTo>
                <a:lnTo>
                  <a:pt x="2945038" y="7769"/>
                </a:lnTo>
                <a:lnTo>
                  <a:pt x="2896870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925359" y="4688332"/>
            <a:ext cx="2985135" cy="222631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450215">
              <a:lnSpc>
                <a:spcPct val="100000"/>
              </a:lnSpc>
              <a:spcBef>
                <a:spcPts val="509"/>
              </a:spcBef>
              <a:tabLst>
                <a:tab pos="768985" algn="l"/>
                <a:tab pos="2380615" algn="l"/>
              </a:tabLst>
            </a:pPr>
            <a:r>
              <a:rPr sz="1000" b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	More</a:t>
            </a:r>
            <a:r>
              <a:rPr sz="1000" b="1" u="sng" spc="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Glove</a:t>
            </a:r>
            <a:r>
              <a:rPr sz="1000" b="1" u="sng" spc="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000" b="1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Information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	</a:t>
            </a:r>
            <a:endParaRPr sz="1000">
              <a:latin typeface="Trebuchet MS"/>
              <a:cs typeface="Trebuchet MS"/>
            </a:endParaRPr>
          </a:p>
          <a:p>
            <a:pPr marL="38100" marR="30480" algn="just">
              <a:lnSpc>
                <a:spcPct val="104200"/>
              </a:lnSpc>
              <a:spcBef>
                <a:spcPts val="359"/>
              </a:spcBef>
            </a:pPr>
            <a:r>
              <a:rPr sz="1000" b="1" dirty="0">
                <a:latin typeface="Trebuchet MS"/>
                <a:cs typeface="Trebuchet MS"/>
              </a:rPr>
              <a:t>Glove</a:t>
            </a:r>
            <a:r>
              <a:rPr sz="1000" b="1" spc="7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Thickness:</a:t>
            </a:r>
            <a:r>
              <a:rPr sz="1000" b="1" spc="7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Thickness</a:t>
            </a:r>
            <a:r>
              <a:rPr sz="1000" spc="114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is</a:t>
            </a:r>
            <a:r>
              <a:rPr sz="1000" spc="11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measured</a:t>
            </a:r>
            <a:r>
              <a:rPr sz="1000" spc="1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in</a:t>
            </a:r>
            <a:r>
              <a:rPr sz="1000" spc="1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mils</a:t>
            </a:r>
            <a:r>
              <a:rPr sz="1000" spc="11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(1 </a:t>
            </a:r>
            <a:r>
              <a:rPr sz="1500" baseline="2777" dirty="0">
                <a:latin typeface="Microsoft Sans Serif"/>
                <a:cs typeface="Microsoft Sans Serif"/>
              </a:rPr>
              <a:t>mil</a:t>
            </a:r>
            <a:r>
              <a:rPr sz="1500" spc="52" baseline="2777" dirty="0">
                <a:latin typeface="Microsoft Sans Serif"/>
                <a:cs typeface="Microsoft Sans Serif"/>
              </a:rPr>
              <a:t> </a:t>
            </a:r>
            <a:r>
              <a:rPr sz="1500" baseline="2777" dirty="0">
                <a:latin typeface="Microsoft Sans Serif"/>
                <a:cs typeface="Microsoft Sans Serif"/>
              </a:rPr>
              <a:t>=</a:t>
            </a:r>
            <a:r>
              <a:rPr sz="1500" spc="60" baseline="2777" dirty="0">
                <a:latin typeface="Microsoft Sans Serif"/>
                <a:cs typeface="Microsoft Sans Serif"/>
              </a:rPr>
              <a:t> </a:t>
            </a:r>
            <a:r>
              <a:rPr sz="825" baseline="35353" dirty="0">
                <a:latin typeface="Microsoft Sans Serif"/>
                <a:cs typeface="Microsoft Sans Serif"/>
              </a:rPr>
              <a:t>1</a:t>
            </a:r>
            <a:r>
              <a:rPr sz="1500" baseline="2777" dirty="0">
                <a:latin typeface="Microsoft Sans Serif"/>
                <a:cs typeface="Microsoft Sans Serif"/>
              </a:rPr>
              <a:t>/</a:t>
            </a:r>
            <a:r>
              <a:rPr sz="550" dirty="0">
                <a:latin typeface="Microsoft Sans Serif"/>
                <a:cs typeface="Microsoft Sans Serif"/>
              </a:rPr>
              <a:t>1,000</a:t>
            </a:r>
            <a:r>
              <a:rPr sz="550" spc="170" dirty="0">
                <a:latin typeface="Microsoft Sans Serif"/>
                <a:cs typeface="Microsoft Sans Serif"/>
              </a:rPr>
              <a:t> </a:t>
            </a:r>
            <a:r>
              <a:rPr sz="1500" spc="-30" baseline="2777" dirty="0">
                <a:latin typeface="Microsoft Sans Serif"/>
                <a:cs typeface="Microsoft Sans Serif"/>
              </a:rPr>
              <a:t>inch).</a:t>
            </a:r>
            <a:r>
              <a:rPr sz="1500" spc="60" baseline="2777" dirty="0">
                <a:latin typeface="Microsoft Sans Serif"/>
                <a:cs typeface="Microsoft Sans Serif"/>
              </a:rPr>
              <a:t> </a:t>
            </a:r>
            <a:r>
              <a:rPr sz="1500" baseline="2777" dirty="0">
                <a:latin typeface="Microsoft Sans Serif"/>
                <a:cs typeface="Microsoft Sans Serif"/>
              </a:rPr>
              <a:t>Use</a:t>
            </a:r>
            <a:r>
              <a:rPr sz="1500" spc="52" baseline="2777" dirty="0">
                <a:latin typeface="Microsoft Sans Serif"/>
                <a:cs typeface="Microsoft Sans Serif"/>
              </a:rPr>
              <a:t> </a:t>
            </a:r>
            <a:r>
              <a:rPr sz="1500" spc="-52" baseline="2777" dirty="0">
                <a:latin typeface="Microsoft Sans Serif"/>
                <a:cs typeface="Microsoft Sans Serif"/>
              </a:rPr>
              <a:t>gloves</a:t>
            </a:r>
            <a:r>
              <a:rPr sz="1500" spc="60" baseline="2777" dirty="0">
                <a:latin typeface="Microsoft Sans Serif"/>
                <a:cs typeface="Microsoft Sans Serif"/>
              </a:rPr>
              <a:t> </a:t>
            </a:r>
            <a:r>
              <a:rPr sz="1500" baseline="2777" dirty="0">
                <a:latin typeface="Microsoft Sans Serif"/>
                <a:cs typeface="Microsoft Sans Serif"/>
              </a:rPr>
              <a:t>that</a:t>
            </a:r>
            <a:r>
              <a:rPr sz="1500" spc="60" baseline="2777" dirty="0">
                <a:latin typeface="Microsoft Sans Serif"/>
                <a:cs typeface="Microsoft Sans Serif"/>
              </a:rPr>
              <a:t> </a:t>
            </a:r>
            <a:r>
              <a:rPr sz="1500" baseline="2777" dirty="0">
                <a:latin typeface="Microsoft Sans Serif"/>
                <a:cs typeface="Microsoft Sans Serif"/>
              </a:rPr>
              <a:t>are</a:t>
            </a:r>
            <a:r>
              <a:rPr sz="1500" spc="60" baseline="2777" dirty="0">
                <a:latin typeface="Microsoft Sans Serif"/>
                <a:cs typeface="Microsoft Sans Serif"/>
              </a:rPr>
              <a:t> </a:t>
            </a:r>
            <a:r>
              <a:rPr sz="1500" baseline="2777" dirty="0">
                <a:latin typeface="Microsoft Sans Serif"/>
                <a:cs typeface="Microsoft Sans Serif"/>
              </a:rPr>
              <a:t>at</a:t>
            </a:r>
            <a:r>
              <a:rPr sz="1500" spc="60" baseline="2777" dirty="0">
                <a:latin typeface="Microsoft Sans Serif"/>
                <a:cs typeface="Microsoft Sans Serif"/>
              </a:rPr>
              <a:t> </a:t>
            </a:r>
            <a:r>
              <a:rPr sz="1500" baseline="2777" dirty="0">
                <a:latin typeface="Microsoft Sans Serif"/>
                <a:cs typeface="Microsoft Sans Serif"/>
              </a:rPr>
              <a:t>least</a:t>
            </a:r>
            <a:r>
              <a:rPr sz="1500" spc="60" baseline="2777" dirty="0">
                <a:latin typeface="Microsoft Sans Serif"/>
                <a:cs typeface="Microsoft Sans Serif"/>
              </a:rPr>
              <a:t> </a:t>
            </a:r>
            <a:r>
              <a:rPr sz="1500" baseline="2777" dirty="0">
                <a:latin typeface="Microsoft Sans Serif"/>
                <a:cs typeface="Microsoft Sans Serif"/>
              </a:rPr>
              <a:t>14</a:t>
            </a:r>
            <a:r>
              <a:rPr sz="1500" spc="52" baseline="2777" dirty="0">
                <a:latin typeface="Microsoft Sans Serif"/>
                <a:cs typeface="Microsoft Sans Serif"/>
              </a:rPr>
              <a:t> </a:t>
            </a:r>
            <a:r>
              <a:rPr sz="1500" spc="-30" baseline="2777" dirty="0">
                <a:latin typeface="Microsoft Sans Serif"/>
                <a:cs typeface="Microsoft Sans Serif"/>
              </a:rPr>
              <a:t>mils </a:t>
            </a:r>
            <a:r>
              <a:rPr sz="1000" dirty="0">
                <a:latin typeface="Microsoft Sans Serif"/>
                <a:cs typeface="Microsoft Sans Serif"/>
              </a:rPr>
              <a:t>thick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(typical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“surgeon’s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gloves”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60" dirty="0">
                <a:latin typeface="Microsoft Sans Serif"/>
                <a:cs typeface="Microsoft Sans Serif"/>
              </a:rPr>
              <a:t>range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from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4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to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9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mils). </a:t>
            </a:r>
            <a:r>
              <a:rPr sz="1000" dirty="0">
                <a:latin typeface="Microsoft Sans Serif"/>
                <a:cs typeface="Microsoft Sans Serif"/>
              </a:rPr>
              <a:t>When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selecting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gloves,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you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will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need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to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60" dirty="0">
                <a:latin typeface="Microsoft Sans Serif"/>
                <a:cs typeface="Microsoft Sans Serif"/>
              </a:rPr>
              <a:t>balance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in‑ </a:t>
            </a:r>
            <a:r>
              <a:rPr sz="1000" spc="-30" dirty="0">
                <a:latin typeface="Microsoft Sans Serif"/>
                <a:cs typeface="Microsoft Sans Serif"/>
              </a:rPr>
              <a:t>creased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protection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provided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by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thicker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gloves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against </a:t>
            </a: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reduced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dexterity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70" dirty="0">
                <a:latin typeface="Microsoft Sans Serif"/>
                <a:cs typeface="Microsoft Sans Serif"/>
              </a:rPr>
              <a:t>and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“touch”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they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allow.</a:t>
            </a:r>
            <a:endParaRPr sz="1000">
              <a:latin typeface="Microsoft Sans Serif"/>
              <a:cs typeface="Microsoft Sans Serif"/>
            </a:endParaRPr>
          </a:p>
          <a:p>
            <a:pPr marL="38100" marR="30480" algn="just">
              <a:lnSpc>
                <a:spcPct val="104200"/>
              </a:lnSpc>
              <a:spcBef>
                <a:spcPts val="359"/>
              </a:spcBef>
            </a:pPr>
            <a:r>
              <a:rPr sz="1000" b="1" dirty="0">
                <a:latin typeface="Trebuchet MS"/>
                <a:cs typeface="Trebuchet MS"/>
              </a:rPr>
              <a:t>Glove</a:t>
            </a:r>
            <a:r>
              <a:rPr sz="1000" b="1" spc="-1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Length:</a:t>
            </a:r>
            <a:r>
              <a:rPr sz="1000" b="1" spc="-1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Gloves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are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available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in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several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lengths, </a:t>
            </a:r>
            <a:r>
              <a:rPr sz="1000" spc="-10" dirty="0">
                <a:latin typeface="Microsoft Sans Serif"/>
                <a:cs typeface="Microsoft Sans Serif"/>
              </a:rPr>
              <a:t>called</a:t>
            </a:r>
            <a:r>
              <a:rPr sz="1000" spc="6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gauntlet</a:t>
            </a:r>
            <a:r>
              <a:rPr sz="1000" spc="6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lengths,</a:t>
            </a:r>
            <a:r>
              <a:rPr sz="1000" spc="6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measured</a:t>
            </a:r>
            <a:r>
              <a:rPr sz="1000" spc="6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from</a:t>
            </a:r>
            <a:r>
              <a:rPr sz="1000" spc="6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6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tip</a:t>
            </a:r>
            <a:r>
              <a:rPr sz="1000" spc="6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of</a:t>
            </a:r>
            <a:r>
              <a:rPr sz="1000" spc="6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the </a:t>
            </a:r>
            <a:r>
              <a:rPr sz="1000" spc="-35" dirty="0">
                <a:latin typeface="Microsoft Sans Serif"/>
                <a:cs typeface="Microsoft Sans Serif"/>
              </a:rPr>
              <a:t>middle</a:t>
            </a:r>
            <a:r>
              <a:rPr sz="1000" spc="-25" dirty="0">
                <a:latin typeface="Microsoft Sans Serif"/>
                <a:cs typeface="Microsoft Sans Serif"/>
              </a:rPr>
              <a:t> finger</a:t>
            </a:r>
            <a:r>
              <a:rPr sz="1000" dirty="0">
                <a:latin typeface="Microsoft Sans Serif"/>
                <a:cs typeface="Microsoft Sans Serif"/>
              </a:rPr>
              <a:t> to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80" dirty="0">
                <a:latin typeface="Microsoft Sans Serif"/>
                <a:cs typeface="Microsoft Sans Serif"/>
              </a:rPr>
              <a:t>edge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of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 </a:t>
            </a:r>
            <a:r>
              <a:rPr sz="1000" spc="-40" dirty="0">
                <a:latin typeface="Microsoft Sans Serif"/>
                <a:cs typeface="Microsoft Sans Serif"/>
              </a:rPr>
              <a:t>cuff.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Most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60" dirty="0">
                <a:latin typeface="Microsoft Sans Serif"/>
                <a:cs typeface="Microsoft Sans Serif"/>
              </a:rPr>
              <a:t>glove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lengths </a:t>
            </a:r>
            <a:r>
              <a:rPr sz="1000" spc="-60" dirty="0">
                <a:latin typeface="Microsoft Sans Serif"/>
                <a:cs typeface="Microsoft Sans Serif"/>
              </a:rPr>
              <a:t>(10‑12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inches)</a:t>
            </a:r>
            <a:r>
              <a:rPr sz="1000" spc="-10" dirty="0">
                <a:latin typeface="Microsoft Sans Serif"/>
                <a:cs typeface="Microsoft Sans Serif"/>
              </a:rPr>
              <a:t> provide </a:t>
            </a:r>
            <a:r>
              <a:rPr sz="1000" spc="-55" dirty="0">
                <a:latin typeface="Microsoft Sans Serif"/>
                <a:cs typeface="Microsoft Sans Serif"/>
              </a:rPr>
              <a:t>hand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and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lower</a:t>
            </a:r>
            <a:r>
              <a:rPr sz="1000" spc="-10" dirty="0">
                <a:latin typeface="Microsoft Sans Serif"/>
                <a:cs typeface="Microsoft Sans Serif"/>
              </a:rPr>
              <a:t> forearm protec‑ </a:t>
            </a:r>
            <a:r>
              <a:rPr sz="1000" dirty="0">
                <a:latin typeface="Microsoft Sans Serif"/>
                <a:cs typeface="Microsoft Sans Serif"/>
              </a:rPr>
              <a:t>tion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while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longer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lengths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provide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elbow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or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even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shoul‑ </a:t>
            </a:r>
            <a:r>
              <a:rPr sz="1000" dirty="0">
                <a:latin typeface="Microsoft Sans Serif"/>
                <a:cs typeface="Microsoft Sans Serif"/>
              </a:rPr>
              <a:t>der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protection.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893616" y="4657852"/>
            <a:ext cx="3049270" cy="2368550"/>
          </a:xfrm>
          <a:custGeom>
            <a:avLst/>
            <a:gdLst/>
            <a:ahLst/>
            <a:cxnLst/>
            <a:rect l="l" t="t" r="r" b="b"/>
            <a:pathLst>
              <a:path w="3049270" h="236855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2215896"/>
                </a:lnTo>
                <a:lnTo>
                  <a:pt x="7769" y="2264064"/>
                </a:lnTo>
                <a:lnTo>
                  <a:pt x="29405" y="2305899"/>
                </a:lnTo>
                <a:lnTo>
                  <a:pt x="62396" y="2338890"/>
                </a:lnTo>
                <a:lnTo>
                  <a:pt x="104231" y="2360526"/>
                </a:lnTo>
                <a:lnTo>
                  <a:pt x="152400" y="2368296"/>
                </a:lnTo>
                <a:lnTo>
                  <a:pt x="2896870" y="2368296"/>
                </a:lnTo>
                <a:lnTo>
                  <a:pt x="2945038" y="2360526"/>
                </a:lnTo>
                <a:lnTo>
                  <a:pt x="2986873" y="2338890"/>
                </a:lnTo>
                <a:lnTo>
                  <a:pt x="3019864" y="2305899"/>
                </a:lnTo>
                <a:lnTo>
                  <a:pt x="3041500" y="2264064"/>
                </a:lnTo>
                <a:lnTo>
                  <a:pt x="3049270" y="2215896"/>
                </a:lnTo>
                <a:lnTo>
                  <a:pt x="3049270" y="152400"/>
                </a:lnTo>
                <a:lnTo>
                  <a:pt x="3041500" y="104231"/>
                </a:lnTo>
                <a:lnTo>
                  <a:pt x="3019864" y="62396"/>
                </a:lnTo>
                <a:lnTo>
                  <a:pt x="2986873" y="29405"/>
                </a:lnTo>
                <a:lnTo>
                  <a:pt x="2945038" y="7769"/>
                </a:lnTo>
                <a:lnTo>
                  <a:pt x="2896870" y="0"/>
                </a:lnTo>
                <a:lnTo>
                  <a:pt x="15240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7507684" y="3555460"/>
            <a:ext cx="143510" cy="690245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100" dirty="0">
                <a:solidFill>
                  <a:srgbClr val="FFFFFF"/>
                </a:solidFill>
                <a:latin typeface="Trebuchet MS"/>
                <a:cs typeface="Trebuchet MS"/>
              </a:rPr>
              <a:t>SECTION</a:t>
            </a:r>
            <a:r>
              <a:rPr sz="800" b="1" spc="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40" dirty="0">
                <a:solidFill>
                  <a:srgbClr val="FFFFFF"/>
                </a:solidFill>
                <a:latin typeface="Trebuchet MS"/>
                <a:cs typeface="Trebuchet MS"/>
              </a:rPr>
              <a:t>IV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79084" y="3555460"/>
            <a:ext cx="143510" cy="885190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-10" dirty="0">
                <a:solidFill>
                  <a:srgbClr val="FFFFFF"/>
                </a:solidFill>
                <a:latin typeface="Trebuchet MS"/>
                <a:cs typeface="Trebuchet MS"/>
              </a:rPr>
              <a:t>Health</a:t>
            </a:r>
            <a:r>
              <a:rPr sz="8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FFFFFF"/>
                </a:solidFill>
                <a:latin typeface="Trebuchet MS"/>
                <a:cs typeface="Trebuchet MS"/>
              </a:rPr>
              <a:t>Precautions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1204" y="458813"/>
            <a:ext cx="3100705" cy="14757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spc="-10" dirty="0">
                <a:latin typeface="Times New Roman"/>
                <a:cs typeface="Times New Roman"/>
              </a:rPr>
              <a:t>Protective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eyewear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includes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safety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glasses,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face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shields,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goggles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3).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Headbands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should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made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nonabsorbent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material.</a:t>
            </a: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250"/>
              </a:lnSpc>
              <a:spcBef>
                <a:spcPts val="1250"/>
              </a:spcBef>
            </a:pP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wear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prescription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glasses,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goggles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designed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 </a:t>
            </a:r>
            <a:r>
              <a:rPr sz="1100" dirty="0">
                <a:latin typeface="Times New Roman"/>
                <a:cs typeface="Times New Roman"/>
              </a:rPr>
              <a:t>fit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over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glasses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provide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best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protection.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Avoid </a:t>
            </a:r>
            <a:r>
              <a:rPr sz="1100" dirty="0">
                <a:latin typeface="Times New Roman"/>
                <a:cs typeface="Times New Roman"/>
              </a:rPr>
              <a:t>wearing contact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lenses when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working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pesticides.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50"/>
              </a:spcBef>
            </a:pPr>
            <a:r>
              <a:rPr sz="1600" spc="-120" dirty="0">
                <a:latin typeface="Yu Gothic"/>
                <a:cs typeface="Yu Gothic"/>
              </a:rPr>
              <a:t>☞</a:t>
            </a:r>
            <a:r>
              <a:rPr sz="1600" spc="-160" dirty="0">
                <a:latin typeface="Yu Gothic"/>
                <a:cs typeface="Yu Gothic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Soft contact lenses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 absorb chemical </a:t>
            </a:r>
            <a:r>
              <a:rPr sz="1100" spc="-10" dirty="0">
                <a:latin typeface="Times New Roman"/>
                <a:cs typeface="Times New Roman"/>
              </a:rPr>
              <a:t>fumes.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26229" y="514350"/>
            <a:ext cx="3074670" cy="1995170"/>
            <a:chOff x="4126229" y="514350"/>
            <a:chExt cx="3074670" cy="199517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38930" y="527050"/>
              <a:ext cx="3049269" cy="196945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138929" y="527050"/>
              <a:ext cx="3049270" cy="1969770"/>
            </a:xfrm>
            <a:custGeom>
              <a:avLst/>
              <a:gdLst/>
              <a:ahLst/>
              <a:cxnLst/>
              <a:rect l="l" t="t" r="r" b="b"/>
              <a:pathLst>
                <a:path w="3049270" h="1969770">
                  <a:moveTo>
                    <a:pt x="0" y="1969452"/>
                  </a:moveTo>
                  <a:lnTo>
                    <a:pt x="3049270" y="1969452"/>
                  </a:lnTo>
                  <a:lnTo>
                    <a:pt x="3049270" y="0"/>
                  </a:lnTo>
                  <a:lnTo>
                    <a:pt x="0" y="0"/>
                  </a:lnTo>
                  <a:lnTo>
                    <a:pt x="0" y="196945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132579" y="2574442"/>
            <a:ext cx="3061970" cy="69532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marL="63500" marR="54610" algn="just">
              <a:lnSpc>
                <a:spcPts val="1100"/>
              </a:lnSpc>
              <a:spcBef>
                <a:spcPts val="580"/>
              </a:spcBef>
            </a:pPr>
            <a:r>
              <a:rPr sz="1000" b="1" spc="-80" dirty="0">
                <a:latin typeface="Tahoma"/>
                <a:cs typeface="Tahoma"/>
              </a:rPr>
              <a:t>Figure</a:t>
            </a:r>
            <a:r>
              <a:rPr sz="1000" b="1" spc="5" dirty="0">
                <a:latin typeface="Tahoma"/>
                <a:cs typeface="Tahoma"/>
              </a:rPr>
              <a:t> </a:t>
            </a:r>
            <a:r>
              <a:rPr sz="1000" b="1" spc="-270" dirty="0">
                <a:latin typeface="Tahoma"/>
                <a:cs typeface="Tahoma"/>
              </a:rPr>
              <a:t>3:</a:t>
            </a:r>
            <a:r>
              <a:rPr sz="1000" b="1" spc="200" dirty="0">
                <a:latin typeface="Tahoma"/>
                <a:cs typeface="Tahoma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Some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different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types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150" dirty="0">
                <a:latin typeface="Trebuchet MS"/>
                <a:cs typeface="Trebuchet MS"/>
              </a:rPr>
              <a:t>of</a:t>
            </a:r>
            <a:r>
              <a:rPr sz="1000" spc="75" dirty="0">
                <a:latin typeface="Trebuchet MS"/>
                <a:cs typeface="Trebuchet MS"/>
              </a:rPr>
              <a:t> </a:t>
            </a:r>
            <a:r>
              <a:rPr sz="1000" spc="-100" dirty="0">
                <a:latin typeface="Trebuchet MS"/>
                <a:cs typeface="Trebuchet MS"/>
              </a:rPr>
              <a:t>eye</a:t>
            </a:r>
            <a:r>
              <a:rPr sz="1000" spc="4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protection</a:t>
            </a:r>
            <a:r>
              <a:rPr sz="1000" spc="5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include </a:t>
            </a:r>
            <a:r>
              <a:rPr sz="1000" spc="-70" dirty="0">
                <a:latin typeface="Trebuchet MS"/>
                <a:cs typeface="Trebuchet MS"/>
              </a:rPr>
              <a:t>simple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85" dirty="0">
                <a:latin typeface="Trebuchet MS"/>
                <a:cs typeface="Trebuchet MS"/>
              </a:rPr>
              <a:t>safety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glasses</a:t>
            </a:r>
            <a:r>
              <a:rPr sz="1000" spc="30" dirty="0">
                <a:latin typeface="Trebuchet MS"/>
                <a:cs typeface="Trebuchet MS"/>
              </a:rPr>
              <a:t> </a:t>
            </a:r>
            <a:r>
              <a:rPr sz="1000" spc="-100" dirty="0">
                <a:latin typeface="Trebuchet MS"/>
                <a:cs typeface="Trebuchet MS"/>
              </a:rPr>
              <a:t>(top</a:t>
            </a:r>
            <a:r>
              <a:rPr sz="1000" spc="30" dirty="0">
                <a:latin typeface="Trebuchet MS"/>
                <a:cs typeface="Trebuchet MS"/>
              </a:rPr>
              <a:t> </a:t>
            </a:r>
            <a:r>
              <a:rPr sz="1000" spc="-135" dirty="0">
                <a:latin typeface="Trebuchet MS"/>
                <a:cs typeface="Trebuchet MS"/>
              </a:rPr>
              <a:t>left),</a:t>
            </a:r>
            <a:r>
              <a:rPr sz="1000" spc="6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goggles</a:t>
            </a:r>
            <a:r>
              <a:rPr sz="1000" spc="30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(bottom</a:t>
            </a:r>
            <a:r>
              <a:rPr sz="1000" spc="30" dirty="0">
                <a:latin typeface="Trebuchet MS"/>
                <a:cs typeface="Trebuchet MS"/>
              </a:rPr>
              <a:t> </a:t>
            </a:r>
            <a:r>
              <a:rPr sz="1000" spc="-120" dirty="0">
                <a:latin typeface="Trebuchet MS"/>
                <a:cs typeface="Trebuchet MS"/>
              </a:rPr>
              <a:t>left)</a:t>
            </a:r>
            <a:r>
              <a:rPr sz="1000" spc="45" dirty="0">
                <a:latin typeface="Trebuchet MS"/>
                <a:cs typeface="Trebuchet MS"/>
              </a:rPr>
              <a:t> </a:t>
            </a:r>
            <a:r>
              <a:rPr sz="1000" spc="-90" dirty="0">
                <a:latin typeface="Trebuchet MS"/>
                <a:cs typeface="Trebuchet MS"/>
              </a:rPr>
              <a:t>and</a:t>
            </a:r>
            <a:r>
              <a:rPr sz="1000" spc="3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 </a:t>
            </a:r>
            <a:r>
              <a:rPr sz="1000" spc="-105" dirty="0">
                <a:latin typeface="Trebuchet MS"/>
                <a:cs typeface="Trebuchet MS"/>
              </a:rPr>
              <a:t>full</a:t>
            </a:r>
            <a:r>
              <a:rPr sz="1000" spc="30" dirty="0">
                <a:latin typeface="Trebuchet MS"/>
                <a:cs typeface="Trebuchet MS"/>
              </a:rPr>
              <a:t> </a:t>
            </a:r>
            <a:r>
              <a:rPr sz="1000" spc="-120" dirty="0">
                <a:latin typeface="Trebuchet MS"/>
                <a:cs typeface="Trebuchet MS"/>
              </a:rPr>
              <a:t>face</a:t>
            </a:r>
            <a:r>
              <a:rPr sz="1000" spc="45" dirty="0">
                <a:latin typeface="Trebuchet MS"/>
                <a:cs typeface="Trebuchet MS"/>
              </a:rPr>
              <a:t> </a:t>
            </a:r>
            <a:r>
              <a:rPr sz="1000" spc="-80" dirty="0">
                <a:latin typeface="Trebuchet MS"/>
                <a:cs typeface="Trebuchet MS"/>
              </a:rPr>
              <a:t>shield.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105" dirty="0">
                <a:latin typeface="Trebuchet MS"/>
                <a:cs typeface="Trebuchet MS"/>
              </a:rPr>
              <a:t>The</a:t>
            </a:r>
            <a:r>
              <a:rPr sz="1000" spc="30" dirty="0">
                <a:latin typeface="Trebuchet MS"/>
                <a:cs typeface="Trebuchet MS"/>
              </a:rPr>
              <a:t> </a:t>
            </a:r>
            <a:r>
              <a:rPr sz="1000" spc="-90" dirty="0">
                <a:latin typeface="Trebuchet MS"/>
                <a:cs typeface="Trebuchet MS"/>
              </a:rPr>
              <a:t>level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165" dirty="0">
                <a:latin typeface="Trebuchet MS"/>
                <a:cs typeface="Trebuchet MS"/>
              </a:rPr>
              <a:t>of</a:t>
            </a:r>
            <a:r>
              <a:rPr sz="1000" spc="9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protection</a:t>
            </a:r>
            <a:r>
              <a:rPr sz="1000" spc="4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you</a:t>
            </a:r>
            <a:r>
              <a:rPr sz="1000" spc="3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need</a:t>
            </a:r>
            <a:r>
              <a:rPr sz="1000" spc="4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depends </a:t>
            </a:r>
            <a:r>
              <a:rPr sz="1000" dirty="0">
                <a:latin typeface="Trebuchet MS"/>
                <a:cs typeface="Trebuchet MS"/>
              </a:rPr>
              <a:t>on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pesticide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used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and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task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you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are </a:t>
            </a:r>
            <a:r>
              <a:rPr sz="1000" spc="-10" dirty="0">
                <a:latin typeface="Trebuchet MS"/>
                <a:cs typeface="Trebuchet MS"/>
              </a:rPr>
              <a:t>performing.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35660" y="3480561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60">
                <a:moveTo>
                  <a:pt x="6352540" y="0"/>
                </a:moveTo>
                <a:lnTo>
                  <a:pt x="0" y="0"/>
                </a:lnTo>
                <a:lnTo>
                  <a:pt x="0" y="378459"/>
                </a:lnTo>
                <a:lnTo>
                  <a:pt x="6352540" y="378459"/>
                </a:lnTo>
                <a:lnTo>
                  <a:pt x="635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48360" y="3514216"/>
            <a:ext cx="6327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Tahoma"/>
                <a:cs typeface="Tahoma"/>
              </a:rPr>
              <a:t>Respirators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35660" y="3480561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60">
                <a:moveTo>
                  <a:pt x="0" y="378459"/>
                </a:moveTo>
                <a:lnTo>
                  <a:pt x="6352540" y="378459"/>
                </a:lnTo>
                <a:lnTo>
                  <a:pt x="6352540" y="0"/>
                </a:lnTo>
                <a:lnTo>
                  <a:pt x="0" y="0"/>
                </a:lnTo>
                <a:lnTo>
                  <a:pt x="0" y="37845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75810" y="3999064"/>
            <a:ext cx="27349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imes New Roman"/>
                <a:cs typeface="Times New Roman"/>
              </a:rPr>
              <a:t>ven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though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much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of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work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you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do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structural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75810" y="4157764"/>
            <a:ext cx="27349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imes New Roman"/>
                <a:cs typeface="Times New Roman"/>
              </a:rPr>
              <a:t>pest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control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may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not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call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for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the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use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respirators,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7561" y="3837037"/>
            <a:ext cx="3112770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5" dirty="0">
                <a:latin typeface="Times New Roman"/>
                <a:cs typeface="Times New Roman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y</a:t>
            </a:r>
            <a:r>
              <a:rPr sz="1100" spc="-5" dirty="0">
                <a:latin typeface="Times New Roman"/>
                <a:cs typeface="Times New Roman"/>
              </a:rPr>
              <a:t>o</a:t>
            </a:r>
            <a:r>
              <a:rPr sz="1100" spc="5" dirty="0">
                <a:latin typeface="Times New Roman"/>
                <a:cs typeface="Times New Roman"/>
              </a:rPr>
              <a:t>u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should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familiar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their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basic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0215" y="4475162"/>
            <a:ext cx="3100070" cy="510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characteristics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know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should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them. </a:t>
            </a:r>
            <a:r>
              <a:rPr sz="1100" dirty="0">
                <a:latin typeface="Times New Roman"/>
                <a:cs typeface="Times New Roman"/>
              </a:rPr>
              <a:t>Respirators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against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inhalation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exposure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pes- </a:t>
            </a:r>
            <a:r>
              <a:rPr sz="1100" dirty="0">
                <a:latin typeface="Times New Roman"/>
                <a:cs typeface="Times New Roman"/>
              </a:rPr>
              <a:t>ticide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mists, dusts, or vapors. Wear a respirator </a:t>
            </a:r>
            <a:r>
              <a:rPr sz="1100" spc="-20" dirty="0">
                <a:latin typeface="Times New Roman"/>
                <a:cs typeface="Times New Roman"/>
              </a:rPr>
              <a:t>when: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0259" y="4975165"/>
            <a:ext cx="3100070" cy="135318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56540" indent="-243840">
              <a:lnSpc>
                <a:spcPct val="100000"/>
              </a:lnSpc>
              <a:spcBef>
                <a:spcPts val="275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Required to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 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 </a:t>
            </a:r>
            <a:r>
              <a:rPr sz="1100" spc="-10" dirty="0">
                <a:latin typeface="Times New Roman"/>
                <a:cs typeface="Times New Roman"/>
              </a:rPr>
              <a:t>label,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90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 mix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 load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highly toxic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concentrates,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1250"/>
              </a:lnSpc>
              <a:spcBef>
                <a:spcPts val="390"/>
              </a:spcBef>
              <a:buChar char="●"/>
              <a:tabLst>
                <a:tab pos="241300" algn="l"/>
                <a:tab pos="256540" algn="l"/>
              </a:tabLst>
            </a:pP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you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handle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or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apply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pesticides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enclosed area,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1250"/>
              </a:lnSpc>
              <a:spcBef>
                <a:spcPts val="359"/>
              </a:spcBef>
              <a:buChar char="●"/>
              <a:tabLst>
                <a:tab pos="241300" algn="l"/>
                <a:tab pos="256540" algn="l"/>
              </a:tabLst>
            </a:pP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continuous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inhalation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exposure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for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extended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period,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or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59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feel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want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extra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protection.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10252" y="6386664"/>
            <a:ext cx="3100705" cy="216154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41300" marR="5080" indent="-229235" algn="just">
              <a:lnSpc>
                <a:spcPct val="92900"/>
              </a:lnSpc>
              <a:spcBef>
                <a:spcPts val="235"/>
              </a:spcBef>
            </a:pPr>
            <a:r>
              <a:rPr sz="1600" spc="-114" dirty="0">
                <a:latin typeface="Yu Gothic"/>
                <a:cs typeface="Yu Gothic"/>
              </a:rPr>
              <a:t>☞</a:t>
            </a:r>
            <a:r>
              <a:rPr sz="1600" spc="-160" dirty="0">
                <a:latin typeface="Yu Gothic"/>
                <a:cs typeface="Yu Gothic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last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point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worth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stating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another</a:t>
            </a:r>
            <a:r>
              <a:rPr sz="1100" spc="-10" dirty="0">
                <a:latin typeface="Times New Roman"/>
                <a:cs typeface="Times New Roman"/>
              </a:rPr>
              <a:t> way: </a:t>
            </a:r>
            <a:r>
              <a:rPr sz="1100" spc="-5" dirty="0">
                <a:latin typeface="Times New Roman"/>
                <a:cs typeface="Times New Roman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v</a:t>
            </a:r>
            <a:r>
              <a:rPr sz="1100" spc="5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if</a:t>
            </a:r>
            <a:r>
              <a:rPr sz="1100" dirty="0">
                <a:latin typeface="Times New Roman"/>
                <a:cs typeface="Times New Roman"/>
              </a:rPr>
              <a:t> a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respirator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not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required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b</a:t>
            </a:r>
            <a:r>
              <a:rPr sz="1100" dirty="0">
                <a:latin typeface="Times New Roman"/>
                <a:cs typeface="Times New Roman"/>
              </a:rPr>
              <a:t>y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label,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it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some- </a:t>
            </a:r>
            <a:r>
              <a:rPr sz="1100" spc="5" dirty="0">
                <a:latin typeface="Times New Roman"/>
                <a:cs typeface="Times New Roman"/>
              </a:rPr>
              <a:t>times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proper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smart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take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extra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precaution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of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wearing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on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when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using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moderately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or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highly </a:t>
            </a:r>
            <a:r>
              <a:rPr sz="1100" spc="-10" dirty="0">
                <a:latin typeface="Times New Roman"/>
                <a:cs typeface="Times New Roman"/>
              </a:rPr>
              <a:t>toxic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pesticides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or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when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mixing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dusty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formulations.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614"/>
              </a:lnSpc>
              <a:spcBef>
                <a:spcPts val="880"/>
              </a:spcBef>
            </a:pPr>
            <a:r>
              <a:rPr sz="1400" b="1" spc="-80" dirty="0">
                <a:latin typeface="Tahoma"/>
                <a:cs typeface="Tahoma"/>
              </a:rPr>
              <a:t>Types</a:t>
            </a:r>
            <a:r>
              <a:rPr sz="1400" b="1" spc="-85" dirty="0">
                <a:latin typeface="Tahoma"/>
                <a:cs typeface="Tahoma"/>
              </a:rPr>
              <a:t> </a:t>
            </a:r>
            <a:r>
              <a:rPr sz="1400" b="1" spc="-30" dirty="0">
                <a:latin typeface="Tahoma"/>
                <a:cs typeface="Tahoma"/>
              </a:rPr>
              <a:t>of</a:t>
            </a:r>
            <a:r>
              <a:rPr sz="1400" b="1" spc="-8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Respirators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two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basic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types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respirators</a:t>
            </a:r>
            <a:r>
              <a:rPr sz="1100" dirty="0">
                <a:latin typeface="Times New Roman"/>
                <a:cs typeface="Times New Roman"/>
              </a:rPr>
              <a:t>: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air-purifying </a:t>
            </a:r>
            <a:r>
              <a:rPr sz="1100" dirty="0">
                <a:latin typeface="Times New Roman"/>
                <a:cs typeface="Times New Roman"/>
              </a:rPr>
              <a:t>and </a:t>
            </a:r>
            <a:r>
              <a:rPr sz="1100" spc="-10" dirty="0">
                <a:latin typeface="Times New Roman"/>
                <a:cs typeface="Times New Roman"/>
              </a:rPr>
              <a:t>air-</a:t>
            </a:r>
            <a:r>
              <a:rPr sz="1100" dirty="0">
                <a:latin typeface="Times New Roman"/>
                <a:cs typeface="Times New Roman"/>
              </a:rPr>
              <a:t>supplying. </a:t>
            </a:r>
            <a:r>
              <a:rPr sz="1100" spc="-10" dirty="0">
                <a:latin typeface="Times New Roman"/>
                <a:cs typeface="Times New Roman"/>
              </a:rPr>
              <a:t>We</a:t>
            </a:r>
            <a:r>
              <a:rPr sz="1100" dirty="0">
                <a:latin typeface="Times New Roman"/>
                <a:cs typeface="Times New Roman"/>
              </a:rPr>
              <a:t> will focus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our discussion on </a:t>
            </a:r>
            <a:r>
              <a:rPr sz="1100" spc="-20" dirty="0">
                <a:latin typeface="Times New Roman"/>
                <a:cs typeface="Times New Roman"/>
              </a:rPr>
              <a:t>air- </a:t>
            </a:r>
            <a:r>
              <a:rPr sz="1100" dirty="0">
                <a:latin typeface="Times New Roman"/>
                <a:cs typeface="Times New Roman"/>
              </a:rPr>
              <a:t>purifying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respirators,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which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several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different </a:t>
            </a:r>
            <a:r>
              <a:rPr sz="1100" dirty="0">
                <a:latin typeface="Times New Roman"/>
                <a:cs typeface="Times New Roman"/>
              </a:rPr>
              <a:t>styles.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most common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styles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recommended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pes- </a:t>
            </a:r>
            <a:r>
              <a:rPr sz="1100" dirty="0">
                <a:latin typeface="Times New Roman"/>
                <a:cs typeface="Times New Roman"/>
              </a:rPr>
              <a:t>ticide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labels are dust/mist respirators and </a:t>
            </a:r>
            <a:r>
              <a:rPr sz="1100" spc="-20" dirty="0">
                <a:latin typeface="Times New Roman"/>
                <a:cs typeface="Times New Roman"/>
              </a:rPr>
              <a:t>vapor-</a:t>
            </a:r>
            <a:r>
              <a:rPr sz="1100" spc="-10" dirty="0">
                <a:latin typeface="Times New Roman"/>
                <a:cs typeface="Times New Roman"/>
              </a:rPr>
              <a:t>remov- </a:t>
            </a:r>
            <a:r>
              <a:rPr sz="1100" dirty="0">
                <a:latin typeface="Times New Roman"/>
                <a:cs typeface="Times New Roman"/>
              </a:rPr>
              <a:t>ing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respirators.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0259" y="8672448"/>
            <a:ext cx="3100705" cy="669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label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instructions,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follow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respirator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direc- </a:t>
            </a:r>
            <a:r>
              <a:rPr sz="1100" dirty="0">
                <a:latin typeface="Times New Roman"/>
                <a:cs typeface="Times New Roman"/>
              </a:rPr>
              <a:t>tions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explicitly.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label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says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wear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respirator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particulates,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dust/mist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respirator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fine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(discussed below).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However,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label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says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wear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respirator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13466" y="3998645"/>
            <a:ext cx="3100705" cy="162242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organic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vapor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cartridge,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then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must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a </a:t>
            </a:r>
            <a:r>
              <a:rPr sz="1100" spc="-20" dirty="0">
                <a:latin typeface="Times New Roman"/>
                <a:cs typeface="Times New Roman"/>
              </a:rPr>
              <a:t>vapor-</a:t>
            </a:r>
            <a:r>
              <a:rPr sz="1100" dirty="0">
                <a:latin typeface="Times New Roman"/>
                <a:cs typeface="Times New Roman"/>
              </a:rPr>
              <a:t>removing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respirator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4).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Remember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that </a:t>
            </a:r>
            <a:r>
              <a:rPr sz="1100" spc="-10" dirty="0">
                <a:latin typeface="Times New Roman"/>
                <a:cs typeface="Times New Roman"/>
              </a:rPr>
              <a:t>air-</a:t>
            </a:r>
            <a:r>
              <a:rPr sz="1100" dirty="0">
                <a:latin typeface="Times New Roman"/>
                <a:cs typeface="Times New Roman"/>
              </a:rPr>
              <a:t>purifying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respirators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only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filter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available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con- </a:t>
            </a:r>
            <a:r>
              <a:rPr sz="1100" dirty="0">
                <a:latin typeface="Times New Roman"/>
                <a:cs typeface="Times New Roman"/>
              </a:rPr>
              <a:t>taminated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air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around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you,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do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not</a:t>
            </a:r>
            <a:r>
              <a:rPr sz="1100" b="1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supply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oxygen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 you from </a:t>
            </a:r>
            <a:r>
              <a:rPr sz="1100" spc="-10" dirty="0">
                <a:latin typeface="Times New Roman"/>
                <a:cs typeface="Times New Roman"/>
              </a:rPr>
              <a:t>fumigants.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614"/>
              </a:lnSpc>
              <a:spcBef>
                <a:spcPts val="850"/>
              </a:spcBef>
            </a:pPr>
            <a:r>
              <a:rPr sz="1400" b="1" spc="-10" dirty="0">
                <a:latin typeface="Tahoma"/>
                <a:cs typeface="Tahoma"/>
              </a:rPr>
              <a:t>NIOSH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respirator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required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working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pesti- </a:t>
            </a:r>
            <a:r>
              <a:rPr sz="1100" dirty="0">
                <a:latin typeface="Times New Roman"/>
                <a:cs typeface="Times New Roman"/>
              </a:rPr>
              <a:t>cides,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wear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NIOSH-</a:t>
            </a:r>
            <a:r>
              <a:rPr sz="1100" dirty="0">
                <a:latin typeface="Times New Roman"/>
                <a:cs typeface="Times New Roman"/>
              </a:rPr>
              <a:t>approved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device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listed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on </a:t>
            </a:r>
            <a:r>
              <a:rPr sz="1100" dirty="0">
                <a:latin typeface="Times New Roman"/>
                <a:cs typeface="Times New Roman"/>
              </a:rPr>
              <a:t>the label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(Figure </a:t>
            </a:r>
            <a:r>
              <a:rPr sz="1100" spc="-25" dirty="0">
                <a:latin typeface="Times New Roman"/>
                <a:cs typeface="Times New Roman"/>
              </a:rPr>
              <a:t>5).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26052" y="8304745"/>
            <a:ext cx="3068955" cy="110172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62865" marR="55244" algn="just">
              <a:lnSpc>
                <a:spcPts val="1100"/>
              </a:lnSpc>
              <a:spcBef>
                <a:spcPts val="530"/>
              </a:spcBef>
            </a:pPr>
            <a:r>
              <a:rPr sz="1000" b="1" spc="-55" dirty="0">
                <a:latin typeface="Tahoma"/>
                <a:cs typeface="Tahoma"/>
              </a:rPr>
              <a:t>Figure</a:t>
            </a:r>
            <a:r>
              <a:rPr sz="1000" b="1" spc="-45" dirty="0">
                <a:latin typeface="Tahoma"/>
                <a:cs typeface="Tahoma"/>
              </a:rPr>
              <a:t> </a:t>
            </a:r>
            <a:r>
              <a:rPr sz="1000" b="1" spc="-95" dirty="0">
                <a:latin typeface="Tahoma"/>
                <a:cs typeface="Tahoma"/>
              </a:rPr>
              <a:t>4:</a:t>
            </a:r>
            <a:r>
              <a:rPr sz="1000" b="1" spc="-30" dirty="0">
                <a:latin typeface="Tahoma"/>
                <a:cs typeface="Tahoma"/>
              </a:rPr>
              <a:t> </a:t>
            </a:r>
            <a:r>
              <a:rPr sz="1000" dirty="0">
                <a:latin typeface="Trebuchet MS"/>
                <a:cs typeface="Trebuchet MS"/>
              </a:rPr>
              <a:t>Shown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here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is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one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example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of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half-</a:t>
            </a:r>
            <a:r>
              <a:rPr sz="1000" spc="-65" dirty="0">
                <a:latin typeface="Trebuchet MS"/>
                <a:cs typeface="Trebuchet MS"/>
              </a:rPr>
              <a:t>face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air-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purifying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respirator.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filter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compartment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5" dirty="0">
                <a:latin typeface="Trebuchet MS"/>
                <a:cs typeface="Trebuchet MS"/>
              </a:rPr>
              <a:t>on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right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is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separated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to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show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the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different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components: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80" dirty="0">
                <a:latin typeface="Trebuchet MS"/>
                <a:cs typeface="Trebuchet MS"/>
              </a:rPr>
              <a:t>Filter,</a:t>
            </a:r>
            <a:r>
              <a:rPr sz="1000" spc="-13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Pre-</a:t>
            </a:r>
            <a:r>
              <a:rPr sz="1000" spc="-85" dirty="0">
                <a:latin typeface="Trebuchet MS"/>
                <a:cs typeface="Trebuchet MS"/>
              </a:rPr>
              <a:t>Filter,</a:t>
            </a:r>
            <a:r>
              <a:rPr sz="1000" spc="-13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and</a:t>
            </a:r>
            <a:r>
              <a:rPr sz="1000" spc="-130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Filter</a:t>
            </a:r>
            <a:r>
              <a:rPr sz="1000" spc="-130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Cover.</a:t>
            </a:r>
            <a:r>
              <a:rPr sz="1000" spc="-13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Always</a:t>
            </a:r>
            <a:r>
              <a:rPr sz="1000" spc="-13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make</a:t>
            </a:r>
            <a:r>
              <a:rPr sz="1000" spc="-13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sure</a:t>
            </a:r>
            <a:r>
              <a:rPr sz="1000" spc="-13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you</a:t>
            </a:r>
            <a:r>
              <a:rPr sz="1000" spc="-13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use</a:t>
            </a:r>
            <a:r>
              <a:rPr sz="1000" spc="-13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proper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filter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for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job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you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are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doing.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If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label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says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to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use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an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organic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vapor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filter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(as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shown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in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inset),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that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is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what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you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need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to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protect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yourself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from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harmful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vapors.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132395" y="5857240"/>
            <a:ext cx="3051175" cy="2372995"/>
            <a:chOff x="4132395" y="5857240"/>
            <a:chExt cx="3051175" cy="2372995"/>
          </a:xfrm>
        </p:grpSpPr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2395" y="5857240"/>
              <a:ext cx="3051169" cy="237271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18924" y="5895136"/>
              <a:ext cx="1330388" cy="91494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818924" y="5895136"/>
              <a:ext cx="1330960" cy="915035"/>
            </a:xfrm>
            <a:custGeom>
              <a:avLst/>
              <a:gdLst/>
              <a:ahLst/>
              <a:cxnLst/>
              <a:rect l="l" t="t" r="r" b="b"/>
              <a:pathLst>
                <a:path w="1330959" h="915034">
                  <a:moveTo>
                    <a:pt x="0" y="914946"/>
                  </a:moveTo>
                  <a:lnTo>
                    <a:pt x="1330401" y="914946"/>
                  </a:lnTo>
                  <a:lnTo>
                    <a:pt x="1330401" y="0"/>
                  </a:lnTo>
                  <a:lnTo>
                    <a:pt x="0" y="0"/>
                  </a:lnTo>
                  <a:lnTo>
                    <a:pt x="0" y="91494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132389" y="5857240"/>
            <a:ext cx="3051810" cy="237299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1400">
              <a:latin typeface="Times New Roman"/>
              <a:cs typeface="Times New Roman"/>
            </a:endParaRPr>
          </a:p>
          <a:p>
            <a:pPr marL="357505">
              <a:lnSpc>
                <a:spcPct val="100000"/>
              </a:lnSpc>
            </a:pPr>
            <a:r>
              <a:rPr sz="1400" b="1" spc="-100" dirty="0">
                <a:latin typeface="Trebuchet MS"/>
                <a:cs typeface="Trebuchet MS"/>
              </a:rPr>
              <a:t>Face</a:t>
            </a:r>
            <a:r>
              <a:rPr sz="1400" b="1" spc="-75" dirty="0">
                <a:latin typeface="Trebuchet MS"/>
                <a:cs typeface="Trebuchet MS"/>
              </a:rPr>
              <a:t> </a:t>
            </a:r>
            <a:r>
              <a:rPr sz="1400" b="1" spc="-10" dirty="0">
                <a:latin typeface="Trebuchet MS"/>
                <a:cs typeface="Trebuchet MS"/>
              </a:rPr>
              <a:t>Piece</a:t>
            </a:r>
            <a:endParaRPr sz="1400">
              <a:latin typeface="Trebuchet MS"/>
              <a:cs typeface="Trebuchet MS"/>
            </a:endParaRPr>
          </a:p>
          <a:p>
            <a:pPr marL="2225675" marR="369570" indent="-46990" algn="ctr">
              <a:lnSpc>
                <a:spcPct val="100000"/>
              </a:lnSpc>
              <a:spcBef>
                <a:spcPts val="1025"/>
              </a:spcBef>
            </a:pPr>
            <a:r>
              <a:rPr sz="1400" b="1" spc="-10" dirty="0">
                <a:latin typeface="Trebuchet MS"/>
                <a:cs typeface="Trebuchet MS"/>
              </a:rPr>
              <a:t>Filter </a:t>
            </a:r>
            <a:r>
              <a:rPr sz="1400" b="1" spc="-65" dirty="0">
                <a:latin typeface="Trebuchet MS"/>
                <a:cs typeface="Trebuchet MS"/>
              </a:rPr>
              <a:t>Cover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Trebuchet MS"/>
              <a:cs typeface="Trebuchet MS"/>
            </a:endParaRPr>
          </a:p>
          <a:p>
            <a:pPr marR="376555" algn="ctr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latin typeface="Trebuchet MS"/>
                <a:cs typeface="Trebuchet MS"/>
              </a:rPr>
              <a:t>Filter</a:t>
            </a:r>
            <a:endParaRPr sz="1400">
              <a:latin typeface="Trebuchet MS"/>
              <a:cs typeface="Trebuchet MS"/>
            </a:endParaRPr>
          </a:p>
          <a:p>
            <a:pPr marL="1821814" algn="ctr">
              <a:lnSpc>
                <a:spcPct val="100000"/>
              </a:lnSpc>
              <a:spcBef>
                <a:spcPts val="220"/>
              </a:spcBef>
            </a:pPr>
            <a:r>
              <a:rPr sz="1400" b="1" spc="-70" dirty="0">
                <a:latin typeface="Trebuchet MS"/>
                <a:cs typeface="Trebuchet MS"/>
              </a:rPr>
              <a:t>Pre-</a:t>
            </a:r>
            <a:r>
              <a:rPr sz="1400" b="1" spc="-10" dirty="0">
                <a:latin typeface="Trebuchet MS"/>
                <a:cs typeface="Trebuchet MS"/>
              </a:rPr>
              <a:t>Filter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730139" y="6706726"/>
            <a:ext cx="443230" cy="1038225"/>
            <a:chOff x="5730139" y="6706726"/>
            <a:chExt cx="443230" cy="1038225"/>
          </a:xfrm>
        </p:grpSpPr>
        <p:sp>
          <p:nvSpPr>
            <p:cNvPr id="34" name="object 34"/>
            <p:cNvSpPr/>
            <p:nvPr/>
          </p:nvSpPr>
          <p:spPr>
            <a:xfrm>
              <a:off x="5755539" y="6822363"/>
              <a:ext cx="370205" cy="897255"/>
            </a:xfrm>
            <a:custGeom>
              <a:avLst/>
              <a:gdLst/>
              <a:ahLst/>
              <a:cxnLst/>
              <a:rect l="l" t="t" r="r" b="b"/>
              <a:pathLst>
                <a:path w="370204" h="897254">
                  <a:moveTo>
                    <a:pt x="0" y="896848"/>
                  </a:moveTo>
                  <a:lnTo>
                    <a:pt x="369722" y="0"/>
                  </a:lnTo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20087" y="6706726"/>
              <a:ext cx="152844" cy="226479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58821" y="458761"/>
            <a:ext cx="1421765" cy="986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The</a:t>
            </a:r>
            <a:r>
              <a:rPr sz="1100" spc="17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 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National</a:t>
            </a:r>
            <a:r>
              <a:rPr sz="1100" spc="17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  </a:t>
            </a:r>
            <a:r>
              <a:rPr sz="1100" spc="-1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Institute</a:t>
            </a:r>
            <a:r>
              <a:rPr sz="1100" spc="-10" dirty="0">
                <a:solidFill>
                  <a:srgbClr val="215E9E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for</a:t>
            </a:r>
            <a:r>
              <a:rPr sz="1100" spc="225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Occupational</a:t>
            </a:r>
            <a:r>
              <a:rPr sz="1100" spc="229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1100" spc="-1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Safety</a:t>
            </a:r>
            <a:r>
              <a:rPr sz="1100" spc="-10" dirty="0">
                <a:solidFill>
                  <a:srgbClr val="215E9E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and</a:t>
            </a:r>
            <a:r>
              <a:rPr sz="1100" spc="305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 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Health</a:t>
            </a:r>
            <a:r>
              <a:rPr sz="1100" spc="305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  </a:t>
            </a:r>
            <a:r>
              <a:rPr sz="1100" spc="-1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(NIOSH)</a:t>
            </a:r>
            <a:r>
              <a:rPr sz="1100" spc="-10" dirty="0">
                <a:solidFill>
                  <a:srgbClr val="215E9E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certifies</a:t>
            </a:r>
            <a:r>
              <a:rPr sz="1100" spc="2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2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respirators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been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tested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accord- </a:t>
            </a:r>
            <a:r>
              <a:rPr sz="1100" dirty="0">
                <a:latin typeface="Times New Roman"/>
                <a:cs typeface="Times New Roman"/>
              </a:rPr>
              <a:t>ing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certain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standards.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8821" y="1569796"/>
            <a:ext cx="1421765" cy="510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  <a:tabLst>
                <a:tab pos="812800" algn="l"/>
              </a:tabLst>
            </a:pPr>
            <a:r>
              <a:rPr sz="1100" b="1" spc="-90" dirty="0">
                <a:latin typeface="Tahoma"/>
                <a:cs typeface="Tahoma"/>
              </a:rPr>
              <a:t>Dust/Mist</a:t>
            </a:r>
            <a:r>
              <a:rPr sz="1100" b="1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Respirator </a:t>
            </a:r>
            <a:r>
              <a:rPr sz="1100" spc="-10" dirty="0">
                <a:latin typeface="Times New Roman"/>
                <a:cs typeface="Times New Roman"/>
              </a:rPr>
              <a:t>Dust/mist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10" dirty="0">
                <a:latin typeface="Times New Roman"/>
                <a:cs typeface="Times New Roman"/>
              </a:rPr>
              <a:t>respirators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6)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remove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dusts,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821" y="2045893"/>
            <a:ext cx="14217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3740" algn="l"/>
                <a:tab pos="1105535" algn="l"/>
              </a:tabLst>
            </a:pPr>
            <a:r>
              <a:rPr sz="1100" spc="-10" dirty="0">
                <a:latin typeface="Times New Roman"/>
                <a:cs typeface="Times New Roman"/>
              </a:rPr>
              <a:t>particles,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25" dirty="0">
                <a:latin typeface="Times New Roman"/>
                <a:cs typeface="Times New Roman"/>
              </a:rPr>
              <a:t>and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20" dirty="0">
                <a:latin typeface="Times New Roman"/>
                <a:cs typeface="Times New Roman"/>
              </a:rPr>
              <a:t>spray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8821" y="2204593"/>
            <a:ext cx="1421765" cy="35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mists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contaminated </a:t>
            </a:r>
            <a:r>
              <a:rPr sz="1100" dirty="0">
                <a:latin typeface="Times New Roman"/>
                <a:cs typeface="Times New Roman"/>
              </a:rPr>
              <a:t>air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passes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through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8821" y="2521991"/>
            <a:ext cx="1421765" cy="669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fabric</a:t>
            </a:r>
            <a:r>
              <a:rPr sz="1100" spc="2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mask.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higher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efficiency </a:t>
            </a:r>
            <a:r>
              <a:rPr sz="1100" dirty="0">
                <a:latin typeface="Times New Roman"/>
                <a:cs typeface="Times New Roman"/>
              </a:rPr>
              <a:t>rating</a:t>
            </a:r>
            <a:r>
              <a:rPr sz="1100" spc="3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3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respirator (e.g.,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going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95%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8800" y="6173050"/>
            <a:ext cx="3100705" cy="273431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spc="-10" dirty="0">
                <a:latin typeface="Times New Roman"/>
                <a:cs typeface="Times New Roman"/>
              </a:rPr>
              <a:t>100%),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tighter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mesh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fabric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trap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air-</a:t>
            </a:r>
            <a:r>
              <a:rPr sz="1100" dirty="0">
                <a:latin typeface="Times New Roman"/>
                <a:cs typeface="Times New Roman"/>
              </a:rPr>
              <a:t>borne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particles.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filtering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material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be- </a:t>
            </a:r>
            <a:r>
              <a:rPr sz="1100" dirty="0">
                <a:latin typeface="Times New Roman"/>
                <a:cs typeface="Times New Roman"/>
              </a:rPr>
              <a:t>gins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clog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up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trapped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particulates,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breathing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eventually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become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difficult.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Such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respirators </a:t>
            </a:r>
            <a:r>
              <a:rPr sz="1100" dirty="0">
                <a:latin typeface="Times New Roman"/>
                <a:cs typeface="Times New Roman"/>
              </a:rPr>
              <a:t>do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 protect you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against gases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vapors.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614"/>
              </a:lnSpc>
              <a:spcBef>
                <a:spcPts val="855"/>
              </a:spcBef>
            </a:pPr>
            <a:r>
              <a:rPr sz="1400" b="1" spc="-60" dirty="0">
                <a:latin typeface="Tahoma"/>
                <a:cs typeface="Tahoma"/>
              </a:rPr>
              <a:t>Employer’s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Responsibility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Employers</a:t>
            </a:r>
            <a:r>
              <a:rPr sz="1100" spc="3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must</a:t>
            </a:r>
            <a:r>
              <a:rPr sz="1100" spc="3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provide</a:t>
            </a:r>
            <a:r>
              <a:rPr sz="1100" spc="3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3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respirator</a:t>
            </a:r>
            <a:r>
              <a:rPr sz="1100" spc="3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3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employees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label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requires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their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use.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Employers </a:t>
            </a:r>
            <a:r>
              <a:rPr sz="1100" dirty="0">
                <a:latin typeface="Times New Roman"/>
                <a:cs typeface="Times New Roman"/>
              </a:rPr>
              <a:t>must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make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sure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respirator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properly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fitted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maintained.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responsibility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falls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under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OSHA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re- </a:t>
            </a:r>
            <a:r>
              <a:rPr sz="1100" spc="-10" dirty="0">
                <a:latin typeface="Times New Roman"/>
                <a:cs typeface="Times New Roman"/>
              </a:rPr>
              <a:t>quirements.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614"/>
              </a:lnSpc>
              <a:spcBef>
                <a:spcPts val="850"/>
              </a:spcBef>
            </a:pPr>
            <a:r>
              <a:rPr sz="1400" b="1" spc="-40" dirty="0">
                <a:latin typeface="Tahoma"/>
                <a:cs typeface="Tahoma"/>
              </a:rPr>
              <a:t>Fitting</a:t>
            </a:r>
            <a:r>
              <a:rPr sz="1400" b="1" spc="-80" dirty="0">
                <a:latin typeface="Tahoma"/>
                <a:cs typeface="Tahoma"/>
              </a:rPr>
              <a:t> </a:t>
            </a:r>
            <a:r>
              <a:rPr sz="1400" b="1" spc="-85" dirty="0">
                <a:latin typeface="Tahoma"/>
                <a:cs typeface="Tahoma"/>
              </a:rPr>
              <a:t>a</a:t>
            </a:r>
            <a:r>
              <a:rPr sz="1400" b="1" spc="-7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Respirator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spc="5" dirty="0">
                <a:latin typeface="Times New Roman"/>
                <a:cs typeface="Times New Roman"/>
              </a:rPr>
              <a:t>After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being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cleared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b</a:t>
            </a:r>
            <a:r>
              <a:rPr sz="1100" dirty="0">
                <a:latin typeface="Times New Roman"/>
                <a:cs typeface="Times New Roman"/>
              </a:rPr>
              <a:t>y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qualified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medical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practitioner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 </a:t>
            </a:r>
            <a:r>
              <a:rPr sz="1100" spc="-5" dirty="0">
                <a:latin typeface="Times New Roman"/>
                <a:cs typeface="Times New Roman"/>
              </a:rPr>
              <a:t>wear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respirator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y</a:t>
            </a:r>
            <a:r>
              <a:rPr sz="1100" spc="-10" dirty="0">
                <a:latin typeface="Times New Roman"/>
                <a:cs typeface="Times New Roman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u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must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fit-</a:t>
            </a:r>
            <a:r>
              <a:rPr sz="1100" dirty="0">
                <a:latin typeface="Times New Roman"/>
                <a:cs typeface="Times New Roman"/>
              </a:rPr>
              <a:t>tested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specific</a:t>
            </a:r>
            <a:r>
              <a:rPr sz="1100" dirty="0">
                <a:latin typeface="Times New Roman"/>
                <a:cs typeface="Times New Roman"/>
              </a:rPr>
              <a:t> respirator</a:t>
            </a:r>
            <a:r>
              <a:rPr sz="1100" spc="-25" dirty="0">
                <a:latin typeface="Times New Roman"/>
                <a:cs typeface="Times New Roman"/>
              </a:rPr>
              <a:t> y</a:t>
            </a:r>
            <a:r>
              <a:rPr sz="1100" spc="-10" dirty="0">
                <a:latin typeface="Times New Roman"/>
                <a:cs typeface="Times New Roman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u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will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u</a:t>
            </a:r>
            <a:r>
              <a:rPr sz="1100" spc="-5" dirty="0">
                <a:latin typeface="Times New Roman"/>
                <a:cs typeface="Times New Roman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7).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</a:t>
            </a:r>
            <a:r>
              <a:rPr sz="1100" spc="-25" dirty="0">
                <a:latin typeface="Times New Roman"/>
                <a:cs typeface="Times New Roman"/>
              </a:rPr>
              <a:t> fit </a:t>
            </a:r>
            <a:r>
              <a:rPr sz="1100" dirty="0">
                <a:latin typeface="Times New Roman"/>
                <a:cs typeface="Times New Roman"/>
              </a:rPr>
              <a:t>test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verifies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that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74675" y="3334410"/>
            <a:ext cx="3068320" cy="1936114"/>
            <a:chOff x="574675" y="3334410"/>
            <a:chExt cx="3068320" cy="1936114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1025" y="3340760"/>
              <a:ext cx="3054667" cy="192340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81025" y="3340760"/>
              <a:ext cx="3055620" cy="1923414"/>
            </a:xfrm>
            <a:custGeom>
              <a:avLst/>
              <a:gdLst/>
              <a:ahLst/>
              <a:cxnLst/>
              <a:rect l="l" t="t" r="r" b="b"/>
              <a:pathLst>
                <a:path w="3055620" h="1923414">
                  <a:moveTo>
                    <a:pt x="0" y="1923402"/>
                  </a:moveTo>
                  <a:lnTo>
                    <a:pt x="3055620" y="1923402"/>
                  </a:lnTo>
                  <a:lnTo>
                    <a:pt x="3055620" y="0"/>
                  </a:lnTo>
                  <a:lnTo>
                    <a:pt x="0" y="0"/>
                  </a:lnTo>
                  <a:lnTo>
                    <a:pt x="0" y="192340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36485" y="4323993"/>
              <a:ext cx="913130" cy="704850"/>
            </a:xfrm>
            <a:custGeom>
              <a:avLst/>
              <a:gdLst/>
              <a:ahLst/>
              <a:cxnLst/>
              <a:rect l="l" t="t" r="r" b="b"/>
              <a:pathLst>
                <a:path w="913130" h="704850">
                  <a:moveTo>
                    <a:pt x="0" y="0"/>
                  </a:moveTo>
                  <a:lnTo>
                    <a:pt x="912672" y="704342"/>
                  </a:lnTo>
                </a:path>
              </a:pathLst>
            </a:custGeom>
            <a:ln w="2540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33520" y="4228793"/>
              <a:ext cx="718820" cy="895350"/>
            </a:xfrm>
            <a:custGeom>
              <a:avLst/>
              <a:gdLst/>
              <a:ahLst/>
              <a:cxnLst/>
              <a:rect l="l" t="t" r="r" b="b"/>
              <a:pathLst>
                <a:path w="718819" h="895350">
                  <a:moveTo>
                    <a:pt x="0" y="894740"/>
                  </a:moveTo>
                  <a:lnTo>
                    <a:pt x="718591" y="0"/>
                  </a:lnTo>
                </a:path>
              </a:pathLst>
            </a:custGeom>
            <a:ln w="25399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99045" y="4081959"/>
              <a:ext cx="1192530" cy="1169670"/>
            </a:xfrm>
            <a:custGeom>
              <a:avLst/>
              <a:gdLst/>
              <a:ahLst/>
              <a:cxnLst/>
              <a:rect l="l" t="t" r="r" b="b"/>
              <a:pathLst>
                <a:path w="1192530" h="1169670">
                  <a:moveTo>
                    <a:pt x="596049" y="1169098"/>
                  </a:moveTo>
                  <a:lnTo>
                    <a:pt x="644935" y="1167160"/>
                  </a:lnTo>
                  <a:lnTo>
                    <a:pt x="692733" y="1161447"/>
                  </a:lnTo>
                  <a:lnTo>
                    <a:pt x="739289" y="1152110"/>
                  </a:lnTo>
                  <a:lnTo>
                    <a:pt x="784449" y="1139298"/>
                  </a:lnTo>
                  <a:lnTo>
                    <a:pt x="828061" y="1123162"/>
                  </a:lnTo>
                  <a:lnTo>
                    <a:pt x="869971" y="1103852"/>
                  </a:lnTo>
                  <a:lnTo>
                    <a:pt x="910025" y="1081519"/>
                  </a:lnTo>
                  <a:lnTo>
                    <a:pt x="948071" y="1056314"/>
                  </a:lnTo>
                  <a:lnTo>
                    <a:pt x="983954" y="1028387"/>
                  </a:lnTo>
                  <a:lnTo>
                    <a:pt x="1017522" y="997888"/>
                  </a:lnTo>
                  <a:lnTo>
                    <a:pt x="1048621" y="964967"/>
                  </a:lnTo>
                  <a:lnTo>
                    <a:pt x="1077097" y="929776"/>
                  </a:lnTo>
                  <a:lnTo>
                    <a:pt x="1102798" y="892464"/>
                  </a:lnTo>
                  <a:lnTo>
                    <a:pt x="1125569" y="853182"/>
                  </a:lnTo>
                  <a:lnTo>
                    <a:pt x="1145258" y="812080"/>
                  </a:lnTo>
                  <a:lnTo>
                    <a:pt x="1161711" y="769309"/>
                  </a:lnTo>
                  <a:lnTo>
                    <a:pt x="1174775" y="725020"/>
                  </a:lnTo>
                  <a:lnTo>
                    <a:pt x="1184297" y="679362"/>
                  </a:lnTo>
                  <a:lnTo>
                    <a:pt x="1190122" y="632486"/>
                  </a:lnTo>
                  <a:lnTo>
                    <a:pt x="1192098" y="584542"/>
                  </a:lnTo>
                  <a:lnTo>
                    <a:pt x="1190122" y="536601"/>
                  </a:lnTo>
                  <a:lnTo>
                    <a:pt x="1184297" y="489727"/>
                  </a:lnTo>
                  <a:lnTo>
                    <a:pt x="1174775" y="444070"/>
                  </a:lnTo>
                  <a:lnTo>
                    <a:pt x="1161711" y="399782"/>
                  </a:lnTo>
                  <a:lnTo>
                    <a:pt x="1145258" y="357012"/>
                  </a:lnTo>
                  <a:lnTo>
                    <a:pt x="1125569" y="315911"/>
                  </a:lnTo>
                  <a:lnTo>
                    <a:pt x="1102798" y="276630"/>
                  </a:lnTo>
                  <a:lnTo>
                    <a:pt x="1077097" y="239319"/>
                  </a:lnTo>
                  <a:lnTo>
                    <a:pt x="1048621" y="204128"/>
                  </a:lnTo>
                  <a:lnTo>
                    <a:pt x="1017522" y="171208"/>
                  </a:lnTo>
                  <a:lnTo>
                    <a:pt x="983954" y="140709"/>
                  </a:lnTo>
                  <a:lnTo>
                    <a:pt x="948071" y="112782"/>
                  </a:lnTo>
                  <a:lnTo>
                    <a:pt x="910025" y="87577"/>
                  </a:lnTo>
                  <a:lnTo>
                    <a:pt x="869971" y="65245"/>
                  </a:lnTo>
                  <a:lnTo>
                    <a:pt x="828061" y="45936"/>
                  </a:lnTo>
                  <a:lnTo>
                    <a:pt x="784449" y="29800"/>
                  </a:lnTo>
                  <a:lnTo>
                    <a:pt x="739289" y="16988"/>
                  </a:lnTo>
                  <a:lnTo>
                    <a:pt x="692733" y="7650"/>
                  </a:lnTo>
                  <a:lnTo>
                    <a:pt x="644935" y="1937"/>
                  </a:lnTo>
                  <a:lnTo>
                    <a:pt x="596049" y="0"/>
                  </a:lnTo>
                  <a:lnTo>
                    <a:pt x="547162" y="1937"/>
                  </a:lnTo>
                  <a:lnTo>
                    <a:pt x="499364" y="7650"/>
                  </a:lnTo>
                  <a:lnTo>
                    <a:pt x="452809" y="16988"/>
                  </a:lnTo>
                  <a:lnTo>
                    <a:pt x="407648" y="29800"/>
                  </a:lnTo>
                  <a:lnTo>
                    <a:pt x="364036" y="45936"/>
                  </a:lnTo>
                  <a:lnTo>
                    <a:pt x="322126" y="65245"/>
                  </a:lnTo>
                  <a:lnTo>
                    <a:pt x="282072" y="87577"/>
                  </a:lnTo>
                  <a:lnTo>
                    <a:pt x="244026" y="112782"/>
                  </a:lnTo>
                  <a:lnTo>
                    <a:pt x="208143" y="140709"/>
                  </a:lnTo>
                  <a:lnTo>
                    <a:pt x="174575" y="171208"/>
                  </a:lnTo>
                  <a:lnTo>
                    <a:pt x="143477" y="204128"/>
                  </a:lnTo>
                  <a:lnTo>
                    <a:pt x="115000" y="239319"/>
                  </a:lnTo>
                  <a:lnTo>
                    <a:pt x="89299" y="276630"/>
                  </a:lnTo>
                  <a:lnTo>
                    <a:pt x="66528" y="315911"/>
                  </a:lnTo>
                  <a:lnTo>
                    <a:pt x="46839" y="357012"/>
                  </a:lnTo>
                  <a:lnTo>
                    <a:pt x="30386" y="399782"/>
                  </a:lnTo>
                  <a:lnTo>
                    <a:pt x="17322" y="444070"/>
                  </a:lnTo>
                  <a:lnTo>
                    <a:pt x="7801" y="489727"/>
                  </a:lnTo>
                  <a:lnTo>
                    <a:pt x="1975" y="536601"/>
                  </a:lnTo>
                  <a:lnTo>
                    <a:pt x="0" y="584542"/>
                  </a:lnTo>
                  <a:lnTo>
                    <a:pt x="1975" y="632486"/>
                  </a:lnTo>
                  <a:lnTo>
                    <a:pt x="7801" y="679362"/>
                  </a:lnTo>
                  <a:lnTo>
                    <a:pt x="17322" y="725020"/>
                  </a:lnTo>
                  <a:lnTo>
                    <a:pt x="30386" y="769309"/>
                  </a:lnTo>
                  <a:lnTo>
                    <a:pt x="46839" y="812080"/>
                  </a:lnTo>
                  <a:lnTo>
                    <a:pt x="66528" y="853182"/>
                  </a:lnTo>
                  <a:lnTo>
                    <a:pt x="89299" y="892464"/>
                  </a:lnTo>
                  <a:lnTo>
                    <a:pt x="115000" y="929776"/>
                  </a:lnTo>
                  <a:lnTo>
                    <a:pt x="143477" y="964967"/>
                  </a:lnTo>
                  <a:lnTo>
                    <a:pt x="174575" y="997888"/>
                  </a:lnTo>
                  <a:lnTo>
                    <a:pt x="208143" y="1028387"/>
                  </a:lnTo>
                  <a:lnTo>
                    <a:pt x="244026" y="1056314"/>
                  </a:lnTo>
                  <a:lnTo>
                    <a:pt x="282072" y="1081519"/>
                  </a:lnTo>
                  <a:lnTo>
                    <a:pt x="322126" y="1103852"/>
                  </a:lnTo>
                  <a:lnTo>
                    <a:pt x="364036" y="1123162"/>
                  </a:lnTo>
                  <a:lnTo>
                    <a:pt x="407648" y="1139298"/>
                  </a:lnTo>
                  <a:lnTo>
                    <a:pt x="452809" y="1152110"/>
                  </a:lnTo>
                  <a:lnTo>
                    <a:pt x="499364" y="1161447"/>
                  </a:lnTo>
                  <a:lnTo>
                    <a:pt x="547162" y="1167160"/>
                  </a:lnTo>
                  <a:lnTo>
                    <a:pt x="596049" y="1169098"/>
                  </a:lnTo>
                  <a:close/>
                </a:path>
              </a:pathLst>
            </a:custGeom>
            <a:ln w="2540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77850" y="5330748"/>
            <a:ext cx="3061970" cy="66421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62865" marR="55244" algn="just">
              <a:lnSpc>
                <a:spcPts val="1100"/>
              </a:lnSpc>
              <a:spcBef>
                <a:spcPts val="455"/>
              </a:spcBef>
            </a:pPr>
            <a:r>
              <a:rPr sz="1000" b="1" spc="-45" dirty="0">
                <a:latin typeface="Tahoma"/>
                <a:cs typeface="Tahoma"/>
              </a:rPr>
              <a:t>Figure</a:t>
            </a:r>
            <a:r>
              <a:rPr sz="1000" b="1" spc="30" dirty="0">
                <a:latin typeface="Tahoma"/>
                <a:cs typeface="Tahoma"/>
              </a:rPr>
              <a:t> </a:t>
            </a:r>
            <a:r>
              <a:rPr sz="1000" b="1" spc="-90" dirty="0">
                <a:latin typeface="Tahoma"/>
                <a:cs typeface="Tahoma"/>
              </a:rPr>
              <a:t>6:</a:t>
            </a:r>
            <a:r>
              <a:rPr sz="1000" b="1" spc="45" dirty="0">
                <a:latin typeface="Tahoma"/>
                <a:cs typeface="Tahoma"/>
              </a:rPr>
              <a:t> </a:t>
            </a:r>
            <a:r>
              <a:rPr sz="1000" spc="35" dirty="0">
                <a:latin typeface="Trebuchet MS"/>
                <a:cs typeface="Trebuchet MS"/>
              </a:rPr>
              <a:t>Do </a:t>
            </a:r>
            <a:r>
              <a:rPr sz="1000" spc="-20" dirty="0">
                <a:latin typeface="Trebuchet MS"/>
                <a:cs typeface="Trebuchet MS"/>
              </a:rPr>
              <a:t>not</a:t>
            </a:r>
            <a:r>
              <a:rPr sz="1000" spc="3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confuse</a:t>
            </a:r>
            <a:r>
              <a:rPr sz="1000" spc="3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3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dust/mist</a:t>
            </a:r>
            <a:r>
              <a:rPr sz="1000" spc="3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respirator</a:t>
            </a:r>
            <a:r>
              <a:rPr sz="1000" spc="3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(two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styles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5" dirty="0">
                <a:latin typeface="Trebuchet MS"/>
                <a:cs typeface="Trebuchet MS"/>
              </a:rPr>
              <a:t>on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top)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with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simple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dust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mask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(bottom).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20" dirty="0">
                <a:latin typeface="Trebuchet MS"/>
                <a:cs typeface="Trebuchet MS"/>
              </a:rPr>
              <a:t>A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dust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mask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does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not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give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adequate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protection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for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any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type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of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pesticide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application.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075688" y="514350"/>
            <a:ext cx="1570990" cy="948690"/>
            <a:chOff x="2075688" y="514350"/>
            <a:chExt cx="1570990" cy="948690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8388" y="568325"/>
              <a:ext cx="1545081" cy="84074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088388" y="527050"/>
              <a:ext cx="1545590" cy="923290"/>
            </a:xfrm>
            <a:custGeom>
              <a:avLst/>
              <a:gdLst/>
              <a:ahLst/>
              <a:cxnLst/>
              <a:rect l="l" t="t" r="r" b="b"/>
              <a:pathLst>
                <a:path w="1545589" h="923290">
                  <a:moveTo>
                    <a:pt x="0" y="923290"/>
                  </a:moveTo>
                  <a:lnTo>
                    <a:pt x="1545082" y="923290"/>
                  </a:lnTo>
                  <a:lnTo>
                    <a:pt x="1545082" y="0"/>
                  </a:lnTo>
                  <a:lnTo>
                    <a:pt x="0" y="0"/>
                  </a:lnTo>
                  <a:lnTo>
                    <a:pt x="0" y="92329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082038" y="1509039"/>
            <a:ext cx="1558290" cy="164846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31445" rIns="0" bIns="0" rtlCol="0">
            <a:spAutoFit/>
          </a:bodyPr>
          <a:lstStyle/>
          <a:p>
            <a:pPr marL="63500" marR="55244" algn="just">
              <a:lnSpc>
                <a:spcPts val="1100"/>
              </a:lnSpc>
              <a:spcBef>
                <a:spcPts val="1035"/>
              </a:spcBef>
            </a:pPr>
            <a:r>
              <a:rPr sz="1000" b="1" spc="-75" dirty="0">
                <a:latin typeface="Tahoma"/>
                <a:cs typeface="Tahoma"/>
              </a:rPr>
              <a:t>Figure</a:t>
            </a:r>
            <a:r>
              <a:rPr sz="1000" b="1" dirty="0">
                <a:latin typeface="Tahoma"/>
                <a:cs typeface="Tahoma"/>
              </a:rPr>
              <a:t> </a:t>
            </a:r>
            <a:r>
              <a:rPr sz="1000" b="1" spc="-240" dirty="0">
                <a:latin typeface="Tahoma"/>
                <a:cs typeface="Tahoma"/>
              </a:rPr>
              <a:t>5:</a:t>
            </a:r>
            <a:r>
              <a:rPr sz="1000" b="1" spc="170" dirty="0">
                <a:latin typeface="Tahoma"/>
                <a:cs typeface="Tahoma"/>
              </a:rPr>
              <a:t> </a:t>
            </a:r>
            <a:r>
              <a:rPr sz="1000" spc="-75" dirty="0">
                <a:latin typeface="Trebuchet MS"/>
                <a:cs typeface="Trebuchet MS"/>
              </a:rPr>
              <a:t>There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110" dirty="0">
                <a:latin typeface="Trebuchet MS"/>
                <a:cs typeface="Trebuchet MS"/>
              </a:rPr>
              <a:t>are</a:t>
            </a:r>
            <a:r>
              <a:rPr sz="1000" spc="6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respira- </a:t>
            </a:r>
            <a:r>
              <a:rPr sz="1000" spc="-45" dirty="0">
                <a:latin typeface="Trebuchet MS"/>
                <a:cs typeface="Trebuchet MS"/>
              </a:rPr>
              <a:t>tors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on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the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market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that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are </a:t>
            </a:r>
            <a:r>
              <a:rPr sz="1000" dirty="0">
                <a:latin typeface="Trebuchet MS"/>
                <a:cs typeface="Trebuchet MS"/>
              </a:rPr>
              <a:t>not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NIOSH-</a:t>
            </a:r>
            <a:r>
              <a:rPr sz="1000" spc="-35" dirty="0">
                <a:latin typeface="Trebuchet MS"/>
                <a:cs typeface="Trebuchet MS"/>
              </a:rPr>
              <a:t>approved,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such </a:t>
            </a:r>
            <a:r>
              <a:rPr sz="1000" spc="-135" dirty="0">
                <a:latin typeface="Trebuchet MS"/>
                <a:cs typeface="Trebuchet MS"/>
              </a:rPr>
              <a:t>as</a:t>
            </a:r>
            <a:r>
              <a:rPr sz="1000" spc="6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nuisance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dust</a:t>
            </a:r>
            <a:r>
              <a:rPr sz="1000" spc="3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masks</a:t>
            </a:r>
            <a:r>
              <a:rPr sz="1000" spc="3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and </a:t>
            </a:r>
            <a:r>
              <a:rPr sz="1000" dirty="0">
                <a:latin typeface="Trebuchet MS"/>
                <a:cs typeface="Trebuchet MS"/>
              </a:rPr>
              <a:t>some</a:t>
            </a:r>
            <a:r>
              <a:rPr sz="1000" spc="16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surgical</a:t>
            </a:r>
            <a:r>
              <a:rPr sz="1000" spc="16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masks.</a:t>
            </a:r>
            <a:r>
              <a:rPr sz="1000" spc="16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To </a:t>
            </a:r>
            <a:r>
              <a:rPr sz="1000" spc="-70" dirty="0">
                <a:latin typeface="Trebuchet MS"/>
                <a:cs typeface="Trebuchet MS"/>
              </a:rPr>
              <a:t>make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sure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your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respirator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is </a:t>
            </a:r>
            <a:r>
              <a:rPr sz="1000" spc="-10" dirty="0">
                <a:latin typeface="Trebuchet MS"/>
                <a:cs typeface="Trebuchet MS"/>
              </a:rPr>
              <a:t>NIOSH-</a:t>
            </a:r>
            <a:r>
              <a:rPr sz="1000" spc="-25" dirty="0">
                <a:latin typeface="Trebuchet MS"/>
                <a:cs typeface="Trebuchet MS"/>
              </a:rPr>
              <a:t>approved</a:t>
            </a:r>
            <a:r>
              <a:rPr sz="1000" dirty="0">
                <a:latin typeface="Trebuchet MS"/>
                <a:cs typeface="Trebuchet MS"/>
              </a:rPr>
              <a:t> go </a:t>
            </a:r>
            <a:r>
              <a:rPr sz="1000" spc="-30" dirty="0">
                <a:latin typeface="Trebuchet MS"/>
                <a:cs typeface="Trebuchet MS"/>
              </a:rPr>
              <a:t>to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the </a:t>
            </a:r>
            <a:r>
              <a:rPr sz="1000" spc="-40" dirty="0">
                <a:latin typeface="Trebuchet MS"/>
                <a:cs typeface="Trebuchet MS"/>
              </a:rPr>
              <a:t>NIOSH</a:t>
            </a:r>
            <a:r>
              <a:rPr sz="1000" spc="45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Trusted-Source</a:t>
            </a:r>
            <a:r>
              <a:rPr sz="1000" spc="4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page </a:t>
            </a:r>
            <a:r>
              <a:rPr sz="1000" spc="-45" dirty="0">
                <a:latin typeface="Trebuchet MS"/>
                <a:cs typeface="Trebuchet MS"/>
              </a:rPr>
              <a:t>at:</a:t>
            </a:r>
            <a:r>
              <a:rPr sz="1000" spc="85" dirty="0"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215E9E"/>
                </a:solidFill>
                <a:latin typeface="Trebuchet MS"/>
                <a:cs typeface="Trebuchet MS"/>
                <a:hlinkClick r:id="rId5"/>
              </a:rPr>
              <a:t>NIOSH</a:t>
            </a:r>
            <a:r>
              <a:rPr sz="1000" spc="90" dirty="0">
                <a:solidFill>
                  <a:srgbClr val="215E9E"/>
                </a:solidFill>
                <a:latin typeface="Trebuchet MS"/>
                <a:cs typeface="Trebuchet MS"/>
                <a:hlinkClick r:id="rId5"/>
              </a:rPr>
              <a:t> </a:t>
            </a:r>
            <a:r>
              <a:rPr sz="1000" spc="-30" dirty="0">
                <a:solidFill>
                  <a:srgbClr val="215E9E"/>
                </a:solidFill>
                <a:latin typeface="Trebuchet MS"/>
                <a:cs typeface="Trebuchet MS"/>
                <a:hlinkClick r:id="rId5"/>
              </a:rPr>
              <a:t>Trusted-</a:t>
            </a:r>
            <a:r>
              <a:rPr sz="1000" spc="-10" dirty="0">
                <a:solidFill>
                  <a:srgbClr val="215E9E"/>
                </a:solidFill>
                <a:latin typeface="Trebuchet MS"/>
                <a:cs typeface="Trebuchet MS"/>
                <a:hlinkClick r:id="rId5"/>
              </a:rPr>
              <a:t>Source</a:t>
            </a:r>
            <a:r>
              <a:rPr sz="1000" spc="-10" dirty="0">
                <a:solidFill>
                  <a:srgbClr val="215E9E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15E9E"/>
                </a:solidFill>
                <a:latin typeface="Trebuchet MS"/>
                <a:cs typeface="Trebuchet MS"/>
                <a:hlinkClick r:id="rId5"/>
              </a:rPr>
              <a:t>website</a:t>
            </a:r>
            <a:r>
              <a:rPr sz="1000" spc="-10" dirty="0">
                <a:latin typeface="Trebuchet MS"/>
                <a:cs typeface="Trebuchet MS"/>
              </a:rPr>
              <a:t>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62070" y="4002620"/>
            <a:ext cx="3100705" cy="1145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respirator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both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comfortable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correctly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fits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protects the user.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35" dirty="0">
                <a:latin typeface="Times New Roman"/>
                <a:cs typeface="Times New Roman"/>
              </a:rPr>
              <a:t>You</a:t>
            </a:r>
            <a:r>
              <a:rPr sz="1100" dirty="0">
                <a:latin typeface="Times New Roman"/>
                <a:cs typeface="Times New Roman"/>
              </a:rPr>
              <a:t> must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 </a:t>
            </a:r>
            <a:r>
              <a:rPr sz="1100" spc="-30" dirty="0">
                <a:latin typeface="Times New Roman"/>
                <a:cs typeface="Times New Roman"/>
              </a:rPr>
              <a:t>fit-</a:t>
            </a:r>
            <a:r>
              <a:rPr sz="1100" dirty="0">
                <a:latin typeface="Times New Roman"/>
                <a:cs typeface="Times New Roman"/>
              </a:rPr>
              <a:t>tested before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 </a:t>
            </a:r>
            <a:r>
              <a:rPr sz="1100" spc="-25" dirty="0">
                <a:latin typeface="Times New Roman"/>
                <a:cs typeface="Times New Roman"/>
              </a:rPr>
              <a:t>use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respirator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first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time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re-</a:t>
            </a:r>
            <a:r>
              <a:rPr sz="1100" spc="-10" dirty="0">
                <a:latin typeface="Times New Roman"/>
                <a:cs typeface="Times New Roman"/>
              </a:rPr>
              <a:t>tested 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least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every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12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months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sure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respirator </a:t>
            </a:r>
            <a:r>
              <a:rPr sz="1100" dirty="0">
                <a:latin typeface="Times New Roman"/>
                <a:cs typeface="Times New Roman"/>
              </a:rPr>
              <a:t>continues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face.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testing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required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fumigant label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each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respirator. </a:t>
            </a:r>
            <a:r>
              <a:rPr sz="1100" spc="-30" dirty="0">
                <a:latin typeface="Times New Roman"/>
                <a:cs typeface="Times New Roman"/>
              </a:rPr>
              <a:t>Follow-</a:t>
            </a:r>
            <a:r>
              <a:rPr sz="1100" dirty="0">
                <a:latin typeface="Times New Roman"/>
                <a:cs typeface="Times New Roman"/>
              </a:rPr>
              <a:t>up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fit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testing </a:t>
            </a:r>
            <a:r>
              <a:rPr sz="1100" dirty="0">
                <a:latin typeface="Times New Roman"/>
                <a:cs typeface="Times New Roman"/>
              </a:rPr>
              <a:t>is also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required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under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following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circumstances: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62071" y="5137472"/>
            <a:ext cx="3100705" cy="139890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56540" indent="-243840">
              <a:lnSpc>
                <a:spcPct val="100000"/>
              </a:lnSpc>
              <a:spcBef>
                <a:spcPts val="275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style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 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face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piece has</a:t>
            </a:r>
            <a:r>
              <a:rPr sz="1100" spc="-10" dirty="0">
                <a:latin typeface="Times New Roman"/>
                <a:cs typeface="Times New Roman"/>
              </a:rPr>
              <a:t> changed,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90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The respirator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size,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model,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brand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has </a:t>
            </a:r>
            <a:r>
              <a:rPr sz="1100" spc="-10" dirty="0">
                <a:latin typeface="Times New Roman"/>
                <a:cs typeface="Times New Roman"/>
              </a:rPr>
              <a:t>changed,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1250"/>
              </a:lnSpc>
              <a:spcBef>
                <a:spcPts val="390"/>
              </a:spcBef>
              <a:buChar char="●"/>
              <a:tabLst>
                <a:tab pos="241300" algn="l"/>
                <a:tab pos="256540" algn="l"/>
              </a:tabLst>
            </a:pP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physical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change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person’s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face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(e.g., </a:t>
            </a:r>
            <a:r>
              <a:rPr sz="1100" dirty="0">
                <a:latin typeface="Times New Roman"/>
                <a:cs typeface="Times New Roman"/>
              </a:rPr>
              <a:t>weight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change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dental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work)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would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affect</a:t>
            </a:r>
            <a:r>
              <a:rPr sz="1100" spc="-20" dirty="0">
                <a:latin typeface="Times New Roman"/>
                <a:cs typeface="Times New Roman"/>
              </a:rPr>
              <a:t> fit,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59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Fit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unacceptable,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90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request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user,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or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90"/>
              </a:spcBef>
              <a:buSzPct val="109090"/>
              <a:buChar char="●"/>
              <a:tabLst>
                <a:tab pos="256540" algn="l"/>
              </a:tabLst>
            </a:pPr>
            <a:r>
              <a:rPr sz="1100" spc="-10" dirty="0">
                <a:latin typeface="Times New Roman"/>
                <a:cs typeface="Times New Roman"/>
              </a:rPr>
              <a:t>Employer policy.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62046" y="6658229"/>
            <a:ext cx="3101340" cy="1780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spc="-60" dirty="0">
                <a:latin typeface="Tahoma"/>
                <a:cs typeface="Tahoma"/>
              </a:rPr>
              <a:t>Fit</a:t>
            </a:r>
            <a:r>
              <a:rPr sz="1100" b="1" spc="-65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Check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spc="-40" dirty="0">
                <a:latin typeface="Times New Roman"/>
                <a:cs typeface="Times New Roman"/>
              </a:rPr>
              <a:t>You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must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perform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quick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fit</a:t>
            </a:r>
            <a:r>
              <a:rPr sz="1100" dirty="0">
                <a:latin typeface="Times New Roman"/>
                <a:cs typeface="Times New Roman"/>
              </a:rPr>
              <a:t> check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every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time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use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air-</a:t>
            </a:r>
            <a:r>
              <a:rPr sz="1100" dirty="0">
                <a:latin typeface="Times New Roman"/>
                <a:cs typeface="Times New Roman"/>
              </a:rPr>
              <a:t>purifying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respirator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(a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check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different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than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fit</a:t>
            </a:r>
            <a:r>
              <a:rPr sz="1100" spc="-10" dirty="0">
                <a:latin typeface="Times New Roman"/>
                <a:cs typeface="Times New Roman"/>
              </a:rPr>
              <a:t> test).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check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even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respirator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has </a:t>
            </a:r>
            <a:r>
              <a:rPr sz="1100" dirty="0">
                <a:latin typeface="Times New Roman"/>
                <a:cs typeface="Times New Roman"/>
              </a:rPr>
              <a:t>already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been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tested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fit—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8).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 algn="just">
              <a:lnSpc>
                <a:spcPct val="92900"/>
              </a:lnSpc>
              <a:spcBef>
                <a:spcPts val="785"/>
              </a:spcBef>
            </a:pPr>
            <a:r>
              <a:rPr sz="1600" spc="-114" dirty="0">
                <a:latin typeface="Yu Gothic"/>
                <a:cs typeface="Yu Gothic"/>
              </a:rPr>
              <a:t>☞</a:t>
            </a:r>
            <a:r>
              <a:rPr sz="1600" spc="-160" dirty="0">
                <a:latin typeface="Yu Gothic"/>
                <a:cs typeface="Yu Gothic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No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matter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which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type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respirator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y</a:t>
            </a:r>
            <a:r>
              <a:rPr sz="1100" spc="-10" dirty="0">
                <a:latin typeface="Times New Roman"/>
                <a:cs typeface="Times New Roman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u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s</a:t>
            </a:r>
            <a:r>
              <a:rPr sz="1100" spc="-5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always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</a:t>
            </a:r>
            <a:r>
              <a:rPr sz="1100" spc="15" dirty="0">
                <a:latin typeface="Times New Roman"/>
                <a:cs typeface="Times New Roman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sure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follow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manufacturer’s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instructions</a:t>
            </a:r>
            <a:r>
              <a:rPr sz="1100" dirty="0">
                <a:latin typeface="Times New Roman"/>
                <a:cs typeface="Times New Roman"/>
              </a:rPr>
              <a:t> to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</a:t>
            </a:r>
            <a:r>
              <a:rPr sz="1100" spc="15" dirty="0">
                <a:latin typeface="Times New Roman"/>
                <a:cs typeface="Times New Roman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sure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respirator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fits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well.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will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 </a:t>
            </a:r>
            <a:r>
              <a:rPr sz="1100" spc="5" dirty="0">
                <a:latin typeface="Times New Roman"/>
                <a:cs typeface="Times New Roman"/>
              </a:rPr>
              <a:t>instructions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(in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more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detail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give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here)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for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performing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fit</a:t>
            </a:r>
            <a:r>
              <a:rPr sz="1100" dirty="0">
                <a:latin typeface="Times New Roman"/>
                <a:cs typeface="Times New Roman"/>
              </a:rPr>
              <a:t> tests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d </a:t>
            </a:r>
            <a:r>
              <a:rPr sz="1100" spc="-10" dirty="0">
                <a:latin typeface="Times New Roman"/>
                <a:cs typeface="Times New Roman"/>
              </a:rPr>
              <a:t>ch</a:t>
            </a:r>
            <a:r>
              <a:rPr sz="1100" spc="5" dirty="0">
                <a:latin typeface="Times New Roman"/>
                <a:cs typeface="Times New Roman"/>
              </a:rPr>
              <a:t>e</a:t>
            </a:r>
            <a:r>
              <a:rPr sz="1100" spc="-15" dirty="0">
                <a:latin typeface="Times New Roman"/>
                <a:cs typeface="Times New Roman"/>
              </a:rPr>
              <a:t>c</a:t>
            </a:r>
            <a:r>
              <a:rPr sz="1100" spc="15" dirty="0">
                <a:latin typeface="Times New Roman"/>
                <a:cs typeface="Times New Roman"/>
              </a:rPr>
              <a:t>k</a:t>
            </a:r>
            <a:r>
              <a:rPr sz="1100" spc="-10" dirty="0">
                <a:latin typeface="Times New Roman"/>
                <a:cs typeface="Times New Roman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874770" y="514350"/>
            <a:ext cx="3074670" cy="2712720"/>
            <a:chOff x="3874770" y="514350"/>
            <a:chExt cx="3074670" cy="2712720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87470" y="527050"/>
              <a:ext cx="3049269" cy="268706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887470" y="527050"/>
              <a:ext cx="3049270" cy="2687320"/>
            </a:xfrm>
            <a:custGeom>
              <a:avLst/>
              <a:gdLst/>
              <a:ahLst/>
              <a:cxnLst/>
              <a:rect l="l" t="t" r="r" b="b"/>
              <a:pathLst>
                <a:path w="3049270" h="2687320">
                  <a:moveTo>
                    <a:pt x="0" y="2687066"/>
                  </a:moveTo>
                  <a:lnTo>
                    <a:pt x="3049270" y="2687066"/>
                  </a:lnTo>
                  <a:lnTo>
                    <a:pt x="3049270" y="0"/>
                  </a:lnTo>
                  <a:lnTo>
                    <a:pt x="0" y="0"/>
                  </a:lnTo>
                  <a:lnTo>
                    <a:pt x="0" y="268706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881120" y="3274059"/>
            <a:ext cx="3061970" cy="66992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63500" marR="55244" algn="just">
              <a:lnSpc>
                <a:spcPts val="1100"/>
              </a:lnSpc>
              <a:spcBef>
                <a:spcPts val="480"/>
              </a:spcBef>
            </a:pPr>
            <a:r>
              <a:rPr sz="1000" b="1" spc="-55" dirty="0">
                <a:latin typeface="Tahoma"/>
                <a:cs typeface="Tahoma"/>
              </a:rPr>
              <a:t>Figure</a:t>
            </a:r>
            <a:r>
              <a:rPr sz="1000" b="1" spc="-10" dirty="0">
                <a:latin typeface="Tahoma"/>
                <a:cs typeface="Tahoma"/>
              </a:rPr>
              <a:t> </a:t>
            </a:r>
            <a:r>
              <a:rPr sz="1000" b="1" spc="-114" dirty="0">
                <a:latin typeface="Tahoma"/>
                <a:cs typeface="Tahoma"/>
              </a:rPr>
              <a:t>7:</a:t>
            </a:r>
            <a:r>
              <a:rPr sz="1000" b="1" spc="-10" dirty="0">
                <a:latin typeface="Tahoma"/>
                <a:cs typeface="Tahoma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During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75" dirty="0">
                <a:latin typeface="Trebuchet MS"/>
                <a:cs typeface="Trebuchet MS"/>
              </a:rPr>
              <a:t>fit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75" dirty="0">
                <a:latin typeface="Trebuchet MS"/>
                <a:cs typeface="Trebuchet MS"/>
              </a:rPr>
              <a:t>test,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user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might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be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challenged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with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an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irritating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smoke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or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smell,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such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as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banana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odor.</a:t>
            </a:r>
            <a:r>
              <a:rPr sz="1000" spc="-13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If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they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can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smell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95" dirty="0">
                <a:latin typeface="Trebuchet MS"/>
                <a:cs typeface="Trebuchet MS"/>
              </a:rPr>
              <a:t>it,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their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respirator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does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not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75" dirty="0">
                <a:latin typeface="Trebuchet MS"/>
                <a:cs typeface="Trebuchet MS"/>
              </a:rPr>
              <a:t>fit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correctly.</a:t>
            </a:r>
            <a:r>
              <a:rPr sz="1000" spc="-13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(Photo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©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50" dirty="0">
                <a:latin typeface="Trebuchet MS"/>
                <a:cs typeface="Trebuchet MS"/>
              </a:rPr>
              <a:t>Pacific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25" dirty="0">
                <a:latin typeface="Trebuchet MS"/>
                <a:cs typeface="Trebuchet MS"/>
              </a:rPr>
              <a:t>Northwest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Agricultural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Safety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15" dirty="0">
                <a:latin typeface="Trebuchet MS"/>
                <a:cs typeface="Trebuchet MS"/>
              </a:rPr>
              <a:t>and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Health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60" dirty="0">
                <a:latin typeface="Trebuchet MS"/>
                <a:cs typeface="Trebuchet MS"/>
              </a:rPr>
              <a:t>Center).</a:t>
            </a:r>
            <a:endParaRPr sz="8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7507684" y="3555460"/>
            <a:ext cx="143510" cy="690245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100" dirty="0">
                <a:solidFill>
                  <a:srgbClr val="FFFFFF"/>
                </a:solidFill>
                <a:latin typeface="Trebuchet MS"/>
                <a:cs typeface="Trebuchet MS"/>
              </a:rPr>
              <a:t>SECTION</a:t>
            </a:r>
            <a:r>
              <a:rPr sz="800" b="1" spc="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40" dirty="0">
                <a:solidFill>
                  <a:srgbClr val="FFFFFF"/>
                </a:solidFill>
                <a:latin typeface="Trebuchet MS"/>
                <a:cs typeface="Trebuchet MS"/>
              </a:rPr>
              <a:t>IV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79084" y="3555460"/>
            <a:ext cx="143510" cy="885190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-10" dirty="0">
                <a:solidFill>
                  <a:srgbClr val="FFFFFF"/>
                </a:solidFill>
                <a:latin typeface="Trebuchet MS"/>
                <a:cs typeface="Trebuchet MS"/>
              </a:rPr>
              <a:t>Health</a:t>
            </a:r>
            <a:r>
              <a:rPr sz="8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rgbClr val="FFFFFF"/>
                </a:solidFill>
                <a:latin typeface="Trebuchet MS"/>
                <a:cs typeface="Trebuchet MS"/>
              </a:rPr>
              <a:t>Precautions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4515" y="5599543"/>
            <a:ext cx="473075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-50" dirty="0">
                <a:latin typeface="Times New Roman"/>
                <a:cs typeface="Times New Roman"/>
              </a:rPr>
              <a:t>Y</a:t>
            </a:r>
            <a:endParaRPr sz="48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51701" y="5761570"/>
            <a:ext cx="26587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ou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contaminate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PPE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during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normal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51701" y="5920270"/>
            <a:ext cx="26587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handling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application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pesticides.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Unless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51701" y="6078969"/>
            <a:ext cx="26587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remove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contaminants,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may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absorb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0249" y="6237668"/>
            <a:ext cx="13830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them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through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skin.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0249" y="6555206"/>
            <a:ext cx="3100705" cy="193928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spc="-10" dirty="0">
                <a:latin typeface="Times New Roman"/>
                <a:cs typeface="Times New Roman"/>
              </a:rPr>
              <a:t>Have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clean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PPE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times.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To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keep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PPE </a:t>
            </a:r>
            <a:r>
              <a:rPr sz="1100" dirty="0">
                <a:latin typeface="Times New Roman"/>
                <a:cs typeface="Times New Roman"/>
              </a:rPr>
              <a:t>working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well,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clean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thoroughly.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Below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gen- </a:t>
            </a:r>
            <a:r>
              <a:rPr sz="1100" dirty="0">
                <a:latin typeface="Times New Roman"/>
                <a:cs typeface="Times New Roman"/>
              </a:rPr>
              <a:t>eral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cleaning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guidelines.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614"/>
              </a:lnSpc>
              <a:spcBef>
                <a:spcPts val="850"/>
              </a:spcBef>
            </a:pPr>
            <a:r>
              <a:rPr sz="1400" b="1" spc="-65" dirty="0">
                <a:latin typeface="Tahoma"/>
                <a:cs typeface="Tahoma"/>
              </a:rPr>
              <a:t>Fabric </a:t>
            </a:r>
            <a:r>
              <a:rPr sz="1400" b="1" spc="-10" dirty="0">
                <a:latin typeface="Tahoma"/>
                <a:cs typeface="Tahoma"/>
              </a:rPr>
              <a:t>Clothing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fabric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clothing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saturated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concen- </a:t>
            </a:r>
            <a:r>
              <a:rPr sz="1100" dirty="0">
                <a:latin typeface="Times New Roman"/>
                <a:cs typeface="Times New Roman"/>
              </a:rPr>
              <a:t>trate,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must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discard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it.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Research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has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shown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that </a:t>
            </a:r>
            <a:r>
              <a:rPr sz="1100" dirty="0">
                <a:latin typeface="Times New Roman"/>
                <a:cs typeface="Times New Roman"/>
              </a:rPr>
              <a:t>clothing</a:t>
            </a:r>
            <a:r>
              <a:rPr sz="1100" spc="2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contaminated</a:t>
            </a:r>
            <a:r>
              <a:rPr sz="1100" spc="2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concentrate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contained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a </a:t>
            </a:r>
            <a:r>
              <a:rPr sz="1100" dirty="0">
                <a:latin typeface="Times New Roman"/>
                <a:cs typeface="Times New Roman"/>
              </a:rPr>
              <a:t>high amount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residue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even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after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10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washes. </a:t>
            </a:r>
            <a:r>
              <a:rPr sz="1100" dirty="0">
                <a:latin typeface="Times New Roman"/>
                <a:cs typeface="Times New Roman"/>
              </a:rPr>
              <a:t>Remove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such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clothing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immediately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dispose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it. </a:t>
            </a:r>
            <a:r>
              <a:rPr sz="1100" spc="-20" dirty="0">
                <a:latin typeface="Times New Roman"/>
                <a:cs typeface="Times New Roman"/>
              </a:rPr>
              <a:t>Wear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chemical-</a:t>
            </a:r>
            <a:r>
              <a:rPr sz="1100" dirty="0">
                <a:latin typeface="Times New Roman"/>
                <a:cs typeface="Times New Roman"/>
              </a:rPr>
              <a:t>resistant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gloves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when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handling</a:t>
            </a:r>
            <a:r>
              <a:rPr sz="1100" spc="-10" dirty="0">
                <a:latin typeface="Times New Roman"/>
                <a:cs typeface="Times New Roman"/>
              </a:rPr>
              <a:t> severely </a:t>
            </a:r>
            <a:r>
              <a:rPr sz="1100" dirty="0">
                <a:latin typeface="Times New Roman"/>
                <a:cs typeface="Times New Roman"/>
              </a:rPr>
              <a:t>contaminated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clothing.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0259" y="8618804"/>
            <a:ext cx="310070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5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Following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guidelines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washing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clothes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you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5"/>
              </a:lnSpc>
            </a:pPr>
            <a:r>
              <a:rPr sz="1100" dirty="0">
                <a:latin typeface="Times New Roman"/>
                <a:cs typeface="Times New Roman"/>
              </a:rPr>
              <a:t>wore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while handling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pesticides:</a:t>
            </a:r>
            <a:endParaRPr sz="1100">
              <a:latin typeface="Times New Roman"/>
              <a:cs typeface="Times New Roman"/>
            </a:endParaRPr>
          </a:p>
          <a:p>
            <a:pPr marL="254000" indent="-241300">
              <a:lnSpc>
                <a:spcPct val="100000"/>
              </a:lnSpc>
              <a:spcBef>
                <a:spcPts val="290"/>
              </a:spcBef>
              <a:buSzPct val="109090"/>
              <a:buChar char="●"/>
              <a:tabLst>
                <a:tab pos="254000" algn="l"/>
              </a:tabLst>
            </a:pPr>
            <a:r>
              <a:rPr sz="1100" spc="-20" dirty="0">
                <a:latin typeface="Times New Roman"/>
                <a:cs typeface="Times New Roman"/>
              </a:rPr>
              <a:t>Outdoors,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shake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pesticide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dust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or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granules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from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your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13529" y="5739329"/>
            <a:ext cx="3100705" cy="346011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41300" algn="just">
              <a:lnSpc>
                <a:spcPct val="100000"/>
              </a:lnSpc>
              <a:spcBef>
                <a:spcPts val="275"/>
              </a:spcBef>
            </a:pPr>
            <a:r>
              <a:rPr sz="1100" dirty="0">
                <a:latin typeface="Times New Roman"/>
                <a:cs typeface="Times New Roman"/>
              </a:rPr>
              <a:t>clothing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(e.g.,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cuffs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0" dirty="0">
                <a:latin typeface="Times New Roman"/>
                <a:cs typeface="Times New Roman"/>
              </a:rPr>
              <a:t> pockets).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 algn="just">
              <a:lnSpc>
                <a:spcPts val="1250"/>
              </a:lnSpc>
              <a:spcBef>
                <a:spcPts val="390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Prerinse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clothing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presoaking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suitable container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or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using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the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prewash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cycle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automatic washer.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 algn="just">
              <a:lnSpc>
                <a:spcPts val="1250"/>
              </a:lnSpc>
              <a:spcBef>
                <a:spcPts val="360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Wash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clothing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separately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family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clothing. </a:t>
            </a:r>
            <a:r>
              <a:rPr sz="1100" spc="-25" dirty="0">
                <a:latin typeface="Times New Roman"/>
                <a:cs typeface="Times New Roman"/>
              </a:rPr>
              <a:t>Pesticide</a:t>
            </a:r>
            <a:r>
              <a:rPr sz="1100" spc="-20" dirty="0">
                <a:latin typeface="Times New Roman"/>
                <a:cs typeface="Times New Roman"/>
              </a:rPr>
              <a:t> residues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are </a:t>
            </a:r>
            <a:r>
              <a:rPr sz="1100" spc="-10" dirty="0">
                <a:latin typeface="Times New Roman"/>
                <a:cs typeface="Times New Roman"/>
              </a:rPr>
              <a:t>transferred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from </a:t>
            </a:r>
            <a:r>
              <a:rPr sz="1100" spc="-10" dirty="0">
                <a:latin typeface="Times New Roman"/>
                <a:cs typeface="Times New Roman"/>
              </a:rPr>
              <a:t>contaminated </a:t>
            </a:r>
            <a:r>
              <a:rPr sz="1100" dirty="0">
                <a:latin typeface="Times New Roman"/>
                <a:cs typeface="Times New Roman"/>
              </a:rPr>
              <a:t>clothing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clothing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laundered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Wash </a:t>
            </a:r>
            <a:r>
              <a:rPr sz="1100" dirty="0">
                <a:latin typeface="Times New Roman"/>
                <a:cs typeface="Times New Roman"/>
              </a:rPr>
              <a:t>only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few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contaminated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garments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time.</a:t>
            </a:r>
            <a:endParaRPr sz="1100">
              <a:latin typeface="Times New Roman"/>
              <a:cs typeface="Times New Roman"/>
            </a:endParaRPr>
          </a:p>
          <a:p>
            <a:pPr marL="240665" marR="5080" indent="-228600" algn="just">
              <a:lnSpc>
                <a:spcPts val="1250"/>
              </a:lnSpc>
              <a:spcBef>
                <a:spcPts val="360"/>
              </a:spcBef>
              <a:buSzPct val="109090"/>
              <a:buChar char="●"/>
              <a:tabLst>
                <a:tab pos="240665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Wash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clothes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thoroughly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re- </a:t>
            </a:r>
            <a:r>
              <a:rPr sz="1100" dirty="0">
                <a:latin typeface="Times New Roman"/>
                <a:cs typeface="Times New Roman"/>
              </a:rPr>
              <a:t>move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pesticides;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highest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setting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heavy-</a:t>
            </a:r>
            <a:r>
              <a:rPr sz="1100" dirty="0">
                <a:latin typeface="Times New Roman"/>
                <a:cs typeface="Times New Roman"/>
              </a:rPr>
              <a:t>duty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liquid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detergent.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Neither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bleach </a:t>
            </a:r>
            <a:r>
              <a:rPr sz="1100" spc="-35" dirty="0">
                <a:latin typeface="Times New Roman"/>
                <a:cs typeface="Times New Roman"/>
              </a:rPr>
              <a:t>nor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ammonia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helps </a:t>
            </a:r>
            <a:r>
              <a:rPr sz="1100" spc="-30" dirty="0">
                <a:latin typeface="Times New Roman"/>
                <a:cs typeface="Times New Roman"/>
              </a:rPr>
              <a:t>remove</a:t>
            </a:r>
            <a:r>
              <a:rPr sz="1100" spc="-20" dirty="0">
                <a:latin typeface="Times New Roman"/>
                <a:cs typeface="Times New Roman"/>
              </a:rPr>
              <a:t> pesticides. </a:t>
            </a:r>
            <a:r>
              <a:rPr sz="1100" spc="-10" dirty="0">
                <a:latin typeface="Times New Roman"/>
                <a:cs typeface="Times New Roman"/>
              </a:rPr>
              <a:t>(NEVER</a:t>
            </a:r>
            <a:r>
              <a:rPr sz="1100" spc="-25" dirty="0">
                <a:latin typeface="Times New Roman"/>
                <a:cs typeface="Times New Roman"/>
              </a:rPr>
              <a:t> mix </a:t>
            </a:r>
            <a:r>
              <a:rPr sz="1100" dirty="0">
                <a:latin typeface="Times New Roman"/>
                <a:cs typeface="Times New Roman"/>
              </a:rPr>
              <a:t>bleach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ammonia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together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because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poisonous </a:t>
            </a:r>
            <a:r>
              <a:rPr sz="1100" dirty="0">
                <a:latin typeface="Times New Roman"/>
                <a:cs typeface="Times New Roman"/>
              </a:rPr>
              <a:t>gases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produced.)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 algn="just">
              <a:lnSpc>
                <a:spcPts val="1250"/>
              </a:lnSpc>
              <a:spcBef>
                <a:spcPts val="360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Drain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wash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water;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water-saving feature.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 algn="just">
              <a:lnSpc>
                <a:spcPts val="1250"/>
              </a:lnSpc>
              <a:spcBef>
                <a:spcPts val="360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20" dirty="0">
                <a:latin typeface="Times New Roman"/>
                <a:cs typeface="Times New Roman"/>
              </a:rPr>
              <a:t>Check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40" dirty="0">
                <a:latin typeface="Times New Roman"/>
                <a:cs typeface="Times New Roman"/>
              </a:rPr>
              <a:t>wet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clothes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35" dirty="0">
                <a:latin typeface="Times New Roman"/>
                <a:cs typeface="Times New Roman"/>
              </a:rPr>
              <a:t>for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visible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staining,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unusual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odor,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color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differences.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Wash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clothes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again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any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present.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second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washing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does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not </a:t>
            </a:r>
            <a:r>
              <a:rPr sz="1100" dirty="0">
                <a:latin typeface="Times New Roman"/>
                <a:cs typeface="Times New Roman"/>
              </a:rPr>
              <a:t>remove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stain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odor,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discard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clothing.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35660" y="5243067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60">
                <a:moveTo>
                  <a:pt x="6352540" y="0"/>
                </a:moveTo>
                <a:lnTo>
                  <a:pt x="0" y="0"/>
                </a:lnTo>
                <a:lnTo>
                  <a:pt x="0" y="378460"/>
                </a:lnTo>
                <a:lnTo>
                  <a:pt x="6352540" y="378460"/>
                </a:lnTo>
                <a:lnTo>
                  <a:pt x="635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48360" y="5276722"/>
            <a:ext cx="6327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Care</a:t>
            </a:r>
            <a:r>
              <a:rPr sz="1800" b="1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800" b="1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ahoma"/>
                <a:cs typeface="Tahoma"/>
              </a:rPr>
              <a:t>PPE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35660" y="5243067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60">
                <a:moveTo>
                  <a:pt x="0" y="378460"/>
                </a:moveTo>
                <a:lnTo>
                  <a:pt x="6352540" y="378460"/>
                </a:lnTo>
                <a:lnTo>
                  <a:pt x="6352540" y="0"/>
                </a:lnTo>
                <a:lnTo>
                  <a:pt x="0" y="0"/>
                </a:lnTo>
                <a:lnTo>
                  <a:pt x="0" y="37846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29310" y="2808897"/>
            <a:ext cx="6365240" cy="85153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63500" marR="56515" algn="just">
              <a:lnSpc>
                <a:spcPts val="1100"/>
              </a:lnSpc>
              <a:spcBef>
                <a:spcPts val="420"/>
              </a:spcBef>
            </a:pPr>
            <a:r>
              <a:rPr sz="1000" b="1" spc="-75" dirty="0">
                <a:latin typeface="Tahoma"/>
                <a:cs typeface="Tahoma"/>
              </a:rPr>
              <a:t>Figure</a:t>
            </a:r>
            <a:r>
              <a:rPr sz="1000" b="1" dirty="0">
                <a:latin typeface="Tahoma"/>
                <a:cs typeface="Tahoma"/>
              </a:rPr>
              <a:t> </a:t>
            </a:r>
            <a:r>
              <a:rPr sz="1000" b="1" spc="-235" dirty="0">
                <a:latin typeface="Tahoma"/>
                <a:cs typeface="Tahoma"/>
              </a:rPr>
              <a:t>8:</a:t>
            </a:r>
            <a:r>
              <a:rPr sz="1000" b="1" spc="165" dirty="0">
                <a:latin typeface="Tahoma"/>
                <a:cs typeface="Tahoma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Positive-pressure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user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80" dirty="0">
                <a:latin typeface="Trebuchet MS"/>
                <a:cs typeface="Trebuchet MS"/>
              </a:rPr>
              <a:t>seal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85" dirty="0">
                <a:latin typeface="Trebuchet MS"/>
                <a:cs typeface="Trebuchet MS"/>
              </a:rPr>
              <a:t>check: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Cover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spc="-95" dirty="0">
                <a:latin typeface="Trebuchet MS"/>
                <a:cs typeface="Trebuchet MS"/>
              </a:rPr>
              <a:t>the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exhalation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port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with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95" dirty="0">
                <a:latin typeface="Trebuchet MS"/>
                <a:cs typeface="Trebuchet MS"/>
              </a:rPr>
              <a:t>the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palm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140" dirty="0">
                <a:latin typeface="Trebuchet MS"/>
                <a:cs typeface="Trebuchet MS"/>
              </a:rPr>
              <a:t>of</a:t>
            </a:r>
            <a:r>
              <a:rPr sz="1000" spc="6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your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hand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and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lightly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exhale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into </a:t>
            </a: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mask.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You</a:t>
            </a:r>
            <a:r>
              <a:rPr sz="1000" spc="-60" dirty="0">
                <a:latin typeface="Trebuchet MS"/>
                <a:cs typeface="Trebuchet MS"/>
              </a:rPr>
              <a:t> will </a:t>
            </a:r>
            <a:r>
              <a:rPr sz="1000" spc="-70" dirty="0">
                <a:latin typeface="Trebuchet MS"/>
                <a:cs typeface="Trebuchet MS"/>
              </a:rPr>
              <a:t>feel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air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escaping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through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any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gaps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in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your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75" dirty="0">
                <a:latin typeface="Trebuchet MS"/>
                <a:cs typeface="Trebuchet MS"/>
              </a:rPr>
              <a:t>seal.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Re-</a:t>
            </a:r>
            <a:r>
              <a:rPr sz="1000" spc="-50" dirty="0">
                <a:latin typeface="Trebuchet MS"/>
                <a:cs typeface="Trebuchet MS"/>
              </a:rPr>
              <a:t>adjust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mask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until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there</a:t>
            </a:r>
            <a:r>
              <a:rPr sz="1000" spc="-65" dirty="0">
                <a:latin typeface="Trebuchet MS"/>
                <a:cs typeface="Trebuchet MS"/>
              </a:rPr>
              <a:t> are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no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leaks.</a:t>
            </a:r>
            <a:endParaRPr sz="1000">
              <a:latin typeface="Trebuchet MS"/>
              <a:cs typeface="Trebuchet MS"/>
            </a:endParaRPr>
          </a:p>
          <a:p>
            <a:pPr marL="63500" marR="55880" algn="just">
              <a:lnSpc>
                <a:spcPts val="1100"/>
              </a:lnSpc>
              <a:spcBef>
                <a:spcPts val="450"/>
              </a:spcBef>
            </a:pPr>
            <a:r>
              <a:rPr sz="1000" spc="-35" dirty="0">
                <a:latin typeface="Trebuchet MS"/>
                <a:cs typeface="Trebuchet MS"/>
              </a:rPr>
              <a:t>Negative-</a:t>
            </a:r>
            <a:r>
              <a:rPr sz="1000" spc="-40" dirty="0">
                <a:latin typeface="Trebuchet MS"/>
                <a:cs typeface="Trebuchet MS"/>
              </a:rPr>
              <a:t>pressure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user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seal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75" dirty="0">
                <a:latin typeface="Trebuchet MS"/>
                <a:cs typeface="Trebuchet MS"/>
              </a:rPr>
              <a:t>check: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Cover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or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seal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90" dirty="0">
                <a:latin typeface="Trebuchet MS"/>
                <a:cs typeface="Trebuchet MS"/>
              </a:rPr>
              <a:t>off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the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surface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or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hose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where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95" dirty="0">
                <a:latin typeface="Trebuchet MS"/>
                <a:cs typeface="Trebuchet MS"/>
              </a:rPr>
              <a:t>air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75" dirty="0">
                <a:latin typeface="Trebuchet MS"/>
                <a:cs typeface="Trebuchet MS"/>
              </a:rPr>
              <a:t>is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inhaled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and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suck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114" dirty="0">
                <a:latin typeface="Trebuchet MS"/>
                <a:cs typeface="Trebuchet MS"/>
              </a:rPr>
              <a:t>in.</a:t>
            </a:r>
            <a:r>
              <a:rPr sz="1000" spc="40" dirty="0">
                <a:latin typeface="Trebuchet MS"/>
                <a:cs typeface="Trebuchet MS"/>
              </a:rPr>
              <a:t> </a:t>
            </a:r>
            <a:r>
              <a:rPr sz="1000" spc="-120" dirty="0">
                <a:latin typeface="Trebuchet MS"/>
                <a:cs typeface="Trebuchet MS"/>
              </a:rPr>
              <a:t>If</a:t>
            </a:r>
            <a:r>
              <a:rPr sz="1000" spc="4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your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mask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is </a:t>
            </a:r>
            <a:r>
              <a:rPr sz="1000" spc="-35" dirty="0">
                <a:latin typeface="Trebuchet MS"/>
                <a:cs typeface="Trebuchet MS"/>
              </a:rPr>
              <a:t>properly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sealed,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110" dirty="0">
                <a:latin typeface="Trebuchet MS"/>
                <a:cs typeface="Trebuchet MS"/>
              </a:rPr>
              <a:t>it</a:t>
            </a:r>
            <a:r>
              <a:rPr sz="1000" spc="3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should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collapse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on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your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spc="-80" dirty="0">
                <a:latin typeface="Trebuchet MS"/>
                <a:cs typeface="Trebuchet MS"/>
              </a:rPr>
              <a:t>face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with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no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signs </a:t>
            </a:r>
            <a:r>
              <a:rPr sz="1000" spc="-75" dirty="0">
                <a:latin typeface="Trebuchet MS"/>
                <a:cs typeface="Trebuchet MS"/>
              </a:rPr>
              <a:t>of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leakage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in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the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facepiece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or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hoses.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105" dirty="0">
                <a:latin typeface="Trebuchet MS"/>
                <a:cs typeface="Trebuchet MS"/>
              </a:rPr>
              <a:t>If</a:t>
            </a:r>
            <a:r>
              <a:rPr sz="1000" spc="3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you </a:t>
            </a:r>
            <a:r>
              <a:rPr sz="1000" spc="-35" dirty="0">
                <a:latin typeface="Trebuchet MS"/>
                <a:cs typeface="Trebuchet MS"/>
              </a:rPr>
              <a:t>cannot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get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 </a:t>
            </a:r>
            <a:r>
              <a:rPr sz="1000" spc="-75" dirty="0">
                <a:latin typeface="Trebuchet MS"/>
                <a:cs typeface="Trebuchet MS"/>
              </a:rPr>
              <a:t>seal,</a:t>
            </a:r>
            <a:r>
              <a:rPr sz="1000" spc="-60" dirty="0">
                <a:latin typeface="Trebuchet MS"/>
                <a:cs typeface="Trebuchet MS"/>
              </a:rPr>
              <a:t> re-</a:t>
            </a:r>
            <a:r>
              <a:rPr sz="1000" spc="-50" dirty="0">
                <a:latin typeface="Trebuchet MS"/>
                <a:cs typeface="Trebuchet MS"/>
              </a:rPr>
              <a:t>adjust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mask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until</a:t>
            </a:r>
            <a:r>
              <a:rPr sz="1000" spc="-55" dirty="0">
                <a:latin typeface="Trebuchet MS"/>
                <a:cs typeface="Trebuchet MS"/>
              </a:rPr>
              <a:t> there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are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no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leaks.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22960" y="506983"/>
            <a:ext cx="6377940" cy="2258695"/>
            <a:chOff x="822960" y="506983"/>
            <a:chExt cx="6377940" cy="2258695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659" y="519683"/>
              <a:ext cx="6352527" cy="223315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35660" y="519683"/>
              <a:ext cx="6352540" cy="2233295"/>
            </a:xfrm>
            <a:custGeom>
              <a:avLst/>
              <a:gdLst/>
              <a:ahLst/>
              <a:cxnLst/>
              <a:rect l="l" t="t" r="r" b="b"/>
              <a:pathLst>
                <a:path w="6352540" h="2233295">
                  <a:moveTo>
                    <a:pt x="0" y="2233168"/>
                  </a:moveTo>
                  <a:lnTo>
                    <a:pt x="6352540" y="2233168"/>
                  </a:lnTo>
                  <a:lnTo>
                    <a:pt x="6352540" y="0"/>
                  </a:lnTo>
                  <a:lnTo>
                    <a:pt x="0" y="0"/>
                  </a:lnTo>
                  <a:lnTo>
                    <a:pt x="0" y="2233168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835660" y="3755135"/>
            <a:ext cx="6352540" cy="1261745"/>
          </a:xfrm>
          <a:custGeom>
            <a:avLst/>
            <a:gdLst/>
            <a:ahLst/>
            <a:cxnLst/>
            <a:rect l="l" t="t" r="r" b="b"/>
            <a:pathLst>
              <a:path w="6352540" h="1261745">
                <a:moveTo>
                  <a:pt x="6200140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1108964"/>
                </a:lnTo>
                <a:lnTo>
                  <a:pt x="7769" y="1157132"/>
                </a:lnTo>
                <a:lnTo>
                  <a:pt x="29405" y="1198967"/>
                </a:lnTo>
                <a:lnTo>
                  <a:pt x="62396" y="1231958"/>
                </a:lnTo>
                <a:lnTo>
                  <a:pt x="104231" y="1253594"/>
                </a:lnTo>
                <a:lnTo>
                  <a:pt x="152400" y="1261364"/>
                </a:lnTo>
                <a:lnTo>
                  <a:pt x="6200140" y="1261364"/>
                </a:lnTo>
                <a:lnTo>
                  <a:pt x="6248308" y="1253594"/>
                </a:lnTo>
                <a:lnTo>
                  <a:pt x="6290143" y="1231958"/>
                </a:lnTo>
                <a:lnTo>
                  <a:pt x="6323134" y="1198967"/>
                </a:lnTo>
                <a:lnTo>
                  <a:pt x="6344770" y="1157132"/>
                </a:lnTo>
                <a:lnTo>
                  <a:pt x="6352540" y="1108964"/>
                </a:lnTo>
                <a:lnTo>
                  <a:pt x="6352540" y="152400"/>
                </a:lnTo>
                <a:lnTo>
                  <a:pt x="6344770" y="104231"/>
                </a:lnTo>
                <a:lnTo>
                  <a:pt x="6323134" y="62396"/>
                </a:lnTo>
                <a:lnTo>
                  <a:pt x="6290143" y="29405"/>
                </a:lnTo>
                <a:lnTo>
                  <a:pt x="6248308" y="7769"/>
                </a:lnTo>
                <a:lnTo>
                  <a:pt x="6200140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92811" y="3785615"/>
            <a:ext cx="6236335" cy="111506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509"/>
              </a:spcBef>
            </a:pPr>
            <a:r>
              <a:rPr sz="1000" b="1" dirty="0">
                <a:latin typeface="Trebuchet MS"/>
                <a:cs typeface="Trebuchet MS"/>
              </a:rPr>
              <a:t>How</a:t>
            </a:r>
            <a:r>
              <a:rPr sz="1000" b="1" spc="20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to</a:t>
            </a:r>
            <a:r>
              <a:rPr sz="1000" b="1" spc="2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Get</a:t>
            </a:r>
            <a:r>
              <a:rPr sz="1000" b="1" spc="20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a</a:t>
            </a:r>
            <a:r>
              <a:rPr sz="1000" b="1" spc="2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Respirator</a:t>
            </a:r>
            <a:r>
              <a:rPr sz="1000" b="1" spc="2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Medical</a:t>
            </a:r>
            <a:r>
              <a:rPr sz="1000" b="1" spc="20" dirty="0">
                <a:latin typeface="Trebuchet MS"/>
                <a:cs typeface="Trebuchet MS"/>
              </a:rPr>
              <a:t> </a:t>
            </a:r>
            <a:r>
              <a:rPr sz="1000" b="1" spc="-10" dirty="0">
                <a:latin typeface="Trebuchet MS"/>
                <a:cs typeface="Trebuchet MS"/>
              </a:rPr>
              <a:t>Evaluation</a:t>
            </a:r>
            <a:endParaRPr sz="1000">
              <a:latin typeface="Trebuchet MS"/>
              <a:cs typeface="Trebuchet MS"/>
            </a:endParaRPr>
          </a:p>
          <a:p>
            <a:pPr marL="12700" marR="5080" algn="just">
              <a:lnSpc>
                <a:spcPct val="104200"/>
              </a:lnSpc>
              <a:spcBef>
                <a:spcPts val="359"/>
              </a:spcBef>
            </a:pPr>
            <a:r>
              <a:rPr sz="1000" spc="-40" dirty="0">
                <a:latin typeface="Microsoft Sans Serif"/>
                <a:cs typeface="Microsoft Sans Serif"/>
              </a:rPr>
              <a:t>Ideally,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medical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evaluations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are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best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conducted</a:t>
            </a:r>
            <a:r>
              <a:rPr sz="1000" dirty="0">
                <a:latin typeface="Microsoft Sans Serif"/>
                <a:cs typeface="Microsoft Sans Serif"/>
              </a:rPr>
              <a:t> by </a:t>
            </a:r>
            <a:r>
              <a:rPr sz="1000" spc="-35" dirty="0">
                <a:latin typeface="Microsoft Sans Serif"/>
                <a:cs typeface="Microsoft Sans Serif"/>
              </a:rPr>
              <a:t>occupational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physicians.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You</a:t>
            </a:r>
            <a:r>
              <a:rPr sz="1000" dirty="0">
                <a:latin typeface="Microsoft Sans Serif"/>
                <a:cs typeface="Microsoft Sans Serif"/>
              </a:rPr>
              <a:t> will </a:t>
            </a:r>
            <a:r>
              <a:rPr sz="1000" spc="-30" dirty="0">
                <a:latin typeface="Microsoft Sans Serif"/>
                <a:cs typeface="Microsoft Sans Serif"/>
              </a:rPr>
              <a:t>need</a:t>
            </a:r>
            <a:r>
              <a:rPr sz="1000" dirty="0">
                <a:latin typeface="Microsoft Sans Serif"/>
                <a:cs typeface="Microsoft Sans Serif"/>
              </a:rPr>
              <a:t> to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bring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along</a:t>
            </a:r>
            <a:r>
              <a:rPr sz="1000" dirty="0">
                <a:latin typeface="Microsoft Sans Serif"/>
                <a:cs typeface="Microsoft Sans Serif"/>
              </a:rPr>
              <a:t> a </a:t>
            </a:r>
            <a:r>
              <a:rPr sz="1000" spc="-25" dirty="0">
                <a:latin typeface="Microsoft Sans Serif"/>
                <a:cs typeface="Microsoft Sans Serif"/>
              </a:rPr>
              <a:t>copy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of </a:t>
            </a:r>
            <a:r>
              <a:rPr sz="1000" spc="-25" dirty="0">
                <a:latin typeface="Microsoft Sans Serif"/>
                <a:cs typeface="Microsoft Sans Serif"/>
              </a:rPr>
              <a:t>the </a:t>
            </a:r>
            <a:r>
              <a:rPr sz="1000" spc="-20" dirty="0">
                <a:latin typeface="Microsoft Sans Serif"/>
                <a:cs typeface="Microsoft Sans Serif"/>
              </a:rPr>
              <a:t>OSHA</a:t>
            </a:r>
            <a:r>
              <a:rPr sz="1000" spc="-4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respiratory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medical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questionnaire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70" dirty="0">
                <a:latin typeface="Microsoft Sans Serif"/>
                <a:cs typeface="Microsoft Sans Serif"/>
              </a:rPr>
              <a:t>used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for </a:t>
            </a:r>
            <a:r>
              <a:rPr sz="1000" spc="-50" dirty="0">
                <a:latin typeface="Microsoft Sans Serif"/>
                <a:cs typeface="Microsoft Sans Serif"/>
              </a:rPr>
              <a:t>screening,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which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85" dirty="0">
                <a:latin typeface="Microsoft Sans Serif"/>
                <a:cs typeface="Microsoft Sans Serif"/>
              </a:rPr>
              <a:t>can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be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found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through</a:t>
            </a:r>
            <a:r>
              <a:rPr sz="1000" dirty="0">
                <a:latin typeface="Microsoft Sans Serif"/>
                <a:cs typeface="Microsoft Sans Serif"/>
              </a:rPr>
              <a:t> the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85" dirty="0">
                <a:latin typeface="Microsoft Sans Serif"/>
                <a:cs typeface="Microsoft Sans Serif"/>
              </a:rPr>
              <a:t>agency’s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respiratory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pro‑ </a:t>
            </a:r>
            <a:r>
              <a:rPr sz="1000" dirty="0">
                <a:latin typeface="Microsoft Sans Serif"/>
                <a:cs typeface="Microsoft Sans Serif"/>
              </a:rPr>
              <a:t>tection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website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at: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215E9E"/>
                </a:solidFill>
                <a:latin typeface="Microsoft Sans Serif"/>
                <a:cs typeface="Microsoft Sans Serif"/>
                <a:hlinkClick r:id="rId3"/>
              </a:rPr>
              <a:t>osha.gov/SLTC/respiratoryprotection</a:t>
            </a:r>
            <a:endParaRPr sz="10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4200"/>
              </a:lnSpc>
              <a:spcBef>
                <a:spcPts val="359"/>
              </a:spcBef>
            </a:pPr>
            <a:r>
              <a:rPr sz="1000" dirty="0">
                <a:latin typeface="Microsoft Sans Serif"/>
                <a:cs typeface="Microsoft Sans Serif"/>
              </a:rPr>
              <a:t>If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you’re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70" dirty="0">
                <a:latin typeface="Microsoft Sans Serif"/>
                <a:cs typeface="Microsoft Sans Serif"/>
              </a:rPr>
              <a:t>having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difficulty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finding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someone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to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perform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evaluation,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contact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OSHA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at: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800‑321‑OSHA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(6742),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or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use </a:t>
            </a: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-45" dirty="0">
                <a:latin typeface="Microsoft Sans Serif"/>
                <a:cs typeface="Microsoft Sans Serif"/>
              </a:rPr>
              <a:t> </a:t>
            </a:r>
            <a:r>
              <a:rPr sz="1000" spc="-80" dirty="0">
                <a:latin typeface="Microsoft Sans Serif"/>
                <a:cs typeface="Microsoft Sans Serif"/>
              </a:rPr>
              <a:t>map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at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following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website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to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find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your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state’s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OSHA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office: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215E9E"/>
                </a:solidFill>
                <a:latin typeface="Microsoft Sans Serif"/>
                <a:cs typeface="Microsoft Sans Serif"/>
                <a:hlinkClick r:id="rId4"/>
              </a:rPr>
              <a:t>osha.gov/contactus/bystate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822960" y="3742435"/>
            <a:ext cx="6377940" cy="1287145"/>
            <a:chOff x="822960" y="3742435"/>
            <a:chExt cx="6377940" cy="1287145"/>
          </a:xfrm>
        </p:grpSpPr>
        <p:sp>
          <p:nvSpPr>
            <p:cNvPr id="29" name="object 29"/>
            <p:cNvSpPr/>
            <p:nvPr/>
          </p:nvSpPr>
          <p:spPr>
            <a:xfrm>
              <a:off x="835660" y="3755135"/>
              <a:ext cx="6352540" cy="1261745"/>
            </a:xfrm>
            <a:custGeom>
              <a:avLst/>
              <a:gdLst/>
              <a:ahLst/>
              <a:cxnLst/>
              <a:rect l="l" t="t" r="r" b="b"/>
              <a:pathLst>
                <a:path w="6352540" h="1261745">
                  <a:moveTo>
                    <a:pt x="152400" y="0"/>
                  </a:move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1108964"/>
                  </a:lnTo>
                  <a:lnTo>
                    <a:pt x="7769" y="1157132"/>
                  </a:lnTo>
                  <a:lnTo>
                    <a:pt x="29405" y="1198967"/>
                  </a:lnTo>
                  <a:lnTo>
                    <a:pt x="62396" y="1231958"/>
                  </a:lnTo>
                  <a:lnTo>
                    <a:pt x="104231" y="1253594"/>
                  </a:lnTo>
                  <a:lnTo>
                    <a:pt x="152400" y="1261364"/>
                  </a:lnTo>
                  <a:lnTo>
                    <a:pt x="6200140" y="1261364"/>
                  </a:lnTo>
                  <a:lnTo>
                    <a:pt x="6248308" y="1253594"/>
                  </a:lnTo>
                  <a:lnTo>
                    <a:pt x="6290143" y="1231958"/>
                  </a:lnTo>
                  <a:lnTo>
                    <a:pt x="6323134" y="1198967"/>
                  </a:lnTo>
                  <a:lnTo>
                    <a:pt x="6344770" y="1157132"/>
                  </a:lnTo>
                  <a:lnTo>
                    <a:pt x="6352540" y="1108964"/>
                  </a:lnTo>
                  <a:lnTo>
                    <a:pt x="6352540" y="152400"/>
                  </a:lnTo>
                  <a:lnTo>
                    <a:pt x="6344770" y="104231"/>
                  </a:lnTo>
                  <a:lnTo>
                    <a:pt x="6323134" y="62396"/>
                  </a:lnTo>
                  <a:lnTo>
                    <a:pt x="6290143" y="29405"/>
                  </a:lnTo>
                  <a:lnTo>
                    <a:pt x="6248308" y="7769"/>
                  </a:lnTo>
                  <a:lnTo>
                    <a:pt x="6200140" y="0"/>
                  </a:lnTo>
                  <a:lnTo>
                    <a:pt x="15240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93941" y="4054909"/>
              <a:ext cx="5712460" cy="0"/>
            </a:xfrm>
            <a:custGeom>
              <a:avLst/>
              <a:gdLst/>
              <a:ahLst/>
              <a:cxnLst/>
              <a:rect l="l" t="t" r="r" b="b"/>
              <a:pathLst>
                <a:path w="5712459">
                  <a:moveTo>
                    <a:pt x="0" y="0"/>
                  </a:moveTo>
                  <a:lnTo>
                    <a:pt x="571196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58800" y="458813"/>
            <a:ext cx="3100705" cy="510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40665" marR="5080" indent="-228600" algn="just">
              <a:lnSpc>
                <a:spcPts val="1250"/>
              </a:lnSpc>
              <a:spcBef>
                <a:spcPts val="200"/>
              </a:spcBef>
              <a:buSzPct val="109090"/>
              <a:buChar char="●"/>
              <a:tabLst>
                <a:tab pos="240665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10" dirty="0">
                <a:latin typeface="Times New Roman"/>
                <a:cs typeface="Times New Roman"/>
              </a:rPr>
              <a:t>Line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dry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the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clothing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to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avoid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any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possible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contami- </a:t>
            </a:r>
            <a:r>
              <a:rPr sz="1100" spc="-20" dirty="0">
                <a:latin typeface="Times New Roman"/>
                <a:cs typeface="Times New Roman"/>
              </a:rPr>
              <a:t>nation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dryer.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Also,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sunlight</a:t>
            </a:r>
            <a:r>
              <a:rPr sz="1100" spc="-35" dirty="0">
                <a:latin typeface="Times New Roman"/>
                <a:cs typeface="Times New Roman"/>
              </a:rPr>
              <a:t> may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degrade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some </a:t>
            </a:r>
            <a:r>
              <a:rPr sz="1100" dirty="0">
                <a:latin typeface="Times New Roman"/>
                <a:cs typeface="Times New Roman"/>
              </a:rPr>
              <a:t>pesticide residue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laundering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remove.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8774" y="1139431"/>
            <a:ext cx="3100705" cy="2098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spc="-30" dirty="0">
                <a:latin typeface="Times New Roman"/>
                <a:cs typeface="Times New Roman"/>
              </a:rPr>
              <a:t>How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easily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laundering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removes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does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de- </a:t>
            </a:r>
            <a:r>
              <a:rPr sz="1100" dirty="0">
                <a:latin typeface="Times New Roman"/>
                <a:cs typeface="Times New Roman"/>
              </a:rPr>
              <a:t>pend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pesticide’s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toxicity—rather,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depends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on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formulation.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614"/>
              </a:lnSpc>
              <a:spcBef>
                <a:spcPts val="850"/>
              </a:spcBef>
            </a:pPr>
            <a:r>
              <a:rPr sz="1400" b="1" spc="-10" dirty="0">
                <a:latin typeface="Tahoma"/>
                <a:cs typeface="Tahoma"/>
              </a:rPr>
              <a:t>Respirators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OSHA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respiratory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protection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policy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requires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that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properly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clean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store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respirator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after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each </a:t>
            </a:r>
            <a:r>
              <a:rPr sz="1100" dirty="0">
                <a:latin typeface="Times New Roman"/>
                <a:cs typeface="Times New Roman"/>
              </a:rPr>
              <a:t>use.</a:t>
            </a:r>
            <a:r>
              <a:rPr sz="1100" spc="-20" dirty="0">
                <a:latin typeface="Times New Roman"/>
                <a:cs typeface="Times New Roman"/>
              </a:rPr>
              <a:t> Follow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manufacturer’s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specifications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clean- </a:t>
            </a:r>
            <a:r>
              <a:rPr sz="1100" dirty="0">
                <a:latin typeface="Times New Roman"/>
                <a:cs typeface="Times New Roman"/>
              </a:rPr>
              <a:t>ing,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maintaining,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storing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respirator.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Beyond </a:t>
            </a:r>
            <a:r>
              <a:rPr sz="1100" dirty="0">
                <a:latin typeface="Times New Roman"/>
                <a:cs typeface="Times New Roman"/>
              </a:rPr>
              <a:t>those</a:t>
            </a:r>
            <a:r>
              <a:rPr sz="1100" spc="2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instructions,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look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tears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straps,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damage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facepiece,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worn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missing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parts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(e.g., </a:t>
            </a:r>
            <a:r>
              <a:rPr sz="1100" dirty="0">
                <a:latin typeface="Times New Roman"/>
                <a:cs typeface="Times New Roman"/>
              </a:rPr>
              <a:t>valves).</a:t>
            </a:r>
            <a:r>
              <a:rPr sz="1100" spc="4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Disassemble</a:t>
            </a:r>
            <a:r>
              <a:rPr sz="1100" spc="4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reusable</a:t>
            </a:r>
            <a:r>
              <a:rPr sz="1100" spc="40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respirators,</a:t>
            </a:r>
            <a:r>
              <a:rPr sz="1100" spc="4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wash</a:t>
            </a:r>
            <a:r>
              <a:rPr sz="1100" spc="40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in </a:t>
            </a:r>
            <a:r>
              <a:rPr sz="1100" dirty="0">
                <a:latin typeface="Times New Roman"/>
                <a:cs typeface="Times New Roman"/>
              </a:rPr>
              <a:t>warm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detergent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store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properly.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62006" y="458468"/>
            <a:ext cx="3100705" cy="225742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respirator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worn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only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you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must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cleaned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dis- </a:t>
            </a:r>
            <a:r>
              <a:rPr sz="1100" dirty="0">
                <a:latin typeface="Times New Roman"/>
                <a:cs typeface="Times New Roman"/>
              </a:rPr>
              <a:t>infected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necessary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maintain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sanitary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con- </a:t>
            </a:r>
            <a:r>
              <a:rPr sz="1100" dirty="0">
                <a:latin typeface="Times New Roman"/>
                <a:cs typeface="Times New Roman"/>
              </a:rPr>
              <a:t>dition.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respirator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shared,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OSHA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respiratory </a:t>
            </a:r>
            <a:r>
              <a:rPr sz="1100" dirty="0">
                <a:latin typeface="Times New Roman"/>
                <a:cs typeface="Times New Roman"/>
              </a:rPr>
              <a:t>protection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program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requires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cleaned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dis- </a:t>
            </a:r>
            <a:r>
              <a:rPr sz="1100" dirty="0">
                <a:latin typeface="Times New Roman"/>
                <a:cs typeface="Times New Roman"/>
              </a:rPr>
              <a:t>infected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before being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worn by 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next </a:t>
            </a:r>
            <a:r>
              <a:rPr sz="1100" spc="-10" dirty="0">
                <a:latin typeface="Times New Roman"/>
                <a:cs typeface="Times New Roman"/>
              </a:rPr>
              <a:t>person.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614"/>
              </a:lnSpc>
              <a:spcBef>
                <a:spcPts val="850"/>
              </a:spcBef>
            </a:pPr>
            <a:r>
              <a:rPr sz="1400" b="1" spc="-55" dirty="0">
                <a:latin typeface="Tahoma"/>
                <a:cs typeface="Tahoma"/>
              </a:rPr>
              <a:t>Other</a:t>
            </a:r>
            <a:r>
              <a:rPr sz="1400" b="1" spc="-60" dirty="0">
                <a:latin typeface="Tahoma"/>
                <a:cs typeface="Tahoma"/>
              </a:rPr>
              <a:t> </a:t>
            </a:r>
            <a:r>
              <a:rPr sz="1400" b="1" spc="-25" dirty="0">
                <a:latin typeface="Tahoma"/>
                <a:cs typeface="Tahoma"/>
              </a:rPr>
              <a:t>PPE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spc="-20" dirty="0">
                <a:latin typeface="Times New Roman"/>
                <a:cs typeface="Times New Roman"/>
              </a:rPr>
              <a:t>Wash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outside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gloves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footwear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detergent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before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removing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them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avoid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getting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pes- </a:t>
            </a:r>
            <a:r>
              <a:rPr sz="1100" dirty="0">
                <a:latin typeface="Times New Roman"/>
                <a:cs typeface="Times New Roman"/>
              </a:rPr>
              <a:t>ticide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hands.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After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remove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gloves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footwear, wash them inside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 out with detergent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water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rinse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thoroughly.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Test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gloves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for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leaks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fill- </a:t>
            </a:r>
            <a:r>
              <a:rPr sz="1100" dirty="0">
                <a:latin typeface="Times New Roman"/>
                <a:cs typeface="Times New Roman"/>
              </a:rPr>
              <a:t>ing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them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squeezing—leaky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gloves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will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pesticides.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62070" y="2839796"/>
            <a:ext cx="3100070" cy="510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Finally,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remember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that,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time,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may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even </a:t>
            </a:r>
            <a:r>
              <a:rPr sz="1100" dirty="0">
                <a:latin typeface="Times New Roman"/>
                <a:cs typeface="Times New Roman"/>
              </a:rPr>
              <a:t>permeate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resistant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material.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should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replace PPE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 a regular </a:t>
            </a:r>
            <a:r>
              <a:rPr sz="1100" spc="-10" dirty="0">
                <a:latin typeface="Times New Roman"/>
                <a:cs typeface="Times New Roman"/>
              </a:rPr>
              <a:t>basis.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961237" y="1055713"/>
            <a:ext cx="26981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ead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first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aid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statements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label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1237" y="1214411"/>
            <a:ext cx="26981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before</a:t>
            </a:r>
            <a:r>
              <a:rPr sz="1100" spc="3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handling</a:t>
            </a:r>
            <a:r>
              <a:rPr sz="1100" spc="3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</a:t>
            </a:r>
            <a:r>
              <a:rPr sz="1100" spc="3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pesticide.</a:t>
            </a:r>
            <a:r>
              <a:rPr sz="1100" spc="3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Beyond</a:t>
            </a:r>
            <a:r>
              <a:rPr sz="1100" spc="3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that,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8217" y="893685"/>
            <a:ext cx="3110865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dirty="0">
                <a:latin typeface="Times New Roman"/>
                <a:cs typeface="Times New Roman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b</a:t>
            </a:r>
            <a:r>
              <a:rPr sz="1100" spc="5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c</a:t>
            </a:r>
            <a:r>
              <a:rPr sz="1100" spc="-5" dirty="0">
                <a:latin typeface="Times New Roman"/>
                <a:cs typeface="Times New Roman"/>
              </a:rPr>
              <a:t>om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thoroughly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familiar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basic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first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aid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8761" y="1531810"/>
            <a:ext cx="3100705" cy="510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spc="-10" dirty="0">
                <a:latin typeface="Times New Roman"/>
                <a:cs typeface="Times New Roman"/>
              </a:rPr>
              <a:t>procedures.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Learn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information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ahead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Times New Roman"/>
                <a:cs typeface="Times New Roman"/>
              </a:rPr>
              <a:t>of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time—</a:t>
            </a:r>
            <a:r>
              <a:rPr sz="1100" spc="-25" dirty="0">
                <a:latin typeface="Times New Roman"/>
                <a:cs typeface="Times New Roman"/>
              </a:rPr>
              <a:t> you </a:t>
            </a:r>
            <a:r>
              <a:rPr sz="1100" spc="-10" dirty="0">
                <a:latin typeface="Times New Roman"/>
                <a:cs typeface="Times New Roman"/>
              </a:rPr>
              <a:t>probably </a:t>
            </a:r>
            <a:r>
              <a:rPr sz="1100" spc="-30" dirty="0">
                <a:latin typeface="Times New Roman"/>
                <a:cs typeface="Times New Roman"/>
              </a:rPr>
              <a:t>won’t</a:t>
            </a:r>
            <a:r>
              <a:rPr sz="1100" spc="-10" dirty="0">
                <a:latin typeface="Times New Roman"/>
                <a:cs typeface="Times New Roman"/>
              </a:rPr>
              <a:t> have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time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opportunity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look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up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emergency.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pc="-20" dirty="0"/>
              <a:t>As</a:t>
            </a:r>
            <a:r>
              <a:rPr spc="-50" dirty="0"/>
              <a:t> we</a:t>
            </a:r>
            <a:r>
              <a:rPr spc="-20" dirty="0"/>
              <a:t> </a:t>
            </a:r>
            <a:r>
              <a:rPr dirty="0"/>
              <a:t>discuss</a:t>
            </a:r>
            <a:r>
              <a:rPr spc="-70" dirty="0"/>
              <a:t> </a:t>
            </a:r>
            <a:r>
              <a:rPr spc="-10" dirty="0"/>
              <a:t>first</a:t>
            </a:r>
            <a:r>
              <a:rPr spc="-45" dirty="0"/>
              <a:t> </a:t>
            </a:r>
            <a:r>
              <a:rPr spc="-10" dirty="0"/>
              <a:t>aid,</a:t>
            </a:r>
            <a:r>
              <a:rPr spc="-45" dirty="0"/>
              <a:t> </a:t>
            </a:r>
            <a:r>
              <a:rPr spc="-10" dirty="0"/>
              <a:t>keep</a:t>
            </a:r>
            <a:r>
              <a:rPr spc="-45" dirty="0"/>
              <a:t> </a:t>
            </a:r>
            <a:r>
              <a:rPr dirty="0"/>
              <a:t>in</a:t>
            </a:r>
            <a:r>
              <a:rPr spc="-45" dirty="0"/>
              <a:t> </a:t>
            </a:r>
            <a:r>
              <a:rPr dirty="0"/>
              <a:t>mind</a:t>
            </a:r>
            <a:r>
              <a:rPr spc="-45" dirty="0"/>
              <a:t> </a:t>
            </a:r>
            <a:r>
              <a:rPr dirty="0"/>
              <a:t>that</a:t>
            </a:r>
            <a:r>
              <a:rPr spc="-45" dirty="0"/>
              <a:t> </a:t>
            </a:r>
            <a:r>
              <a:rPr spc="-10" dirty="0"/>
              <a:t>the</a:t>
            </a:r>
            <a:r>
              <a:rPr spc="-45" dirty="0"/>
              <a:t> </a:t>
            </a:r>
            <a:r>
              <a:rPr spc="-10" dirty="0"/>
              <a:t>procedures </a:t>
            </a:r>
            <a:r>
              <a:rPr dirty="0"/>
              <a:t>are</a:t>
            </a:r>
            <a:r>
              <a:rPr spc="-20" dirty="0"/>
              <a:t> </a:t>
            </a:r>
            <a:r>
              <a:rPr dirty="0"/>
              <a:t>only</a:t>
            </a:r>
            <a:r>
              <a:rPr spc="-15" dirty="0"/>
              <a:t> </a:t>
            </a:r>
            <a:r>
              <a:rPr dirty="0"/>
              <a:t>part</a:t>
            </a:r>
            <a:r>
              <a:rPr spc="-1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remedy.</a:t>
            </a:r>
            <a:r>
              <a:rPr spc="-15" dirty="0"/>
              <a:t> </a:t>
            </a:r>
            <a:r>
              <a:rPr spc="-30" dirty="0"/>
              <a:t>We</a:t>
            </a:r>
            <a:r>
              <a:rPr spc="-20" dirty="0"/>
              <a:t> </a:t>
            </a:r>
            <a:r>
              <a:rPr dirty="0"/>
              <a:t>have</a:t>
            </a:r>
            <a:r>
              <a:rPr spc="-15" dirty="0"/>
              <a:t> </a:t>
            </a:r>
            <a:r>
              <a:rPr dirty="0"/>
              <a:t>already</a:t>
            </a:r>
            <a:r>
              <a:rPr spc="-15" dirty="0"/>
              <a:t> </a:t>
            </a:r>
            <a:r>
              <a:rPr spc="-10" dirty="0"/>
              <a:t>discussed </a:t>
            </a:r>
            <a:r>
              <a:rPr dirty="0"/>
              <a:t>the</a:t>
            </a:r>
            <a:r>
              <a:rPr spc="10" dirty="0"/>
              <a:t> </a:t>
            </a:r>
            <a:r>
              <a:rPr dirty="0"/>
              <a:t>other</a:t>
            </a:r>
            <a:r>
              <a:rPr spc="15" dirty="0"/>
              <a:t> </a:t>
            </a:r>
            <a:r>
              <a:rPr dirty="0"/>
              <a:t>component—seeking</a:t>
            </a:r>
            <a:r>
              <a:rPr spc="15" dirty="0"/>
              <a:t> </a:t>
            </a:r>
            <a:r>
              <a:rPr dirty="0"/>
              <a:t>medical</a:t>
            </a:r>
            <a:r>
              <a:rPr spc="15" dirty="0"/>
              <a:t> </a:t>
            </a:r>
            <a:r>
              <a:rPr spc="-10" dirty="0"/>
              <a:t>attention.</a:t>
            </a:r>
          </a:p>
          <a:p>
            <a:pPr marL="12700" algn="just">
              <a:lnSpc>
                <a:spcPts val="1614"/>
              </a:lnSpc>
              <a:spcBef>
                <a:spcPts val="850"/>
              </a:spcBef>
            </a:pPr>
            <a:r>
              <a:rPr sz="1400" b="1" spc="-60" dirty="0">
                <a:latin typeface="Tahoma"/>
                <a:cs typeface="Tahoma"/>
              </a:rPr>
              <a:t>General</a:t>
            </a:r>
            <a:r>
              <a:rPr sz="1400" b="1" spc="-65" dirty="0">
                <a:latin typeface="Tahoma"/>
                <a:cs typeface="Tahoma"/>
              </a:rPr>
              <a:t> </a:t>
            </a:r>
            <a:r>
              <a:rPr sz="1400" b="1" spc="-60" dirty="0">
                <a:latin typeface="Tahoma"/>
                <a:cs typeface="Tahoma"/>
              </a:rPr>
              <a:t>First</a:t>
            </a:r>
            <a:r>
              <a:rPr sz="1400" b="1" spc="-70" dirty="0">
                <a:latin typeface="Tahoma"/>
                <a:cs typeface="Tahoma"/>
              </a:rPr>
              <a:t> </a:t>
            </a:r>
            <a:r>
              <a:rPr sz="1400" b="1" spc="-25" dirty="0">
                <a:latin typeface="Tahoma"/>
                <a:cs typeface="Tahoma"/>
              </a:rPr>
              <a:t>Aid</a:t>
            </a:r>
            <a:r>
              <a:rPr sz="1400" b="1" spc="-6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Instructions</a:t>
            </a:r>
            <a:endParaRPr sz="1400">
              <a:latin typeface="Tahoma"/>
              <a:cs typeface="Tahoma"/>
            </a:endParaRPr>
          </a:p>
          <a:p>
            <a:pPr marL="240665" marR="5080" indent="-228600" algn="just">
              <a:lnSpc>
                <a:spcPts val="1250"/>
              </a:lnSpc>
              <a:spcBef>
                <a:spcPts val="35"/>
              </a:spcBef>
              <a:buSzPct val="109090"/>
              <a:buChar char="●"/>
              <a:tabLst>
                <a:tab pos="240665" algn="l"/>
                <a:tab pos="255904" algn="l"/>
              </a:tabLst>
            </a:pPr>
            <a:r>
              <a:rPr dirty="0"/>
              <a:t>	Decontaminate</a:t>
            </a:r>
            <a:r>
              <a:rPr spc="-50" dirty="0"/>
              <a:t> </a:t>
            </a:r>
            <a:r>
              <a:rPr spc="-10" dirty="0"/>
              <a:t>the</a:t>
            </a:r>
            <a:r>
              <a:rPr spc="-50" dirty="0"/>
              <a:t> </a:t>
            </a:r>
            <a:r>
              <a:rPr dirty="0"/>
              <a:t>victim</a:t>
            </a:r>
            <a:r>
              <a:rPr spc="-45" dirty="0"/>
              <a:t> </a:t>
            </a:r>
            <a:r>
              <a:rPr dirty="0"/>
              <a:t>immediately</a:t>
            </a:r>
            <a:r>
              <a:rPr spc="-50" dirty="0"/>
              <a:t> </a:t>
            </a:r>
            <a:r>
              <a:rPr spc="-20" dirty="0"/>
              <a:t>but</a:t>
            </a:r>
            <a:r>
              <a:rPr spc="-45" dirty="0"/>
              <a:t> </a:t>
            </a:r>
            <a:r>
              <a:rPr spc="-10" dirty="0"/>
              <a:t>be</a:t>
            </a:r>
            <a:r>
              <a:rPr spc="-50" dirty="0"/>
              <a:t> </a:t>
            </a:r>
            <a:r>
              <a:rPr spc="-20" dirty="0"/>
              <a:t>care- </a:t>
            </a:r>
            <a:r>
              <a:rPr dirty="0"/>
              <a:t>ful</a:t>
            </a:r>
            <a:r>
              <a:rPr spc="15" dirty="0"/>
              <a:t> </a:t>
            </a:r>
            <a:r>
              <a:rPr dirty="0"/>
              <a:t>not</a:t>
            </a:r>
            <a:r>
              <a:rPr spc="20" dirty="0"/>
              <a:t> </a:t>
            </a:r>
            <a:r>
              <a:rPr dirty="0"/>
              <a:t>to</a:t>
            </a:r>
            <a:r>
              <a:rPr spc="15" dirty="0"/>
              <a:t> </a:t>
            </a:r>
            <a:r>
              <a:rPr dirty="0"/>
              <a:t>contaminate</a:t>
            </a:r>
            <a:r>
              <a:rPr spc="20" dirty="0"/>
              <a:t> </a:t>
            </a:r>
            <a:r>
              <a:rPr dirty="0"/>
              <a:t>yourself</a:t>
            </a:r>
            <a:r>
              <a:rPr spc="20" dirty="0"/>
              <a:t> </a:t>
            </a:r>
            <a:r>
              <a:rPr dirty="0"/>
              <a:t>in</a:t>
            </a:r>
            <a:r>
              <a:rPr spc="15" dirty="0"/>
              <a:t> </a:t>
            </a:r>
            <a:r>
              <a:rPr dirty="0"/>
              <a:t>the</a:t>
            </a:r>
            <a:r>
              <a:rPr spc="20" dirty="0"/>
              <a:t> </a:t>
            </a:r>
            <a:r>
              <a:rPr spc="-10" dirty="0"/>
              <a:t>process.</a:t>
            </a:r>
          </a:p>
          <a:p>
            <a:pPr marL="241300" marR="5080" indent="-229235" algn="just">
              <a:lnSpc>
                <a:spcPts val="1250"/>
              </a:lnSpc>
              <a:spcBef>
                <a:spcPts val="360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dirty="0"/>
              <a:t>	</a:t>
            </a:r>
            <a:r>
              <a:rPr spc="-60" dirty="0"/>
              <a:t>Your</a:t>
            </a:r>
            <a:r>
              <a:rPr spc="-10" dirty="0"/>
              <a:t> </a:t>
            </a:r>
            <a:r>
              <a:rPr spc="-25" dirty="0"/>
              <a:t>first</a:t>
            </a:r>
            <a:r>
              <a:rPr spc="-35" dirty="0"/>
              <a:t> </a:t>
            </a:r>
            <a:r>
              <a:rPr spc="-20" dirty="0"/>
              <a:t>response </a:t>
            </a:r>
            <a:r>
              <a:rPr spc="-30" dirty="0"/>
              <a:t>to</a:t>
            </a:r>
            <a:r>
              <a:rPr spc="-20" dirty="0"/>
              <a:t> oral</a:t>
            </a:r>
            <a:r>
              <a:rPr spc="-25" dirty="0"/>
              <a:t> </a:t>
            </a:r>
            <a:r>
              <a:rPr spc="-50" dirty="0"/>
              <a:t>or</a:t>
            </a:r>
            <a:r>
              <a:rPr spc="-15" dirty="0"/>
              <a:t> </a:t>
            </a:r>
            <a:r>
              <a:rPr spc="-10" dirty="0"/>
              <a:t>dermal</a:t>
            </a:r>
            <a:r>
              <a:rPr spc="-20" dirty="0"/>
              <a:t> exposure</a:t>
            </a:r>
            <a:r>
              <a:rPr spc="-25" dirty="0"/>
              <a:t> </a:t>
            </a:r>
            <a:r>
              <a:rPr spc="-35" dirty="0"/>
              <a:t>is</a:t>
            </a:r>
            <a:r>
              <a:rPr spc="-20" dirty="0"/>
              <a:t> usu- </a:t>
            </a:r>
            <a:r>
              <a:rPr spc="-10" dirty="0"/>
              <a:t>ally</a:t>
            </a:r>
            <a:r>
              <a:rPr spc="-40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dirty="0"/>
              <a:t>dilute</a:t>
            </a:r>
            <a:r>
              <a:rPr spc="-4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spc="-10" dirty="0"/>
              <a:t>pesticide</a:t>
            </a:r>
            <a:r>
              <a:rPr spc="-40" dirty="0"/>
              <a:t> </a:t>
            </a:r>
            <a:r>
              <a:rPr dirty="0"/>
              <a:t>as</a:t>
            </a:r>
            <a:r>
              <a:rPr spc="-35" dirty="0"/>
              <a:t> </a:t>
            </a:r>
            <a:r>
              <a:rPr spc="-10" dirty="0"/>
              <a:t>quickly</a:t>
            </a:r>
            <a:r>
              <a:rPr spc="-40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spc="-10" dirty="0"/>
              <a:t>effectively </a:t>
            </a:r>
            <a:r>
              <a:rPr dirty="0"/>
              <a:t>as possible.</a:t>
            </a:r>
            <a:r>
              <a:rPr spc="5" dirty="0"/>
              <a:t> </a:t>
            </a:r>
            <a:r>
              <a:rPr dirty="0"/>
              <a:t>Always</a:t>
            </a:r>
            <a:r>
              <a:rPr spc="5" dirty="0"/>
              <a:t> </a:t>
            </a:r>
            <a:r>
              <a:rPr dirty="0"/>
              <a:t>have</a:t>
            </a:r>
            <a:r>
              <a:rPr spc="5" dirty="0"/>
              <a:t> </a:t>
            </a:r>
            <a:r>
              <a:rPr dirty="0"/>
              <a:t>a</a:t>
            </a:r>
            <a:r>
              <a:rPr spc="5" dirty="0"/>
              <a:t> </a:t>
            </a:r>
            <a:r>
              <a:rPr dirty="0"/>
              <a:t>supply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water</a:t>
            </a:r>
            <a:r>
              <a:rPr spc="5" dirty="0"/>
              <a:t> </a:t>
            </a:r>
            <a:r>
              <a:rPr spc="-10" dirty="0"/>
              <a:t>readily </a:t>
            </a:r>
            <a:r>
              <a:rPr dirty="0"/>
              <a:t>available</a:t>
            </a:r>
            <a:r>
              <a:rPr spc="20" dirty="0"/>
              <a:t> </a:t>
            </a:r>
            <a:r>
              <a:rPr dirty="0"/>
              <a:t>when</a:t>
            </a:r>
            <a:r>
              <a:rPr spc="20" dirty="0"/>
              <a:t> </a:t>
            </a:r>
            <a:r>
              <a:rPr dirty="0"/>
              <a:t>you</a:t>
            </a:r>
            <a:r>
              <a:rPr spc="25" dirty="0"/>
              <a:t> </a:t>
            </a:r>
            <a:r>
              <a:rPr dirty="0"/>
              <a:t>work</a:t>
            </a:r>
            <a:r>
              <a:rPr spc="20" dirty="0"/>
              <a:t> </a:t>
            </a:r>
            <a:r>
              <a:rPr dirty="0"/>
              <a:t>with</a:t>
            </a:r>
            <a:r>
              <a:rPr spc="25" dirty="0"/>
              <a:t> </a:t>
            </a:r>
            <a:r>
              <a:rPr dirty="0"/>
              <a:t>pesticides.</a:t>
            </a:r>
            <a:r>
              <a:rPr spc="20" dirty="0"/>
              <a:t> </a:t>
            </a:r>
            <a:r>
              <a:rPr spc="-10" dirty="0"/>
              <a:t>You</a:t>
            </a:r>
            <a:r>
              <a:rPr spc="25" dirty="0"/>
              <a:t> </a:t>
            </a:r>
            <a:r>
              <a:rPr spc="-25" dirty="0"/>
              <a:t>can </a:t>
            </a:r>
            <a:r>
              <a:rPr dirty="0"/>
              <a:t>use</a:t>
            </a:r>
            <a:r>
              <a:rPr spc="-5" dirty="0"/>
              <a:t> </a:t>
            </a:r>
            <a:r>
              <a:rPr dirty="0"/>
              <a:t>any</a:t>
            </a:r>
            <a:r>
              <a:rPr spc="-5" dirty="0"/>
              <a:t> </a:t>
            </a:r>
            <a:r>
              <a:rPr dirty="0"/>
              <a:t>source</a:t>
            </a:r>
            <a:r>
              <a:rPr spc="-5" dirty="0"/>
              <a:t> </a:t>
            </a:r>
            <a:r>
              <a:rPr dirty="0"/>
              <a:t>of fairly</a:t>
            </a:r>
            <a:r>
              <a:rPr spc="-5" dirty="0"/>
              <a:t> </a:t>
            </a:r>
            <a:r>
              <a:rPr dirty="0"/>
              <a:t>clean</a:t>
            </a:r>
            <a:r>
              <a:rPr spc="-5" dirty="0"/>
              <a:t> </a:t>
            </a:r>
            <a:r>
              <a:rPr spc="-10" dirty="0"/>
              <a:t>water.</a:t>
            </a:r>
          </a:p>
          <a:p>
            <a:pPr marL="241300" marR="5080" indent="-229235" algn="just">
              <a:lnSpc>
                <a:spcPts val="1250"/>
              </a:lnSpc>
              <a:spcBef>
                <a:spcPts val="360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dirty="0"/>
              <a:t>	</a:t>
            </a:r>
            <a:r>
              <a:rPr spc="-30" dirty="0"/>
              <a:t>If</a:t>
            </a:r>
            <a:r>
              <a:rPr spc="-20" dirty="0"/>
              <a:t> inhalation</a:t>
            </a:r>
            <a:r>
              <a:rPr spc="-15" dirty="0"/>
              <a:t> </a:t>
            </a:r>
            <a:r>
              <a:rPr spc="-20" dirty="0"/>
              <a:t>exposure has</a:t>
            </a:r>
            <a:r>
              <a:rPr spc="-15" dirty="0"/>
              <a:t> </a:t>
            </a:r>
            <a:r>
              <a:rPr spc="-10" dirty="0"/>
              <a:t>occurred,</a:t>
            </a:r>
            <a:r>
              <a:rPr spc="-20" dirty="0"/>
              <a:t> </a:t>
            </a:r>
            <a:r>
              <a:rPr dirty="0"/>
              <a:t>carry</a:t>
            </a:r>
            <a:r>
              <a:rPr spc="-15" dirty="0"/>
              <a:t> </a:t>
            </a:r>
            <a:r>
              <a:rPr spc="-30" dirty="0"/>
              <a:t>the</a:t>
            </a:r>
            <a:r>
              <a:rPr spc="-15" dirty="0"/>
              <a:t> </a:t>
            </a:r>
            <a:r>
              <a:rPr spc="-10" dirty="0"/>
              <a:t>victim </a:t>
            </a:r>
            <a:r>
              <a:rPr dirty="0"/>
              <a:t>to</a:t>
            </a:r>
            <a:r>
              <a:rPr spc="20" dirty="0"/>
              <a:t> </a:t>
            </a:r>
            <a:r>
              <a:rPr dirty="0"/>
              <a:t>fresh</a:t>
            </a:r>
            <a:r>
              <a:rPr spc="20" dirty="0"/>
              <a:t> </a:t>
            </a:r>
            <a:r>
              <a:rPr dirty="0"/>
              <a:t>air</a:t>
            </a:r>
            <a:r>
              <a:rPr spc="25" dirty="0"/>
              <a:t> </a:t>
            </a:r>
            <a:r>
              <a:rPr spc="-10" dirty="0"/>
              <a:t>immediately.</a:t>
            </a:r>
          </a:p>
          <a:p>
            <a:pPr marL="241300" marR="5080" indent="-229235" algn="just">
              <a:lnSpc>
                <a:spcPts val="1250"/>
              </a:lnSpc>
              <a:spcBef>
                <a:spcPts val="360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dirty="0"/>
              <a:t>	Give</a:t>
            </a:r>
            <a:r>
              <a:rPr spc="225" dirty="0"/>
              <a:t> </a:t>
            </a:r>
            <a:r>
              <a:rPr dirty="0"/>
              <a:t>mouth-to-mouth</a:t>
            </a:r>
            <a:r>
              <a:rPr spc="229" dirty="0"/>
              <a:t> </a:t>
            </a:r>
            <a:r>
              <a:rPr dirty="0"/>
              <a:t>artificial</a:t>
            </a:r>
            <a:r>
              <a:rPr spc="229" dirty="0"/>
              <a:t> </a:t>
            </a:r>
            <a:r>
              <a:rPr dirty="0"/>
              <a:t>respiration</a:t>
            </a:r>
            <a:r>
              <a:rPr spc="229" dirty="0"/>
              <a:t> </a:t>
            </a:r>
            <a:r>
              <a:rPr dirty="0"/>
              <a:t>to</a:t>
            </a:r>
            <a:r>
              <a:rPr spc="229" dirty="0"/>
              <a:t> </a:t>
            </a:r>
            <a:r>
              <a:rPr spc="-25" dirty="0"/>
              <a:t>an </a:t>
            </a:r>
            <a:r>
              <a:rPr dirty="0"/>
              <a:t>exposure</a:t>
            </a:r>
            <a:r>
              <a:rPr spc="185" dirty="0"/>
              <a:t> </a:t>
            </a:r>
            <a:r>
              <a:rPr dirty="0"/>
              <a:t>victim</a:t>
            </a:r>
            <a:r>
              <a:rPr spc="190" dirty="0"/>
              <a:t> </a:t>
            </a:r>
            <a:r>
              <a:rPr dirty="0"/>
              <a:t>whose</a:t>
            </a:r>
            <a:r>
              <a:rPr spc="185" dirty="0"/>
              <a:t> </a:t>
            </a:r>
            <a:r>
              <a:rPr dirty="0"/>
              <a:t>breathing</a:t>
            </a:r>
            <a:r>
              <a:rPr spc="190" dirty="0"/>
              <a:t> </a:t>
            </a:r>
            <a:r>
              <a:rPr dirty="0"/>
              <a:t>has</a:t>
            </a:r>
            <a:r>
              <a:rPr spc="190" dirty="0"/>
              <a:t> </a:t>
            </a:r>
            <a:r>
              <a:rPr dirty="0"/>
              <a:t>stopped</a:t>
            </a:r>
            <a:r>
              <a:rPr spc="185" dirty="0"/>
              <a:t> </a:t>
            </a:r>
            <a:r>
              <a:rPr spc="-25" dirty="0"/>
              <a:t>or </a:t>
            </a:r>
            <a:r>
              <a:rPr dirty="0"/>
              <a:t>is</a:t>
            </a:r>
            <a:r>
              <a:rPr spc="-5" dirty="0"/>
              <a:t> </a:t>
            </a:r>
            <a:r>
              <a:rPr spc="-10" dirty="0"/>
              <a:t>labored.</a:t>
            </a:r>
          </a:p>
          <a:p>
            <a:pPr marL="241300" marR="5080" indent="-229235" algn="just">
              <a:lnSpc>
                <a:spcPts val="1250"/>
              </a:lnSpc>
              <a:spcBef>
                <a:spcPts val="360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dirty="0"/>
              <a:t>	Never</a:t>
            </a:r>
            <a:r>
              <a:rPr spc="90" dirty="0"/>
              <a:t> </a:t>
            </a:r>
            <a:r>
              <a:rPr dirty="0"/>
              <a:t>give</a:t>
            </a:r>
            <a:r>
              <a:rPr spc="90" dirty="0"/>
              <a:t> </a:t>
            </a:r>
            <a:r>
              <a:rPr dirty="0"/>
              <a:t>anything</a:t>
            </a:r>
            <a:r>
              <a:rPr spc="90" dirty="0"/>
              <a:t> </a:t>
            </a:r>
            <a:r>
              <a:rPr dirty="0"/>
              <a:t>by</a:t>
            </a:r>
            <a:r>
              <a:rPr spc="90" dirty="0"/>
              <a:t> </a:t>
            </a:r>
            <a:r>
              <a:rPr dirty="0"/>
              <a:t>mouth</a:t>
            </a:r>
            <a:r>
              <a:rPr spc="90" dirty="0"/>
              <a:t> </a:t>
            </a:r>
            <a:r>
              <a:rPr dirty="0"/>
              <a:t>to</a:t>
            </a:r>
            <a:r>
              <a:rPr spc="90" dirty="0"/>
              <a:t> </a:t>
            </a:r>
            <a:r>
              <a:rPr dirty="0"/>
              <a:t>an</a:t>
            </a:r>
            <a:r>
              <a:rPr spc="90" dirty="0"/>
              <a:t> </a:t>
            </a:r>
            <a:r>
              <a:rPr spc="-10" dirty="0"/>
              <a:t>unconscious person.</a:t>
            </a:r>
          </a:p>
          <a:p>
            <a:pPr marL="12700" algn="just">
              <a:lnSpc>
                <a:spcPts val="1285"/>
              </a:lnSpc>
              <a:spcBef>
                <a:spcPts val="1150"/>
              </a:spcBef>
            </a:pPr>
            <a:r>
              <a:rPr b="1" spc="-70" dirty="0">
                <a:latin typeface="Tahoma"/>
                <a:cs typeface="Tahoma"/>
              </a:rPr>
              <a:t>Dermal</a:t>
            </a:r>
            <a:r>
              <a:rPr b="1" spc="-45" dirty="0">
                <a:latin typeface="Tahoma"/>
                <a:cs typeface="Tahoma"/>
              </a:rPr>
              <a:t> </a:t>
            </a:r>
            <a:r>
              <a:rPr b="1" spc="-10" dirty="0">
                <a:latin typeface="Tahoma"/>
                <a:cs typeface="Tahoma"/>
              </a:rPr>
              <a:t>Exposure</a:t>
            </a:r>
          </a:p>
          <a:p>
            <a:pPr marL="256540" indent="-243840" algn="just">
              <a:lnSpc>
                <a:spcPts val="1285"/>
              </a:lnSpc>
              <a:buSzPct val="109090"/>
              <a:buChar char="●"/>
              <a:tabLst>
                <a:tab pos="256540" algn="l"/>
              </a:tabLst>
            </a:pPr>
            <a:r>
              <a:rPr spc="-10" dirty="0"/>
              <a:t>Remove</a:t>
            </a:r>
            <a:r>
              <a:rPr spc="25" dirty="0"/>
              <a:t> </a:t>
            </a:r>
            <a:r>
              <a:rPr dirty="0"/>
              <a:t>contaminated</a:t>
            </a:r>
            <a:r>
              <a:rPr spc="25" dirty="0"/>
              <a:t> </a:t>
            </a:r>
            <a:r>
              <a:rPr spc="-10" dirty="0"/>
              <a:t>clothing.</a:t>
            </a:r>
          </a:p>
          <a:p>
            <a:pPr marL="256540" indent="-243840" algn="just">
              <a:lnSpc>
                <a:spcPct val="100000"/>
              </a:lnSpc>
              <a:spcBef>
                <a:spcPts val="290"/>
              </a:spcBef>
              <a:buSzPct val="109090"/>
              <a:buChar char="●"/>
              <a:tabLst>
                <a:tab pos="256540" algn="l"/>
              </a:tabLst>
            </a:pPr>
            <a:r>
              <a:rPr dirty="0"/>
              <a:t>Drench</a:t>
            </a:r>
            <a:r>
              <a:rPr spc="15" dirty="0"/>
              <a:t> </a:t>
            </a:r>
            <a:r>
              <a:rPr dirty="0"/>
              <a:t>skin</a:t>
            </a:r>
            <a:r>
              <a:rPr spc="15" dirty="0"/>
              <a:t> </a:t>
            </a:r>
            <a:r>
              <a:rPr dirty="0"/>
              <a:t>with</a:t>
            </a:r>
            <a:r>
              <a:rPr spc="15" dirty="0"/>
              <a:t> </a:t>
            </a:r>
            <a:r>
              <a:rPr spc="-10" dirty="0"/>
              <a:t>water.</a:t>
            </a:r>
          </a:p>
          <a:p>
            <a:pPr marL="241300" marR="5080" indent="-229235" algn="just">
              <a:lnSpc>
                <a:spcPts val="1250"/>
              </a:lnSpc>
              <a:spcBef>
                <a:spcPts val="390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dirty="0"/>
              <a:t>	Wash</a:t>
            </a:r>
            <a:r>
              <a:rPr spc="145" dirty="0"/>
              <a:t> </a:t>
            </a:r>
            <a:r>
              <a:rPr dirty="0"/>
              <a:t>skin,</a:t>
            </a:r>
            <a:r>
              <a:rPr spc="150" dirty="0"/>
              <a:t> </a:t>
            </a:r>
            <a:r>
              <a:rPr dirty="0"/>
              <a:t>hair,</a:t>
            </a:r>
            <a:r>
              <a:rPr spc="145" dirty="0"/>
              <a:t> </a:t>
            </a:r>
            <a:r>
              <a:rPr dirty="0"/>
              <a:t>and</a:t>
            </a:r>
            <a:r>
              <a:rPr spc="150" dirty="0"/>
              <a:t> </a:t>
            </a:r>
            <a:r>
              <a:rPr dirty="0"/>
              <a:t>fingernails</a:t>
            </a:r>
            <a:r>
              <a:rPr spc="145" dirty="0"/>
              <a:t> </a:t>
            </a:r>
            <a:r>
              <a:rPr dirty="0"/>
              <a:t>thoroughly</a:t>
            </a:r>
            <a:r>
              <a:rPr spc="150" dirty="0"/>
              <a:t> </a:t>
            </a:r>
            <a:r>
              <a:rPr spc="-20" dirty="0"/>
              <a:t>with </a:t>
            </a:r>
            <a:r>
              <a:rPr dirty="0"/>
              <a:t>soap</a:t>
            </a:r>
            <a:r>
              <a:rPr spc="-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water. Rinse</a:t>
            </a:r>
            <a:r>
              <a:rPr spc="-5" dirty="0"/>
              <a:t> </a:t>
            </a:r>
            <a:r>
              <a:rPr dirty="0"/>
              <a:t>thoroughly</a:t>
            </a:r>
            <a:r>
              <a:rPr spc="-5" dirty="0"/>
              <a:t> </a:t>
            </a:r>
            <a:r>
              <a:rPr dirty="0"/>
              <a:t>and wash</a:t>
            </a:r>
            <a:r>
              <a:rPr spc="-5" dirty="0"/>
              <a:t> </a:t>
            </a:r>
            <a:r>
              <a:rPr spc="-10" dirty="0"/>
              <a:t>again.</a:t>
            </a:r>
          </a:p>
          <a:p>
            <a:pPr marL="241300" marR="5080" indent="-229235" algn="just">
              <a:lnSpc>
                <a:spcPts val="1250"/>
              </a:lnSpc>
              <a:spcBef>
                <a:spcPts val="360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dirty="0"/>
              <a:t>	Gently</a:t>
            </a:r>
            <a:r>
              <a:rPr spc="110" dirty="0"/>
              <a:t> </a:t>
            </a:r>
            <a:r>
              <a:rPr dirty="0"/>
              <a:t>dry</a:t>
            </a:r>
            <a:r>
              <a:rPr spc="110" dirty="0"/>
              <a:t> </a:t>
            </a:r>
            <a:r>
              <a:rPr dirty="0"/>
              <a:t>the</a:t>
            </a:r>
            <a:r>
              <a:rPr spc="110" dirty="0"/>
              <a:t> </a:t>
            </a:r>
            <a:r>
              <a:rPr dirty="0"/>
              <a:t>affected</a:t>
            </a:r>
            <a:r>
              <a:rPr spc="110" dirty="0"/>
              <a:t> </a:t>
            </a:r>
            <a:r>
              <a:rPr dirty="0"/>
              <a:t>area</a:t>
            </a:r>
            <a:r>
              <a:rPr spc="110" dirty="0"/>
              <a:t> </a:t>
            </a:r>
            <a:r>
              <a:rPr dirty="0"/>
              <a:t>and</a:t>
            </a:r>
            <a:r>
              <a:rPr spc="110" dirty="0"/>
              <a:t> </a:t>
            </a:r>
            <a:r>
              <a:rPr dirty="0"/>
              <a:t>wrap</a:t>
            </a:r>
            <a:r>
              <a:rPr spc="110" dirty="0"/>
              <a:t> </a:t>
            </a:r>
            <a:r>
              <a:rPr dirty="0"/>
              <a:t>it</a:t>
            </a:r>
            <a:r>
              <a:rPr spc="114" dirty="0"/>
              <a:t> </a:t>
            </a:r>
            <a:r>
              <a:rPr dirty="0"/>
              <a:t>in</a:t>
            </a:r>
            <a:r>
              <a:rPr spc="110" dirty="0"/>
              <a:t> </a:t>
            </a:r>
            <a:r>
              <a:rPr spc="-20" dirty="0"/>
              <a:t>loose </a:t>
            </a:r>
            <a:r>
              <a:rPr spc="-10" dirty="0"/>
              <a:t>cloth.</a:t>
            </a:r>
          </a:p>
          <a:p>
            <a:pPr marL="241300" marR="5080" indent="-229235" algn="just">
              <a:lnSpc>
                <a:spcPts val="1250"/>
              </a:lnSpc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dirty="0"/>
              <a:t>	</a:t>
            </a:r>
            <a:r>
              <a:rPr spc="15" dirty="0"/>
              <a:t>If</a:t>
            </a:r>
            <a:r>
              <a:rPr spc="185" dirty="0"/>
              <a:t> </a:t>
            </a:r>
            <a:r>
              <a:rPr spc="15" dirty="0"/>
              <a:t>the</a:t>
            </a:r>
            <a:r>
              <a:rPr spc="185" dirty="0"/>
              <a:t> </a:t>
            </a:r>
            <a:r>
              <a:rPr spc="25" dirty="0"/>
              <a:t>skin</a:t>
            </a:r>
            <a:r>
              <a:rPr spc="185" dirty="0"/>
              <a:t> </a:t>
            </a:r>
            <a:r>
              <a:rPr spc="30" dirty="0"/>
              <a:t>h</a:t>
            </a:r>
            <a:r>
              <a:rPr spc="35" dirty="0"/>
              <a:t>a</a:t>
            </a:r>
            <a:r>
              <a:rPr dirty="0"/>
              <a:t>s</a:t>
            </a:r>
            <a:r>
              <a:rPr spc="185" dirty="0"/>
              <a:t> </a:t>
            </a:r>
            <a:r>
              <a:rPr spc="20" dirty="0"/>
              <a:t>chemical</a:t>
            </a:r>
            <a:r>
              <a:rPr spc="185" dirty="0"/>
              <a:t> </a:t>
            </a:r>
            <a:r>
              <a:rPr spc="30" dirty="0"/>
              <a:t>burns,</a:t>
            </a:r>
            <a:r>
              <a:rPr spc="185" dirty="0"/>
              <a:t> </a:t>
            </a:r>
            <a:r>
              <a:rPr spc="10" dirty="0"/>
              <a:t>cover</a:t>
            </a:r>
            <a:r>
              <a:rPr spc="185" dirty="0"/>
              <a:t> </a:t>
            </a:r>
            <a:r>
              <a:rPr spc="15" dirty="0"/>
              <a:t>the</a:t>
            </a:r>
            <a:r>
              <a:rPr spc="185" dirty="0"/>
              <a:t> </a:t>
            </a:r>
            <a:r>
              <a:rPr spc="20" dirty="0"/>
              <a:t>area</a:t>
            </a:r>
            <a:r>
              <a:rPr dirty="0"/>
              <a:t> </a:t>
            </a:r>
            <a:r>
              <a:rPr spc="-20" dirty="0"/>
              <a:t>loosely</a:t>
            </a:r>
            <a:r>
              <a:rPr spc="-95" dirty="0"/>
              <a:t> </a:t>
            </a:r>
            <a:r>
              <a:rPr spc="-10" dirty="0"/>
              <a:t>with</a:t>
            </a:r>
            <a:r>
              <a:rPr spc="-95" dirty="0"/>
              <a:t> </a:t>
            </a:r>
            <a:r>
              <a:rPr dirty="0"/>
              <a:t>a</a:t>
            </a:r>
            <a:r>
              <a:rPr spc="-95" dirty="0"/>
              <a:t> </a:t>
            </a:r>
            <a:r>
              <a:rPr spc="-15" dirty="0"/>
              <a:t>clean,</a:t>
            </a:r>
            <a:r>
              <a:rPr spc="-95" dirty="0"/>
              <a:t> </a:t>
            </a:r>
            <a:r>
              <a:rPr spc="-10" dirty="0"/>
              <a:t>soft</a:t>
            </a:r>
            <a:r>
              <a:rPr spc="-95" dirty="0"/>
              <a:t> </a:t>
            </a:r>
            <a:r>
              <a:rPr spc="-20" dirty="0"/>
              <a:t>cloth.</a:t>
            </a:r>
            <a:r>
              <a:rPr spc="-95" dirty="0"/>
              <a:t> </a:t>
            </a:r>
            <a:r>
              <a:rPr spc="-10" dirty="0"/>
              <a:t>Do</a:t>
            </a:r>
            <a:r>
              <a:rPr spc="-95" dirty="0"/>
              <a:t> </a:t>
            </a:r>
            <a:r>
              <a:rPr spc="-15" dirty="0"/>
              <a:t>not</a:t>
            </a:r>
            <a:r>
              <a:rPr spc="-95" dirty="0"/>
              <a:t> </a:t>
            </a:r>
            <a:r>
              <a:rPr dirty="0"/>
              <a:t>u</a:t>
            </a:r>
            <a:r>
              <a:rPr spc="-15" dirty="0"/>
              <a:t>s</a:t>
            </a:r>
            <a:r>
              <a:rPr dirty="0"/>
              <a:t>e</a:t>
            </a:r>
            <a:r>
              <a:rPr spc="-95" dirty="0"/>
              <a:t> </a:t>
            </a:r>
            <a:r>
              <a:rPr spc="-10" dirty="0"/>
              <a:t>ointments,</a:t>
            </a:r>
            <a:r>
              <a:rPr dirty="0"/>
              <a:t> greases,</a:t>
            </a:r>
            <a:r>
              <a:rPr spc="-85" dirty="0"/>
              <a:t> </a:t>
            </a:r>
            <a:r>
              <a:rPr spc="-15" dirty="0"/>
              <a:t>powders</a:t>
            </a:r>
            <a:r>
              <a:rPr spc="-85" dirty="0"/>
              <a:t> </a:t>
            </a:r>
            <a:r>
              <a:rPr spc="-10" dirty="0"/>
              <a:t>or</a:t>
            </a:r>
            <a:r>
              <a:rPr spc="-85" dirty="0"/>
              <a:t> </a:t>
            </a:r>
            <a:r>
              <a:rPr spc="-5" dirty="0"/>
              <a:t>other</a:t>
            </a:r>
            <a:r>
              <a:rPr spc="-85" dirty="0"/>
              <a:t> </a:t>
            </a:r>
            <a:r>
              <a:rPr spc="-5" dirty="0"/>
              <a:t>treatments</a:t>
            </a:r>
            <a:r>
              <a:rPr spc="-85" dirty="0"/>
              <a:t> </a:t>
            </a:r>
            <a:r>
              <a:rPr dirty="0"/>
              <a:t>unless</a:t>
            </a:r>
            <a:r>
              <a:rPr spc="-85" dirty="0"/>
              <a:t> </a:t>
            </a:r>
            <a:r>
              <a:rPr dirty="0"/>
              <a:t>directed </a:t>
            </a:r>
            <a:r>
              <a:rPr spc="-15" dirty="0"/>
              <a:t>b</a:t>
            </a:r>
            <a:r>
              <a:rPr dirty="0"/>
              <a:t>y a medical </a:t>
            </a:r>
            <a:r>
              <a:rPr spc="-5" dirty="0"/>
              <a:t>authority.</a:t>
            </a:r>
          </a:p>
          <a:p>
            <a:pPr marL="12700" algn="just">
              <a:lnSpc>
                <a:spcPts val="1285"/>
              </a:lnSpc>
              <a:spcBef>
                <a:spcPts val="1150"/>
              </a:spcBef>
            </a:pPr>
            <a:r>
              <a:rPr b="1" spc="-75" dirty="0">
                <a:latin typeface="Tahoma"/>
                <a:cs typeface="Tahoma"/>
              </a:rPr>
              <a:t>Inhalation</a:t>
            </a:r>
            <a:r>
              <a:rPr b="1" spc="15" dirty="0">
                <a:latin typeface="Tahoma"/>
                <a:cs typeface="Tahoma"/>
              </a:rPr>
              <a:t> </a:t>
            </a:r>
            <a:r>
              <a:rPr b="1" spc="-10" dirty="0">
                <a:latin typeface="Tahoma"/>
                <a:cs typeface="Tahoma"/>
              </a:rPr>
              <a:t>Exposure</a:t>
            </a:r>
          </a:p>
          <a:p>
            <a:pPr marL="241300" marR="5080" indent="-229235" algn="just">
              <a:lnSpc>
                <a:spcPts val="1250"/>
              </a:lnSpc>
              <a:spcBef>
                <a:spcPts val="65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dirty="0"/>
              <a:t>	Get</a:t>
            </a:r>
            <a:r>
              <a:rPr spc="5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dirty="0"/>
              <a:t>poisoning</a:t>
            </a:r>
            <a:r>
              <a:rPr spc="5" dirty="0"/>
              <a:t> </a:t>
            </a:r>
            <a:r>
              <a:rPr dirty="0"/>
              <a:t>victim</a:t>
            </a:r>
            <a:r>
              <a:rPr spc="1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fresh</a:t>
            </a:r>
            <a:r>
              <a:rPr spc="10" dirty="0"/>
              <a:t> </a:t>
            </a:r>
            <a:r>
              <a:rPr dirty="0"/>
              <a:t>air</a:t>
            </a:r>
            <a:r>
              <a:rPr spc="5" dirty="0"/>
              <a:t> </a:t>
            </a:r>
            <a:r>
              <a:rPr dirty="0"/>
              <a:t>immediately.</a:t>
            </a:r>
            <a:r>
              <a:rPr spc="10" dirty="0"/>
              <a:t> </a:t>
            </a:r>
            <a:r>
              <a:rPr spc="-25" dirty="0"/>
              <a:t>If </a:t>
            </a:r>
            <a:r>
              <a:rPr dirty="0"/>
              <a:t>possible, carry </a:t>
            </a:r>
            <a:r>
              <a:rPr spc="-25" dirty="0"/>
              <a:t>(don’t</a:t>
            </a:r>
            <a:r>
              <a:rPr dirty="0"/>
              <a:t> walk) the </a:t>
            </a:r>
            <a:r>
              <a:rPr spc="-10" dirty="0"/>
              <a:t>victim.</a:t>
            </a:r>
          </a:p>
          <a:p>
            <a:pPr marL="241300" marR="5080" indent="-229235" algn="just">
              <a:lnSpc>
                <a:spcPts val="1250"/>
              </a:lnSpc>
              <a:spcBef>
                <a:spcPts val="360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dirty="0"/>
              <a:t>	Do</a:t>
            </a:r>
            <a:r>
              <a:rPr spc="80" dirty="0"/>
              <a:t> </a:t>
            </a:r>
            <a:r>
              <a:rPr dirty="0"/>
              <a:t>not</a:t>
            </a:r>
            <a:r>
              <a:rPr spc="85" dirty="0"/>
              <a:t> </a:t>
            </a:r>
            <a:r>
              <a:rPr dirty="0"/>
              <a:t>attempt</a:t>
            </a:r>
            <a:r>
              <a:rPr spc="85" dirty="0"/>
              <a:t> </a:t>
            </a:r>
            <a:r>
              <a:rPr dirty="0"/>
              <a:t>to</a:t>
            </a:r>
            <a:r>
              <a:rPr spc="80" dirty="0"/>
              <a:t> </a:t>
            </a:r>
            <a:r>
              <a:rPr dirty="0"/>
              <a:t>rescue</a:t>
            </a:r>
            <a:r>
              <a:rPr spc="85" dirty="0"/>
              <a:t> </a:t>
            </a:r>
            <a:r>
              <a:rPr dirty="0"/>
              <a:t>someone</a:t>
            </a:r>
            <a:r>
              <a:rPr spc="85" dirty="0"/>
              <a:t> </a:t>
            </a:r>
            <a:r>
              <a:rPr dirty="0"/>
              <a:t>in</a:t>
            </a:r>
            <a:r>
              <a:rPr spc="85" dirty="0"/>
              <a:t> </a:t>
            </a:r>
            <a:r>
              <a:rPr dirty="0"/>
              <a:t>an</a:t>
            </a:r>
            <a:r>
              <a:rPr spc="80" dirty="0"/>
              <a:t> </a:t>
            </a:r>
            <a:r>
              <a:rPr spc="-10" dirty="0"/>
              <a:t>enclosed </a:t>
            </a:r>
            <a:r>
              <a:rPr dirty="0"/>
              <a:t>area</a:t>
            </a:r>
            <a:r>
              <a:rPr spc="-15" dirty="0"/>
              <a:t> </a:t>
            </a:r>
            <a:r>
              <a:rPr dirty="0"/>
              <a:t>if</a:t>
            </a:r>
            <a:r>
              <a:rPr spc="-15" dirty="0"/>
              <a:t> </a:t>
            </a:r>
            <a:r>
              <a:rPr dirty="0"/>
              <a:t>you</a:t>
            </a:r>
            <a:r>
              <a:rPr spc="-15" dirty="0"/>
              <a:t> </a:t>
            </a:r>
            <a:r>
              <a:rPr spc="-20" dirty="0"/>
              <a:t>don’t</a:t>
            </a:r>
            <a:r>
              <a:rPr spc="-15" dirty="0"/>
              <a:t> </a:t>
            </a:r>
            <a:r>
              <a:rPr dirty="0"/>
              <a:t>have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proper</a:t>
            </a:r>
            <a:r>
              <a:rPr spc="-15" dirty="0"/>
              <a:t> </a:t>
            </a:r>
            <a:r>
              <a:rPr dirty="0"/>
              <a:t>respiratory</a:t>
            </a:r>
            <a:r>
              <a:rPr spc="-10" dirty="0"/>
              <a:t> equip- ment.</a:t>
            </a:r>
          </a:p>
          <a:p>
            <a:pPr marL="240665" marR="5080" indent="-228600" algn="just">
              <a:lnSpc>
                <a:spcPts val="1250"/>
              </a:lnSpc>
              <a:spcBef>
                <a:spcPts val="360"/>
              </a:spcBef>
              <a:buSzPct val="109090"/>
              <a:buChar char="●"/>
              <a:tabLst>
                <a:tab pos="240665" algn="l"/>
                <a:tab pos="255904" algn="l"/>
              </a:tabLst>
            </a:pPr>
            <a:r>
              <a:rPr dirty="0"/>
              <a:t>	</a:t>
            </a:r>
            <a:r>
              <a:rPr spc="-20" dirty="0"/>
              <a:t>Have</a:t>
            </a:r>
            <a:r>
              <a:rPr spc="-40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victim</a:t>
            </a:r>
            <a:r>
              <a:rPr spc="-35" dirty="0"/>
              <a:t> </a:t>
            </a:r>
            <a:r>
              <a:rPr dirty="0"/>
              <a:t>lie</a:t>
            </a:r>
            <a:r>
              <a:rPr spc="-40" dirty="0"/>
              <a:t> </a:t>
            </a:r>
            <a:r>
              <a:rPr dirty="0"/>
              <a:t>down</a:t>
            </a:r>
            <a:r>
              <a:rPr spc="-40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loosen</a:t>
            </a:r>
            <a:r>
              <a:rPr spc="-40" dirty="0"/>
              <a:t> </a:t>
            </a:r>
            <a:r>
              <a:rPr dirty="0"/>
              <a:t>all</a:t>
            </a:r>
            <a:r>
              <a:rPr spc="-40" dirty="0"/>
              <a:t> </a:t>
            </a:r>
            <a:r>
              <a:rPr dirty="0"/>
              <a:t>tight</a:t>
            </a:r>
            <a:r>
              <a:rPr spc="-35" dirty="0"/>
              <a:t> </a:t>
            </a:r>
            <a:r>
              <a:rPr spc="-10" dirty="0"/>
              <a:t>cloth- </a:t>
            </a:r>
            <a:r>
              <a:rPr spc="-20" dirty="0"/>
              <a:t>ing.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862046" y="1055713"/>
            <a:ext cx="3100705" cy="38925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41300" marR="5080" indent="-229235" algn="just">
              <a:lnSpc>
                <a:spcPts val="1250"/>
              </a:lnSpc>
              <a:spcBef>
                <a:spcPts val="200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30" dirty="0">
                <a:latin typeface="Times New Roman"/>
                <a:cs typeface="Times New Roman"/>
              </a:rPr>
              <a:t>If</a:t>
            </a:r>
            <a:r>
              <a:rPr sz="1100" spc="-20" dirty="0">
                <a:latin typeface="Times New Roman"/>
                <a:cs typeface="Times New Roman"/>
              </a:rPr>
              <a:t> breathing has stopped </a:t>
            </a:r>
            <a:r>
              <a:rPr sz="1100" spc="-50" dirty="0">
                <a:latin typeface="Times New Roman"/>
                <a:cs typeface="Times New Roman"/>
              </a:rPr>
              <a:t>or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Times New Roman"/>
                <a:cs typeface="Times New Roman"/>
              </a:rPr>
              <a:t>is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irregular,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give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artificial respiration.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 algn="just">
              <a:lnSpc>
                <a:spcPts val="1250"/>
              </a:lnSpc>
              <a:spcBef>
                <a:spcPts val="359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Keep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person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warm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quiet.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Wrap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person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blanket—but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don’t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let them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overheat.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 algn="just">
              <a:lnSpc>
                <a:spcPts val="1250"/>
              </a:lnSpc>
              <a:spcBef>
                <a:spcPts val="360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If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victim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convulsing,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watch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breathing </a:t>
            </a:r>
            <a:r>
              <a:rPr sz="1100" dirty="0">
                <a:latin typeface="Times New Roman"/>
                <a:cs typeface="Times New Roman"/>
              </a:rPr>
              <a:t>irregularities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victim’s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head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from </a:t>
            </a:r>
            <a:r>
              <a:rPr sz="1100" dirty="0">
                <a:latin typeface="Times New Roman"/>
                <a:cs typeface="Times New Roman"/>
              </a:rPr>
              <a:t>striking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floor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wall.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Keep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victim’s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chin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up </a:t>
            </a:r>
            <a:r>
              <a:rPr sz="1100" spc="-10" dirty="0">
                <a:latin typeface="Times New Roman"/>
                <a:cs typeface="Times New Roman"/>
              </a:rPr>
              <a:t>so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that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the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air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passage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remain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free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for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breathing.</a:t>
            </a:r>
            <a:endParaRPr sz="1100">
              <a:latin typeface="Times New Roman"/>
              <a:cs typeface="Times New Roman"/>
            </a:endParaRPr>
          </a:p>
          <a:p>
            <a:pPr marL="256540" indent="-243840" algn="just">
              <a:lnSpc>
                <a:spcPct val="100000"/>
              </a:lnSpc>
              <a:spcBef>
                <a:spcPts val="259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Do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give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alcohol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form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victim.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5"/>
              </a:lnSpc>
              <a:spcBef>
                <a:spcPts val="1180"/>
              </a:spcBef>
            </a:pPr>
            <a:r>
              <a:rPr sz="1100" b="1" spc="-85" dirty="0">
                <a:latin typeface="Tahoma"/>
                <a:cs typeface="Tahoma"/>
              </a:rPr>
              <a:t>Eye</a:t>
            </a:r>
            <a:r>
              <a:rPr sz="1100" b="1" spc="-65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Exposure</a:t>
            </a:r>
            <a:endParaRPr sz="1100">
              <a:latin typeface="Tahoma"/>
              <a:cs typeface="Tahoma"/>
            </a:endParaRPr>
          </a:p>
          <a:p>
            <a:pPr marL="241300" marR="5715" indent="-229235">
              <a:lnSpc>
                <a:spcPts val="1250"/>
              </a:lnSpc>
              <a:spcBef>
                <a:spcPts val="65"/>
              </a:spcBef>
              <a:buChar char="●"/>
              <a:tabLst>
                <a:tab pos="241300" algn="l"/>
                <a:tab pos="256540" algn="l"/>
              </a:tabLst>
            </a:pP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00" spc="-20" dirty="0">
                <a:latin typeface="Times New Roman"/>
                <a:cs typeface="Times New Roman"/>
              </a:rPr>
              <a:t>Hold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eyelids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open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wash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eyes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with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drips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clean </a:t>
            </a:r>
            <a:r>
              <a:rPr sz="1100" dirty="0">
                <a:latin typeface="Times New Roman"/>
                <a:cs typeface="Times New Roman"/>
              </a:rPr>
              <a:t>water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(e.g.,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decontamination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site).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1250"/>
              </a:lnSpc>
              <a:spcBef>
                <a:spcPts val="360"/>
              </a:spcBef>
              <a:buChar char="●"/>
              <a:tabLst>
                <a:tab pos="241300" algn="l"/>
                <a:tab pos="256540" algn="l"/>
              </a:tabLst>
            </a:pP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Times New Roman"/>
                <a:cs typeface="Times New Roman"/>
              </a:rPr>
              <a:t>Do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medications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wash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water: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pure </a:t>
            </a:r>
            <a:r>
              <a:rPr sz="1100" spc="-10" dirty="0">
                <a:latin typeface="Times New Roman"/>
                <a:cs typeface="Times New Roman"/>
              </a:rPr>
              <a:t>water.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1250"/>
              </a:lnSpc>
              <a:spcBef>
                <a:spcPts val="360"/>
              </a:spcBef>
              <a:buChar char="●"/>
              <a:tabLst>
                <a:tab pos="241300" algn="l"/>
                <a:tab pos="256540" algn="l"/>
              </a:tabLst>
            </a:pP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Times New Roman"/>
                <a:cs typeface="Times New Roman"/>
              </a:rPr>
              <a:t>Drip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across—not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directly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into—the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eye,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or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eyewash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dispenser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3).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1250"/>
              </a:lnSpc>
              <a:spcBef>
                <a:spcPts val="360"/>
              </a:spcBef>
              <a:buChar char="●"/>
              <a:tabLst>
                <a:tab pos="241300" algn="l"/>
                <a:tab pos="256540" algn="l"/>
              </a:tabLst>
            </a:pP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00" spc="-10" dirty="0">
                <a:latin typeface="Times New Roman"/>
                <a:cs typeface="Times New Roman"/>
              </a:rPr>
              <a:t>Continuously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rinse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for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15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minutes.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only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one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eye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is </a:t>
            </a:r>
            <a:r>
              <a:rPr sz="1100" spc="-20" dirty="0">
                <a:latin typeface="Times New Roman"/>
                <a:cs typeface="Times New Roman"/>
              </a:rPr>
              <a:t>affected,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careful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not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contaminate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the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other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eye.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60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Flush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under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eyelid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remove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debris.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1250"/>
              </a:lnSpc>
              <a:spcBef>
                <a:spcPts val="390"/>
              </a:spcBef>
              <a:buChar char="●"/>
              <a:tabLst>
                <a:tab pos="241300" algn="l"/>
                <a:tab pos="256540" algn="l"/>
              </a:tabLst>
            </a:pP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Times New Roman"/>
                <a:cs typeface="Times New Roman"/>
              </a:rPr>
              <a:t>Cover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eye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clean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piece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cloth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seek </a:t>
            </a:r>
            <a:r>
              <a:rPr sz="1100" dirty="0">
                <a:latin typeface="Times New Roman"/>
                <a:cs typeface="Times New Roman"/>
              </a:rPr>
              <a:t>medical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attention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immediately.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84200" y="530859"/>
            <a:ext cx="6352540" cy="37846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365"/>
              </a:spcBef>
            </a:pPr>
            <a:r>
              <a:rPr dirty="0"/>
              <a:t>First</a:t>
            </a:r>
            <a:r>
              <a:rPr spc="235" dirty="0"/>
              <a:t> </a:t>
            </a:r>
            <a:r>
              <a:rPr spc="50" dirty="0"/>
              <a:t>Aid</a:t>
            </a:r>
            <a:r>
              <a:rPr spc="240" dirty="0"/>
              <a:t> </a:t>
            </a:r>
            <a:r>
              <a:rPr dirty="0"/>
              <a:t>for</a:t>
            </a:r>
            <a:r>
              <a:rPr spc="235" dirty="0"/>
              <a:t> </a:t>
            </a:r>
            <a:r>
              <a:rPr dirty="0"/>
              <a:t>Pesticide</a:t>
            </a:r>
            <a:r>
              <a:rPr spc="240" dirty="0"/>
              <a:t> </a:t>
            </a:r>
            <a:r>
              <a:rPr spc="50" dirty="0"/>
              <a:t>Poisoning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3874770" y="5175503"/>
            <a:ext cx="3074670" cy="3047365"/>
            <a:chOff x="3874770" y="5175503"/>
            <a:chExt cx="3074670" cy="3047365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7470" y="5188203"/>
              <a:ext cx="3049269" cy="302196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887470" y="5188203"/>
              <a:ext cx="3049270" cy="3021965"/>
            </a:xfrm>
            <a:custGeom>
              <a:avLst/>
              <a:gdLst/>
              <a:ahLst/>
              <a:cxnLst/>
              <a:rect l="l" t="t" r="r" b="b"/>
              <a:pathLst>
                <a:path w="3049270" h="3021965">
                  <a:moveTo>
                    <a:pt x="0" y="3021965"/>
                  </a:moveTo>
                  <a:lnTo>
                    <a:pt x="3049270" y="3021965"/>
                  </a:lnTo>
                  <a:lnTo>
                    <a:pt x="3049270" y="0"/>
                  </a:lnTo>
                  <a:lnTo>
                    <a:pt x="0" y="0"/>
                  </a:lnTo>
                  <a:lnTo>
                    <a:pt x="0" y="30219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881120" y="8289670"/>
            <a:ext cx="3061970" cy="70104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62865" marR="55244" algn="just">
              <a:lnSpc>
                <a:spcPts val="1100"/>
              </a:lnSpc>
              <a:spcBef>
                <a:spcPts val="600"/>
              </a:spcBef>
            </a:pPr>
            <a:r>
              <a:rPr sz="1000" b="1" spc="-45" dirty="0">
                <a:latin typeface="Tahoma"/>
                <a:cs typeface="Tahoma"/>
              </a:rPr>
              <a:t>Figure</a:t>
            </a:r>
            <a:r>
              <a:rPr sz="1000" b="1" spc="30" dirty="0">
                <a:latin typeface="Tahoma"/>
                <a:cs typeface="Tahoma"/>
              </a:rPr>
              <a:t> </a:t>
            </a:r>
            <a:r>
              <a:rPr sz="1000" b="1" spc="-95" dirty="0">
                <a:latin typeface="Tahoma"/>
                <a:cs typeface="Tahoma"/>
              </a:rPr>
              <a:t>3:</a:t>
            </a:r>
            <a:r>
              <a:rPr sz="1000" b="1" spc="30" dirty="0">
                <a:latin typeface="Tahoma"/>
                <a:cs typeface="Tahoma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Eyewash</a:t>
            </a:r>
            <a:r>
              <a:rPr sz="1000" spc="40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dispensers</a:t>
            </a:r>
            <a:r>
              <a:rPr sz="1000" spc="4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are</a:t>
            </a:r>
            <a:r>
              <a:rPr sz="1000" spc="4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helpful</a:t>
            </a:r>
            <a:r>
              <a:rPr sz="1000" spc="4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in</a:t>
            </a:r>
            <a:r>
              <a:rPr sz="1000" spc="4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washing</a:t>
            </a:r>
            <a:r>
              <a:rPr sz="1000" spc="3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pesticides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out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of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your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eyes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75" dirty="0">
                <a:latin typeface="Trebuchet MS"/>
                <a:cs typeface="Trebuchet MS"/>
              </a:rPr>
              <a:t>if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you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are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exposed.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Carry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them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in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your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vehicle.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(Photo</a:t>
            </a:r>
            <a:r>
              <a:rPr sz="800" spc="-1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courtesy</a:t>
            </a:r>
            <a:r>
              <a:rPr sz="800" spc="-10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of</a:t>
            </a:r>
            <a:r>
              <a:rPr sz="800" spc="-10" dirty="0">
                <a:latin typeface="Trebuchet MS"/>
                <a:cs typeface="Trebuchet MS"/>
              </a:rPr>
              <a:t> </a:t>
            </a:r>
            <a:r>
              <a:rPr sz="800" dirty="0">
                <a:latin typeface="Trebuchet MS"/>
                <a:cs typeface="Trebuchet MS"/>
              </a:rPr>
              <a:t>USDA</a:t>
            </a:r>
            <a:r>
              <a:rPr sz="800" spc="-10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Forest</a:t>
            </a:r>
            <a:r>
              <a:rPr sz="800" spc="-1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Service</a:t>
            </a:r>
            <a:r>
              <a:rPr sz="800" spc="-10" dirty="0">
                <a:latin typeface="Trebuchet MS"/>
                <a:cs typeface="Trebuchet MS"/>
              </a:rPr>
              <a:t> </a:t>
            </a:r>
            <a:r>
              <a:rPr sz="800" spc="-60" dirty="0">
                <a:latin typeface="Trebuchet MS"/>
                <a:cs typeface="Trebuchet MS"/>
              </a:rPr>
              <a:t>-</a:t>
            </a:r>
            <a:r>
              <a:rPr sz="800" spc="-10" dirty="0">
                <a:latin typeface="Trebuchet MS"/>
                <a:cs typeface="Trebuchet MS"/>
              </a:rPr>
              <a:t> Region</a:t>
            </a:r>
            <a:r>
              <a:rPr sz="800" dirty="0">
                <a:latin typeface="Trebuchet MS"/>
                <a:cs typeface="Trebuchet MS"/>
              </a:rPr>
              <a:t> </a:t>
            </a:r>
            <a:r>
              <a:rPr sz="800" spc="-20" dirty="0">
                <a:latin typeface="Trebuchet MS"/>
                <a:cs typeface="Trebuchet MS"/>
              </a:rPr>
              <a:t>8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60" dirty="0">
                <a:latin typeface="Trebuchet MS"/>
                <a:cs typeface="Trebuchet MS"/>
              </a:rPr>
              <a:t>-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20" dirty="0">
                <a:latin typeface="Trebuchet MS"/>
                <a:cs typeface="Trebuchet MS"/>
              </a:rPr>
              <a:t>Southern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135" dirty="0">
                <a:latin typeface="Trebuchet MS"/>
                <a:cs typeface="Trebuchet MS"/>
              </a:rPr>
              <a:t>,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20" dirty="0">
                <a:latin typeface="Trebuchet MS"/>
                <a:cs typeface="Trebuchet MS"/>
              </a:rPr>
              <a:t>Bugwood.org)</a:t>
            </a:r>
            <a:endParaRPr sz="8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7507684" y="4561204"/>
            <a:ext cx="143510" cy="654050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100" dirty="0">
                <a:solidFill>
                  <a:srgbClr val="FFFFFF"/>
                </a:solidFill>
                <a:latin typeface="Trebuchet MS"/>
                <a:cs typeface="Trebuchet MS"/>
              </a:rPr>
              <a:t>SECTION</a:t>
            </a:r>
            <a:r>
              <a:rPr sz="800" b="1" spc="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25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79084" y="4561204"/>
            <a:ext cx="143510" cy="890905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-20" dirty="0">
                <a:solidFill>
                  <a:srgbClr val="FFFFFF"/>
                </a:solidFill>
                <a:latin typeface="Trebuchet MS"/>
                <a:cs typeface="Trebuchet MS"/>
              </a:rPr>
              <a:t>Handling</a:t>
            </a:r>
            <a:r>
              <a:rPr sz="8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Trebuchet MS"/>
                <a:cs typeface="Trebuchet MS"/>
              </a:rPr>
              <a:t>Pesticides</a:t>
            </a:r>
            <a:endParaRPr sz="800">
              <a:latin typeface="Trebuchet MS"/>
              <a:cs typeface="Trebuchet MS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822959" y="1328674"/>
          <a:ext cx="6339840" cy="449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5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4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990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b="1" spc="1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LEARNING</a:t>
                      </a:r>
                      <a:r>
                        <a:rPr sz="1400" b="1" spc="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OBJECTIVES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2413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0870">
                <a:tc gridSpan="2">
                  <a:txBody>
                    <a:bodyPr/>
                    <a:lstStyle/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425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Explain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why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mixing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loading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pesticides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poses a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significant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hazard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environment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the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4165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people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who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perform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these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tasks.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59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Specify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where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you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may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never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mix,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load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clean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application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equipment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respect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wells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or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4165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surface</a:t>
                      </a:r>
                      <a:r>
                        <a:rPr sz="1000" b="1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water.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4165" marR="305435" indent="-228600">
                        <a:lnSpc>
                          <a:spcPct val="100000"/>
                        </a:lnSpc>
                        <a:spcBef>
                          <a:spcPts val="359"/>
                        </a:spcBef>
                        <a:buFont typeface="Wingdings"/>
                        <a:buChar char=""/>
                        <a:tabLst>
                          <a:tab pos="304165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Explain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when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you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would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need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perform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above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tasks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over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spill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containment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surface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(also called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mixing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loading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pad).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59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Describe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steps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you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can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take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minimize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your exposure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pesticides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when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mixing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loading.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59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Describe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precautions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you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must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take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protect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water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supply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when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mixing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loading.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59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Explain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 restrictions on using rinsates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future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mixes.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59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Describe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how to properly rinse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pesticide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 containers and list the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benefits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 of doing 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so.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539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spc="2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KNOW</a:t>
                      </a:r>
                      <a:r>
                        <a:rPr sz="1400" b="1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1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400" b="1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2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LAW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43180" marB="0">
                    <a:lnL w="38100">
                      <a:solidFill>
                        <a:srgbClr val="000000"/>
                      </a:solidFill>
                      <a:prstDash val="solid"/>
                    </a:lnL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1995">
                <a:tc gridSpan="2">
                  <a:txBody>
                    <a:bodyPr/>
                    <a:lstStyle/>
                    <a:p>
                      <a:pPr marL="304800" marR="332105" indent="-228600" algn="just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dirty="0">
                          <a:latin typeface="Wingdings"/>
                          <a:cs typeface="Wingdings"/>
                        </a:rPr>
                        <a:t></a:t>
                      </a:r>
                      <a:r>
                        <a:rPr sz="1000" spc="22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00" b="1" spc="95" dirty="0"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not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35" dirty="0">
                          <a:latin typeface="Trebuchet MS"/>
                          <a:cs typeface="Trebuchet MS"/>
                        </a:rPr>
                        <a:t>fill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clean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pesticide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equipment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where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pesticide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might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enter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well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surface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water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or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where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rising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waters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could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flood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filling/cleaning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site.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4800" marR="130175" indent="-228600" algn="just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000" dirty="0">
                          <a:latin typeface="Wingdings"/>
                          <a:cs typeface="Wingdings"/>
                        </a:rPr>
                        <a:t></a:t>
                      </a:r>
                      <a:r>
                        <a:rPr sz="1000" spc="26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Comply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spill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containment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surface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requirements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50" dirty="0">
                          <a:latin typeface="Trebuchet MS"/>
                          <a:cs typeface="Trebuchet MS"/>
                        </a:rPr>
                        <a:t>if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you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mix,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load,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transfer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more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than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1,500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pounds</a:t>
                      </a:r>
                      <a:r>
                        <a:rPr sz="1000" b="1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b="1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active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ingredient</a:t>
                      </a:r>
                      <a:r>
                        <a:rPr sz="1000" b="1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one</a:t>
                      </a:r>
                      <a:r>
                        <a:rPr sz="1000" b="1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site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00" b="1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calendar</a:t>
                      </a:r>
                      <a:r>
                        <a:rPr sz="1000" b="1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year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50" dirty="0">
                          <a:latin typeface="Trebuchet MS"/>
                          <a:cs typeface="Trebuchet MS"/>
                        </a:rPr>
                        <a:t>if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you</a:t>
                      </a:r>
                      <a:r>
                        <a:rPr sz="1000" b="1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so</a:t>
                      </a:r>
                      <a:r>
                        <a:rPr sz="1000" b="1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within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45" dirty="0">
                          <a:latin typeface="Trebuchet MS"/>
                          <a:cs typeface="Trebuchet MS"/>
                        </a:rPr>
                        <a:t>100</a:t>
                      </a:r>
                      <a:r>
                        <a:rPr sz="1000" b="1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feet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b="1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well</a:t>
                      </a:r>
                      <a:r>
                        <a:rPr sz="1000" b="1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or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surface</a:t>
                      </a:r>
                      <a:r>
                        <a:rPr sz="1000" b="1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water.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76200" algn="just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000" dirty="0">
                          <a:latin typeface="Wingdings"/>
                          <a:cs typeface="Wingdings"/>
                        </a:rPr>
                        <a:t></a:t>
                      </a:r>
                      <a:r>
                        <a:rPr sz="1000" spc="204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You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may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never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mix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load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pesticides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within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8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feet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well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surface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water.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76200" algn="just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000" dirty="0">
                          <a:latin typeface="Wingdings"/>
                          <a:cs typeface="Wingdings"/>
                        </a:rPr>
                        <a:t></a:t>
                      </a:r>
                      <a:r>
                        <a:rPr sz="1000" spc="25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Protect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your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water supply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from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contamination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by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using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an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air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gap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or an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antisiphoning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device.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76200" algn="just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000" dirty="0">
                          <a:latin typeface="Wingdings"/>
                          <a:cs typeface="Wingdings"/>
                        </a:rPr>
                        <a:t></a:t>
                      </a:r>
                      <a:r>
                        <a:rPr sz="1000" spc="204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You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can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use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rinsates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future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mix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provided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pesticide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rinsate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labeled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site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and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4800" algn="just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final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mix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does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not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exceed label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rates.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4800" marR="300355" indent="-228600" algn="just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000" dirty="0">
                          <a:latin typeface="Wingdings"/>
                          <a:cs typeface="Wingdings"/>
                        </a:rPr>
                        <a:t></a:t>
                      </a:r>
                      <a:r>
                        <a:rPr sz="1000" spc="229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Only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pesticide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containers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that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have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been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triple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rinsed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equivalent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may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be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recycled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dis-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posed</a:t>
                      </a:r>
                      <a:r>
                        <a:rPr sz="1000" b="1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b="1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00" b="1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00" b="1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landfill.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1350572" y="6675980"/>
            <a:ext cx="25596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ixing</a:t>
            </a:r>
            <a:r>
              <a:rPr sz="1100" spc="2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loading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often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50572" y="6834678"/>
            <a:ext cx="25596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most</a:t>
            </a:r>
            <a:r>
              <a:rPr sz="1100" spc="2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hazardous</a:t>
            </a:r>
            <a:r>
              <a:rPr sz="1100" spc="2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activities</a:t>
            </a:r>
            <a:r>
              <a:rPr sz="1100" spc="2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2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use.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9979" y="6513952"/>
            <a:ext cx="3110865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dirty="0">
                <a:latin typeface="Times New Roman"/>
                <a:cs typeface="Times New Roman"/>
              </a:rPr>
              <a:t>M</a:t>
            </a:r>
            <a:r>
              <a:rPr sz="1100" spc="-10" dirty="0">
                <a:latin typeface="Times New Roman"/>
                <a:cs typeface="Times New Roman"/>
              </a:rPr>
              <a:t>B</a:t>
            </a:r>
            <a:r>
              <a:rPr sz="1100" spc="5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c</a:t>
            </a:r>
            <a:r>
              <a:rPr sz="1100" spc="-5" dirty="0">
                <a:latin typeface="Times New Roman"/>
                <a:cs typeface="Times New Roman"/>
              </a:rPr>
              <a:t>a</a:t>
            </a:r>
            <a:r>
              <a:rPr sz="1100" spc="10" dirty="0">
                <a:latin typeface="Times New Roman"/>
                <a:cs typeface="Times New Roman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se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concentrations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quantities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0212" y="7152077"/>
            <a:ext cx="3100705" cy="1145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spc="-15" dirty="0">
                <a:latin typeface="Times New Roman"/>
                <a:cs typeface="Times New Roman"/>
              </a:rPr>
              <a:t>of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pesticides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involved,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accidental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releases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of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pesticides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at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mixing</a:t>
            </a:r>
            <a:r>
              <a:rPr sz="1100" i="1" spc="-20" dirty="0">
                <a:latin typeface="Times New Roman"/>
                <a:cs typeface="Times New Roman"/>
                <a:hlinkClick r:id="" action="ppaction://noaction"/>
              </a:rPr>
              <a:t> </a:t>
            </a:r>
            <a:r>
              <a:rPr sz="1100" i="1" spc="5" dirty="0">
                <a:latin typeface="Times New Roman"/>
                <a:cs typeface="Times New Roman"/>
                <a:hlinkClick r:id="" action="ppaction://noaction"/>
              </a:rPr>
              <a:t>an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d</a:t>
            </a:r>
            <a:r>
              <a:rPr sz="1100" i="1" spc="-20" dirty="0">
                <a:latin typeface="Times New Roman"/>
                <a:cs typeface="Times New Roman"/>
                <a:hlinkClick r:id="" action="ppaction://noaction"/>
              </a:rPr>
              <a:t> </a:t>
            </a:r>
            <a:r>
              <a:rPr sz="1100" i="1" spc="-5" dirty="0">
                <a:latin typeface="Times New Roman"/>
                <a:cs typeface="Times New Roman"/>
                <a:hlinkClick r:id="" action="ppaction://noaction"/>
              </a:rPr>
              <a:t>loading</a:t>
            </a:r>
            <a:r>
              <a:rPr sz="1100" i="1" spc="-20" dirty="0">
                <a:latin typeface="Times New Roman"/>
                <a:cs typeface="Times New Roman"/>
                <a:hlinkClick r:id="" action="ppaction://noaction"/>
              </a:rPr>
              <a:t> </a:t>
            </a:r>
            <a:r>
              <a:rPr sz="1100" i="1" spc="-5" dirty="0">
                <a:latin typeface="Times New Roman"/>
                <a:cs typeface="Times New Roman"/>
                <a:hlinkClick r:id="" action="ppaction://noaction"/>
              </a:rPr>
              <a:t>site</a:t>
            </a:r>
            <a:r>
              <a:rPr sz="1100" i="1" spc="-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</a:t>
            </a:r>
            <a:r>
              <a:rPr sz="1100" spc="-5" dirty="0">
                <a:latin typeface="Times New Roman"/>
                <a:cs typeface="Times New Roman"/>
              </a:rPr>
              <a:t>os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high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risk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ground- </a:t>
            </a:r>
            <a:r>
              <a:rPr sz="1100" spc="15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d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surface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water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contamination.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This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especially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true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when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the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site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is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also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</a:t>
            </a:r>
            <a:r>
              <a:rPr sz="1100" spc="-15" dirty="0">
                <a:latin typeface="Times New Roman"/>
                <a:cs typeface="Times New Roman"/>
              </a:rPr>
              <a:t>s</a:t>
            </a:r>
            <a:r>
              <a:rPr sz="1100" spc="-5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d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for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storing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pesticides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d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clean-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ing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application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equipment.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Also,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when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35" dirty="0">
                <a:latin typeface="Times New Roman"/>
                <a:cs typeface="Times New Roman"/>
              </a:rPr>
              <a:t>y</a:t>
            </a:r>
            <a:r>
              <a:rPr sz="1100" spc="-20" dirty="0">
                <a:latin typeface="Times New Roman"/>
                <a:cs typeface="Times New Roman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u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mix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d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load,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y</a:t>
            </a:r>
            <a:r>
              <a:rPr sz="1100" spc="-10" dirty="0">
                <a:latin typeface="Times New Roman"/>
                <a:cs typeface="Times New Roman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u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handle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pesticide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its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most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concentrated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form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d </a:t>
            </a:r>
            <a:r>
              <a:rPr sz="1100" spc="-10" dirty="0">
                <a:latin typeface="Times New Roman"/>
                <a:cs typeface="Times New Roman"/>
              </a:rPr>
              <a:t>experience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the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greatest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potential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for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exposure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to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yourself.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0212" y="8421810"/>
            <a:ext cx="3100070" cy="510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law,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“mixing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loading”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covers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more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obvious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mixing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loading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application </a:t>
            </a:r>
            <a:r>
              <a:rPr sz="1100" dirty="0">
                <a:latin typeface="Times New Roman"/>
                <a:cs typeface="Times New Roman"/>
              </a:rPr>
              <a:t>equipment.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-10" dirty="0">
                <a:latin typeface="Times New Roman"/>
                <a:cs typeface="Times New Roman"/>
              </a:rPr>
              <a:t> includes: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2960" y="600962"/>
            <a:ext cx="1065530" cy="0"/>
          </a:xfrm>
          <a:custGeom>
            <a:avLst/>
            <a:gdLst/>
            <a:ahLst/>
            <a:cxnLst/>
            <a:rect l="l" t="t" r="r" b="b"/>
            <a:pathLst>
              <a:path w="1065530">
                <a:moveTo>
                  <a:pt x="0" y="0"/>
                </a:moveTo>
                <a:lnTo>
                  <a:pt x="106490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11846" y="409193"/>
            <a:ext cx="91884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95" dirty="0">
                <a:latin typeface="Tahoma"/>
                <a:cs typeface="Tahoma"/>
              </a:rPr>
              <a:t>CHAPTER</a:t>
            </a:r>
            <a:r>
              <a:rPr sz="1000" b="1" spc="-25" dirty="0">
                <a:latin typeface="Tahoma"/>
                <a:cs typeface="Tahoma"/>
              </a:rPr>
              <a:t> 10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810259" y="664844"/>
            <a:ext cx="2233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4" dirty="0">
                <a:solidFill>
                  <a:srgbClr val="808285"/>
                </a:solidFill>
                <a:latin typeface="Trebuchet MS"/>
                <a:cs typeface="Trebuchet MS"/>
              </a:rPr>
              <a:t>Mixing </a:t>
            </a:r>
            <a:r>
              <a:rPr sz="2400" spc="-275" dirty="0">
                <a:solidFill>
                  <a:srgbClr val="808285"/>
                </a:solidFill>
                <a:latin typeface="Trebuchet MS"/>
                <a:cs typeface="Trebuchet MS"/>
              </a:rPr>
              <a:t>and</a:t>
            </a:r>
            <a:r>
              <a:rPr sz="2400" spc="-20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2400" spc="-215" dirty="0">
                <a:solidFill>
                  <a:srgbClr val="808285"/>
                </a:solidFill>
                <a:latin typeface="Trebuchet MS"/>
                <a:cs typeface="Trebuchet MS"/>
              </a:rPr>
              <a:t>Loading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35660" y="6196622"/>
            <a:ext cx="6352540" cy="335280"/>
          </a:xfrm>
          <a:custGeom>
            <a:avLst/>
            <a:gdLst/>
            <a:ahLst/>
            <a:cxnLst/>
            <a:rect l="l" t="t" r="r" b="b"/>
            <a:pathLst>
              <a:path w="6352540" h="335279">
                <a:moveTo>
                  <a:pt x="6352540" y="0"/>
                </a:moveTo>
                <a:lnTo>
                  <a:pt x="0" y="0"/>
                </a:lnTo>
                <a:lnTo>
                  <a:pt x="0" y="334962"/>
                </a:lnTo>
                <a:lnTo>
                  <a:pt x="6352540" y="334962"/>
                </a:lnTo>
                <a:lnTo>
                  <a:pt x="635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48360" y="6208530"/>
            <a:ext cx="6327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sz="1800" b="1" spc="50" dirty="0">
                <a:solidFill>
                  <a:srgbClr val="FFFFFF"/>
                </a:solidFill>
                <a:latin typeface="Tahoma"/>
                <a:cs typeface="Tahoma"/>
              </a:rPr>
              <a:t>Mixing</a:t>
            </a:r>
            <a:r>
              <a:rPr sz="1800" b="1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800" b="1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45" dirty="0">
                <a:solidFill>
                  <a:srgbClr val="FFFFFF"/>
                </a:solidFill>
                <a:latin typeface="Tahoma"/>
                <a:cs typeface="Tahoma"/>
              </a:rPr>
              <a:t>Loading</a:t>
            </a:r>
            <a:r>
              <a:rPr sz="1800" b="1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Tahoma"/>
                <a:cs typeface="Tahoma"/>
              </a:rPr>
              <a:t>Sites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35660" y="6196622"/>
            <a:ext cx="6352540" cy="335280"/>
          </a:xfrm>
          <a:custGeom>
            <a:avLst/>
            <a:gdLst/>
            <a:ahLst/>
            <a:cxnLst/>
            <a:rect l="l" t="t" r="r" b="b"/>
            <a:pathLst>
              <a:path w="6352540" h="335279">
                <a:moveTo>
                  <a:pt x="0" y="334962"/>
                </a:moveTo>
                <a:lnTo>
                  <a:pt x="6352540" y="334962"/>
                </a:lnTo>
                <a:lnTo>
                  <a:pt x="6352540" y="0"/>
                </a:lnTo>
                <a:lnTo>
                  <a:pt x="0" y="0"/>
                </a:lnTo>
                <a:lnTo>
                  <a:pt x="0" y="33496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113529" y="6645469"/>
            <a:ext cx="2964180" cy="103568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56540" indent="-243840">
              <a:lnSpc>
                <a:spcPct val="100000"/>
              </a:lnSpc>
              <a:spcBef>
                <a:spcPts val="275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Transferring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 to application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equipment,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90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Handling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open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container,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90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Rinsing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container,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90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Cleaning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application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equipment,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90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Disposing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10" dirty="0">
                <a:latin typeface="Times New Roman"/>
                <a:cs typeface="Times New Roman"/>
              </a:rPr>
              <a:t> rinsate.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13504" y="7803007"/>
            <a:ext cx="3100705" cy="986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reduce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risk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ground-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surface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con- </a:t>
            </a:r>
            <a:r>
              <a:rPr sz="1100" dirty="0">
                <a:latin typeface="Times New Roman"/>
                <a:cs typeface="Times New Roman"/>
              </a:rPr>
              <a:t>tamination,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Wisconsin</a:t>
            </a:r>
            <a:r>
              <a:rPr sz="1100" spc="2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places</a:t>
            </a:r>
            <a:r>
              <a:rPr sz="1100" spc="2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certain</a:t>
            </a:r>
            <a:r>
              <a:rPr sz="1100" spc="2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restrictions</a:t>
            </a:r>
            <a:r>
              <a:rPr sz="1100" spc="29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on </a:t>
            </a:r>
            <a:r>
              <a:rPr sz="1100" dirty="0">
                <a:latin typeface="Times New Roman"/>
                <a:cs typeface="Times New Roman"/>
              </a:rPr>
              <a:t>mixing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loading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1).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88000"/>
              </a:lnSpc>
              <a:spcBef>
                <a:spcPts val="880"/>
              </a:spcBef>
            </a:pPr>
            <a:r>
              <a:rPr sz="1600" spc="-120" dirty="0">
                <a:latin typeface="Yu Gothic"/>
                <a:cs typeface="Yu Gothic"/>
              </a:rPr>
              <a:t>☞</a:t>
            </a:r>
            <a:r>
              <a:rPr sz="1600" spc="-155" dirty="0">
                <a:latin typeface="Yu Gothic"/>
                <a:cs typeface="Yu Gothic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You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Times New Roman"/>
                <a:cs typeface="Times New Roman"/>
              </a:rPr>
              <a:t>never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mix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load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within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8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feet </a:t>
            </a:r>
            <a:r>
              <a:rPr sz="1100" spc="-10" dirty="0">
                <a:latin typeface="Times New Roman"/>
                <a:cs typeface="Times New Roman"/>
              </a:rPr>
              <a:t>of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well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surface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under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circumstances.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58792" y="4262463"/>
            <a:ext cx="3100705" cy="216154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41300" marR="5080" indent="-229235" algn="just">
              <a:lnSpc>
                <a:spcPct val="93500"/>
              </a:lnSpc>
              <a:spcBef>
                <a:spcPts val="225"/>
              </a:spcBef>
            </a:pPr>
            <a:r>
              <a:rPr sz="1600" spc="-114" dirty="0">
                <a:latin typeface="Yu Gothic"/>
                <a:cs typeface="Yu Gothic"/>
              </a:rPr>
              <a:t>☞</a:t>
            </a:r>
            <a:r>
              <a:rPr sz="1600" spc="-160" dirty="0">
                <a:latin typeface="Yu Gothic"/>
                <a:cs typeface="Yu Gothic"/>
              </a:rPr>
              <a:t> </a:t>
            </a:r>
            <a:r>
              <a:rPr sz="1100" spc="-35" dirty="0">
                <a:latin typeface="Times New Roman"/>
                <a:cs typeface="Times New Roman"/>
              </a:rPr>
              <a:t>You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cannot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fill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pesticide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application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equipment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adjacent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surface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or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wells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where,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</a:t>
            </a:r>
            <a:r>
              <a:rPr sz="1100" spc="5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c</a:t>
            </a:r>
            <a:r>
              <a:rPr sz="1100" spc="-5" dirty="0">
                <a:latin typeface="Times New Roman"/>
                <a:cs typeface="Times New Roman"/>
              </a:rPr>
              <a:t>a</a:t>
            </a:r>
            <a:r>
              <a:rPr sz="1100" spc="10" dirty="0">
                <a:latin typeface="Times New Roman"/>
                <a:cs typeface="Times New Roman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se </a:t>
            </a:r>
            <a:r>
              <a:rPr sz="1100" spc="-15" dirty="0">
                <a:latin typeface="Times New Roman"/>
                <a:cs typeface="Times New Roman"/>
              </a:rPr>
              <a:t>of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slope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or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conditions,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could </a:t>
            </a:r>
            <a:r>
              <a:rPr sz="1100" spc="5" dirty="0">
                <a:latin typeface="Times New Roman"/>
                <a:cs typeface="Times New Roman"/>
              </a:rPr>
              <a:t>contaminate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surface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water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or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well,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or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where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ris-</a:t>
            </a:r>
            <a:r>
              <a:rPr sz="1100" dirty="0">
                <a:latin typeface="Times New Roman"/>
                <a:cs typeface="Times New Roman"/>
              </a:rPr>
              <a:t> ing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could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reach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filling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area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</a:t>
            </a:r>
            <a:r>
              <a:rPr sz="1100" spc="5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c</a:t>
            </a:r>
            <a:r>
              <a:rPr sz="1100" spc="-5" dirty="0">
                <a:latin typeface="Times New Roman"/>
                <a:cs typeface="Times New Roman"/>
              </a:rPr>
              <a:t>om</a:t>
            </a:r>
            <a:r>
              <a:rPr sz="1100" dirty="0">
                <a:latin typeface="Times New Roman"/>
                <a:cs typeface="Times New Roman"/>
              </a:rPr>
              <a:t>e </a:t>
            </a:r>
            <a:r>
              <a:rPr sz="1100" spc="-5" dirty="0">
                <a:latin typeface="Times New Roman"/>
                <a:cs typeface="Times New Roman"/>
              </a:rPr>
              <a:t>contaminated.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restriction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also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applies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when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35" dirty="0">
                <a:latin typeface="Times New Roman"/>
                <a:cs typeface="Times New Roman"/>
              </a:rPr>
              <a:t>y</a:t>
            </a:r>
            <a:r>
              <a:rPr sz="1100" spc="-20" dirty="0">
                <a:latin typeface="Times New Roman"/>
                <a:cs typeface="Times New Roman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u </a:t>
            </a:r>
            <a:r>
              <a:rPr sz="1100" spc="-5" dirty="0">
                <a:latin typeface="Times New Roman"/>
                <a:cs typeface="Times New Roman"/>
              </a:rPr>
              <a:t>clean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pesticide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equipment.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614"/>
              </a:lnSpc>
              <a:spcBef>
                <a:spcPts val="880"/>
              </a:spcBef>
            </a:pPr>
            <a:r>
              <a:rPr sz="1400" b="1" spc="-35" dirty="0">
                <a:latin typeface="Tahoma"/>
                <a:cs typeface="Tahoma"/>
              </a:rPr>
              <a:t>Spill</a:t>
            </a:r>
            <a:r>
              <a:rPr sz="1400" b="1" spc="-7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Containment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If you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do</a:t>
            </a:r>
            <a:r>
              <a:rPr sz="1100" b="1" spc="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not</a:t>
            </a:r>
            <a:r>
              <a:rPr sz="1100" b="1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meet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 following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exemptions,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Wiscon- </a:t>
            </a:r>
            <a:r>
              <a:rPr sz="1100" dirty="0">
                <a:latin typeface="Times New Roman"/>
                <a:cs typeface="Times New Roman"/>
              </a:rPr>
              <a:t>sin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law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requires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you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impervious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contain- </a:t>
            </a:r>
            <a:r>
              <a:rPr sz="1100" dirty="0">
                <a:latin typeface="Times New Roman"/>
                <a:cs typeface="Times New Roman"/>
              </a:rPr>
              <a:t>ment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surface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(also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called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mixing</a:t>
            </a:r>
            <a:r>
              <a:rPr sz="1100" i="1" spc="155" dirty="0">
                <a:latin typeface="Times New Roman"/>
                <a:cs typeface="Times New Roman"/>
                <a:hlinkClick r:id="" action="ppaction://noactio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and</a:t>
            </a:r>
            <a:r>
              <a:rPr sz="1100" i="1" spc="150" dirty="0">
                <a:latin typeface="Times New Roman"/>
                <a:cs typeface="Times New Roman"/>
                <a:hlinkClick r:id="" action="ppaction://noactio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loading</a:t>
            </a:r>
            <a:r>
              <a:rPr sz="1100" i="1" spc="155" dirty="0">
                <a:latin typeface="Times New Roman"/>
                <a:cs typeface="Times New Roman"/>
                <a:hlinkClick r:id="" action="ppaction://noaction"/>
              </a:rPr>
              <a:t> </a:t>
            </a:r>
            <a:r>
              <a:rPr sz="1100" i="1" spc="-20" dirty="0">
                <a:latin typeface="Times New Roman"/>
                <a:cs typeface="Times New Roman"/>
                <a:hlinkClick r:id="" action="ppaction://noaction"/>
              </a:rPr>
              <a:t>pad</a:t>
            </a:r>
            <a:r>
              <a:rPr sz="1100" spc="-20" dirty="0">
                <a:latin typeface="Times New Roman"/>
                <a:cs typeface="Times New Roman"/>
              </a:rPr>
              <a:t>)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mixing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loading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2).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8800" y="6548349"/>
            <a:ext cx="3100070" cy="669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spc="-50" dirty="0">
                <a:latin typeface="Tahoma"/>
                <a:cs typeface="Tahoma"/>
              </a:rPr>
              <a:t>Spill</a:t>
            </a:r>
            <a:r>
              <a:rPr sz="1100" b="1" spc="-25" dirty="0">
                <a:latin typeface="Tahoma"/>
                <a:cs typeface="Tahoma"/>
              </a:rPr>
              <a:t> </a:t>
            </a:r>
            <a:r>
              <a:rPr sz="1100" b="1" spc="-65" dirty="0">
                <a:latin typeface="Tahoma"/>
                <a:cs typeface="Tahoma"/>
              </a:rPr>
              <a:t>Containment</a:t>
            </a:r>
            <a:r>
              <a:rPr sz="1100" b="1" spc="-20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Exemptions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exempt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requirement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using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spill </a:t>
            </a:r>
            <a:r>
              <a:rPr sz="1100" dirty="0">
                <a:latin typeface="Times New Roman"/>
                <a:cs typeface="Times New Roman"/>
              </a:rPr>
              <a:t>containment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you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mix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load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under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either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following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conditions: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800" y="7229182"/>
            <a:ext cx="3100070" cy="103251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40665" marR="5080" indent="-228600" algn="just">
              <a:lnSpc>
                <a:spcPts val="1250"/>
              </a:lnSpc>
              <a:spcBef>
                <a:spcPts val="200"/>
              </a:spcBef>
              <a:buSzPct val="109090"/>
              <a:buChar char="●"/>
              <a:tabLst>
                <a:tab pos="240665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Only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application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equipment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having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total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ca- </a:t>
            </a:r>
            <a:r>
              <a:rPr sz="1100" dirty="0">
                <a:latin typeface="Times New Roman"/>
                <a:cs typeface="Times New Roman"/>
              </a:rPr>
              <a:t>pacity of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5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gallons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less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liquid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50 </a:t>
            </a:r>
            <a:r>
              <a:rPr sz="1100" dirty="0">
                <a:latin typeface="Times New Roman"/>
                <a:cs typeface="Times New Roman"/>
              </a:rPr>
              <a:t>pounds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less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nonliquid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or</a:t>
            </a:r>
            <a:endParaRPr sz="1100">
              <a:latin typeface="Times New Roman"/>
              <a:cs typeface="Times New Roman"/>
            </a:endParaRPr>
          </a:p>
          <a:p>
            <a:pPr marL="240665" marR="5080" indent="-228600" algn="just">
              <a:lnSpc>
                <a:spcPts val="1250"/>
              </a:lnSpc>
              <a:spcBef>
                <a:spcPts val="359"/>
              </a:spcBef>
              <a:buSzPct val="109090"/>
              <a:buChar char="●"/>
              <a:tabLst>
                <a:tab pos="240665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In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immediately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adjacent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applica- </a:t>
            </a:r>
            <a:r>
              <a:rPr sz="1100" dirty="0">
                <a:latin typeface="Times New Roman"/>
                <a:cs typeface="Times New Roman"/>
              </a:rPr>
              <a:t>tion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site,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long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100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feet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a </a:t>
            </a:r>
            <a:r>
              <a:rPr sz="1100" dirty="0">
                <a:latin typeface="Times New Roman"/>
                <a:cs typeface="Times New Roman"/>
              </a:rPr>
              <a:t>well or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surface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water.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8774" y="8386089"/>
            <a:ext cx="3100705" cy="669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Although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mixing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loading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required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if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meet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above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exemptions,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it’s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smart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idea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use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oversize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tub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hold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small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equipment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pesticide </a:t>
            </a:r>
            <a:r>
              <a:rPr sz="1100" dirty="0">
                <a:latin typeface="Times New Roman"/>
                <a:cs typeface="Times New Roman"/>
              </a:rPr>
              <a:t>containers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 prevent spills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 </a:t>
            </a:r>
            <a:r>
              <a:rPr sz="1100" spc="-10" dirty="0">
                <a:latin typeface="Times New Roman"/>
                <a:cs typeface="Times New Roman"/>
              </a:rPr>
              <a:t>mixing.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71500" y="514350"/>
            <a:ext cx="6377940" cy="2887345"/>
            <a:chOff x="571500" y="514350"/>
            <a:chExt cx="6377940" cy="288734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4200" y="527050"/>
              <a:ext cx="6352527" cy="286181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84200" y="527050"/>
              <a:ext cx="6352540" cy="2861945"/>
            </a:xfrm>
            <a:custGeom>
              <a:avLst/>
              <a:gdLst/>
              <a:ahLst/>
              <a:cxnLst/>
              <a:rect l="l" t="t" r="r" b="b"/>
              <a:pathLst>
                <a:path w="6352540" h="2861945">
                  <a:moveTo>
                    <a:pt x="0" y="2861818"/>
                  </a:moveTo>
                  <a:lnTo>
                    <a:pt x="6352540" y="2861818"/>
                  </a:lnTo>
                  <a:lnTo>
                    <a:pt x="6352540" y="0"/>
                  </a:lnTo>
                  <a:lnTo>
                    <a:pt x="0" y="0"/>
                  </a:lnTo>
                  <a:lnTo>
                    <a:pt x="0" y="2861818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77850" y="3462782"/>
            <a:ext cx="6365240" cy="69151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63500" marR="54610" algn="just">
              <a:lnSpc>
                <a:spcPts val="1100"/>
              </a:lnSpc>
              <a:spcBef>
                <a:spcPts val="565"/>
              </a:spcBef>
            </a:pPr>
            <a:r>
              <a:rPr sz="1000" b="1" spc="-55" dirty="0">
                <a:latin typeface="Tahoma"/>
                <a:cs typeface="Tahoma"/>
              </a:rPr>
              <a:t>Figure</a:t>
            </a:r>
            <a:r>
              <a:rPr sz="1000" b="1" spc="-80" dirty="0">
                <a:latin typeface="Tahoma"/>
                <a:cs typeface="Tahoma"/>
              </a:rPr>
              <a:t> </a:t>
            </a:r>
            <a:r>
              <a:rPr sz="1000" b="1" spc="-120" dirty="0">
                <a:latin typeface="Tahoma"/>
                <a:cs typeface="Tahoma"/>
              </a:rPr>
              <a:t>1:</a:t>
            </a:r>
            <a:r>
              <a:rPr sz="1000" b="1" spc="140" dirty="0">
                <a:latin typeface="Tahoma"/>
                <a:cs typeface="Tahoma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This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figure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illustrates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setbacks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required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from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wellheads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or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surface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waters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when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mixing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and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loading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pes-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ticides.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Although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this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may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not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illustrate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typical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wood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preservation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pest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control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scenario,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principle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still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applies.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For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example,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you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could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be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treating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outside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of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someone’s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home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who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has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well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or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has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stream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running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near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their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house.</a:t>
            </a:r>
            <a:r>
              <a:rPr sz="1000" spc="-13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In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that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case,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you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must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abide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by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these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restrictions.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800" spc="-25" dirty="0">
                <a:latin typeface="Trebuchet MS"/>
                <a:cs typeface="Trebuchet MS"/>
              </a:rPr>
              <a:t>(Background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photo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courtesy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of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70" dirty="0">
                <a:latin typeface="Trebuchet MS"/>
                <a:cs typeface="Trebuchet MS"/>
              </a:rPr>
              <a:t>H.R.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40" dirty="0">
                <a:latin typeface="Trebuchet MS"/>
                <a:cs typeface="Trebuchet MS"/>
              </a:rPr>
              <a:t>Duke,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Bugwood.org).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61930" y="4325963"/>
            <a:ext cx="3100705" cy="828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meet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exemptions,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then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b="1" spc="-20" dirty="0">
                <a:latin typeface="Times New Roman"/>
                <a:cs typeface="Times New Roman"/>
              </a:rPr>
              <a:t>must </a:t>
            </a:r>
            <a:r>
              <a:rPr sz="1100" spc="-10" dirty="0">
                <a:latin typeface="Times New Roman"/>
                <a:cs typeface="Times New Roman"/>
              </a:rPr>
              <a:t>comply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rules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using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containment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sur- </a:t>
            </a:r>
            <a:r>
              <a:rPr sz="1100" dirty="0">
                <a:latin typeface="Times New Roman"/>
                <a:cs typeface="Times New Roman"/>
              </a:rPr>
              <a:t>face.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gray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box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below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215E9E"/>
                </a:solidFill>
                <a:latin typeface="Times New Roman"/>
                <a:cs typeface="Times New Roman"/>
                <a:hlinkClick r:id="rId3"/>
              </a:rPr>
              <a:t>ATCP</a:t>
            </a:r>
            <a:r>
              <a:rPr sz="1100" spc="-15" dirty="0">
                <a:solidFill>
                  <a:srgbClr val="215E9E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1100" spc="-25" dirty="0">
                <a:solidFill>
                  <a:srgbClr val="215E9E"/>
                </a:solidFill>
                <a:latin typeface="Times New Roman"/>
                <a:cs typeface="Times New Roman"/>
                <a:hlinkClick r:id="rId3"/>
              </a:rPr>
              <a:t>29.45</a:t>
            </a:r>
            <a:r>
              <a:rPr sz="1100" spc="-20" dirty="0">
                <a:solidFill>
                  <a:srgbClr val="215E9E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20" dirty="0">
                <a:latin typeface="Times New Roman"/>
                <a:cs typeface="Times New Roman"/>
              </a:rPr>
              <a:t> more </a:t>
            </a:r>
            <a:r>
              <a:rPr sz="1100" dirty="0">
                <a:latin typeface="Times New Roman"/>
                <a:cs typeface="Times New Roman"/>
              </a:rPr>
              <a:t>information.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Remember,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under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no</a:t>
            </a:r>
            <a:r>
              <a:rPr sz="1100" b="1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circumstances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can </a:t>
            </a:r>
            <a:r>
              <a:rPr sz="1100" spc="-10" dirty="0">
                <a:latin typeface="Times New Roman"/>
                <a:cs typeface="Times New Roman"/>
              </a:rPr>
              <a:t>you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mix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load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within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8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feet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well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surface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water.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87470" y="5341365"/>
            <a:ext cx="3049270" cy="3709670"/>
          </a:xfrm>
          <a:custGeom>
            <a:avLst/>
            <a:gdLst/>
            <a:ahLst/>
            <a:cxnLst/>
            <a:rect l="l" t="t" r="r" b="b"/>
            <a:pathLst>
              <a:path w="3049270" h="3709670">
                <a:moveTo>
                  <a:pt x="2896870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3557016"/>
                </a:lnTo>
                <a:lnTo>
                  <a:pt x="7769" y="3605184"/>
                </a:lnTo>
                <a:lnTo>
                  <a:pt x="29405" y="3647019"/>
                </a:lnTo>
                <a:lnTo>
                  <a:pt x="62396" y="3680010"/>
                </a:lnTo>
                <a:lnTo>
                  <a:pt x="104231" y="3701646"/>
                </a:lnTo>
                <a:lnTo>
                  <a:pt x="152400" y="3709416"/>
                </a:lnTo>
                <a:lnTo>
                  <a:pt x="2896870" y="3709416"/>
                </a:lnTo>
                <a:lnTo>
                  <a:pt x="2945038" y="3701646"/>
                </a:lnTo>
                <a:lnTo>
                  <a:pt x="2986873" y="3680010"/>
                </a:lnTo>
                <a:lnTo>
                  <a:pt x="3019864" y="3647019"/>
                </a:lnTo>
                <a:lnTo>
                  <a:pt x="3041500" y="3605184"/>
                </a:lnTo>
                <a:lnTo>
                  <a:pt x="3049270" y="3557016"/>
                </a:lnTo>
                <a:lnTo>
                  <a:pt x="3049270" y="152400"/>
                </a:lnTo>
                <a:lnTo>
                  <a:pt x="3041500" y="104231"/>
                </a:lnTo>
                <a:lnTo>
                  <a:pt x="3019864" y="62396"/>
                </a:lnTo>
                <a:lnTo>
                  <a:pt x="2986873" y="29405"/>
                </a:lnTo>
                <a:lnTo>
                  <a:pt x="2945038" y="7769"/>
                </a:lnTo>
                <a:lnTo>
                  <a:pt x="2896870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416821" y="5423915"/>
            <a:ext cx="197738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Trebuchet MS"/>
                <a:cs typeface="Trebuchet MS"/>
              </a:rPr>
              <a:t>Spill</a:t>
            </a:r>
            <a:r>
              <a:rPr sz="1000" b="1" spc="6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Containment</a:t>
            </a:r>
            <a:r>
              <a:rPr sz="1000" b="1" spc="65" dirty="0">
                <a:latin typeface="Trebuchet MS"/>
                <a:cs typeface="Trebuchet MS"/>
              </a:rPr>
              <a:t> </a:t>
            </a:r>
            <a:r>
              <a:rPr sz="1000" b="1" spc="-10" dirty="0">
                <a:latin typeface="Trebuchet MS"/>
                <a:cs typeface="Trebuchet MS"/>
              </a:rPr>
              <a:t>Requirements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44635" y="5628385"/>
            <a:ext cx="2934335" cy="33312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50"/>
              </a:spcBef>
            </a:pPr>
            <a:r>
              <a:rPr sz="1000" dirty="0">
                <a:latin typeface="Microsoft Sans Serif"/>
                <a:cs typeface="Microsoft Sans Serif"/>
              </a:rPr>
              <a:t>You</a:t>
            </a:r>
            <a:r>
              <a:rPr sz="1000" spc="60" dirty="0">
                <a:latin typeface="Microsoft Sans Serif"/>
                <a:cs typeface="Microsoft Sans Serif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must</a:t>
            </a:r>
            <a:r>
              <a:rPr sz="1000" b="1" spc="25" dirty="0">
                <a:latin typeface="Trebuchet MS"/>
                <a:cs typeface="Trebuchet MS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mix</a:t>
            </a:r>
            <a:r>
              <a:rPr sz="1000" spc="6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or</a:t>
            </a:r>
            <a:r>
              <a:rPr sz="1000" spc="6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load</a:t>
            </a:r>
            <a:r>
              <a:rPr sz="1000" spc="6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pesticides</a:t>
            </a:r>
            <a:r>
              <a:rPr sz="1000" spc="6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over</a:t>
            </a:r>
            <a:r>
              <a:rPr sz="1000" spc="6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an</a:t>
            </a:r>
            <a:r>
              <a:rPr sz="1000" spc="6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impervious spill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containment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surface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if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either</a:t>
            </a:r>
            <a:r>
              <a:rPr sz="1000" b="1" spc="-20" dirty="0">
                <a:latin typeface="Trebuchet MS"/>
                <a:cs typeface="Trebuchet MS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of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following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ap‑ </a:t>
            </a:r>
            <a:r>
              <a:rPr sz="1000" spc="-10" dirty="0">
                <a:latin typeface="Microsoft Sans Serif"/>
                <a:cs typeface="Microsoft Sans Serif"/>
              </a:rPr>
              <a:t>plies:</a:t>
            </a:r>
            <a:endParaRPr sz="1000">
              <a:latin typeface="Microsoft Sans Serif"/>
              <a:cs typeface="Microsoft Sans Serif"/>
            </a:endParaRPr>
          </a:p>
          <a:p>
            <a:pPr marL="125095" marR="5080" indent="-112395" algn="just">
              <a:lnSpc>
                <a:spcPct val="104200"/>
              </a:lnSpc>
              <a:spcBef>
                <a:spcPts val="359"/>
              </a:spcBef>
              <a:buChar char="•"/>
              <a:tabLst>
                <a:tab pos="127000" algn="l"/>
              </a:tabLst>
            </a:pPr>
            <a:r>
              <a:rPr sz="1000" spc="-65" dirty="0">
                <a:latin typeface="Microsoft Sans Serif"/>
                <a:cs typeface="Microsoft Sans Serif"/>
              </a:rPr>
              <a:t>You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mix,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load,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25" dirty="0">
                <a:latin typeface="Microsoft Sans Serif"/>
                <a:cs typeface="Microsoft Sans Serif"/>
              </a:rPr>
              <a:t>or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transfer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more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than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1,500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pounds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of</a:t>
            </a:r>
            <a:r>
              <a:rPr sz="1000" spc="-30" dirty="0">
                <a:latin typeface="Microsoft Sans Serif"/>
                <a:cs typeface="Microsoft Sans Serif"/>
              </a:rPr>
              <a:t> 	</a:t>
            </a:r>
            <a:r>
              <a:rPr sz="1000" spc="-40" dirty="0">
                <a:latin typeface="Microsoft Sans Serif"/>
                <a:cs typeface="Microsoft Sans Serif"/>
              </a:rPr>
              <a:t>pesticide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active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ingredients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at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85" dirty="0">
                <a:latin typeface="Microsoft Sans Serif"/>
                <a:cs typeface="Microsoft Sans Serif"/>
              </a:rPr>
              <a:t>any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one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site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in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130" dirty="0">
                <a:latin typeface="Microsoft Sans Serif"/>
                <a:cs typeface="Microsoft Sans Serif"/>
              </a:rPr>
              <a:t>a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calen‑</a:t>
            </a:r>
            <a:r>
              <a:rPr sz="1000" spc="-15" dirty="0">
                <a:latin typeface="Microsoft Sans Serif"/>
                <a:cs typeface="Microsoft Sans Serif"/>
              </a:rPr>
              <a:t> 	</a:t>
            </a:r>
            <a:r>
              <a:rPr sz="1000" spc="-35" dirty="0">
                <a:latin typeface="Microsoft Sans Serif"/>
                <a:cs typeface="Microsoft Sans Serif"/>
              </a:rPr>
              <a:t>dar</a:t>
            </a:r>
            <a:r>
              <a:rPr sz="1000" spc="-45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year.</a:t>
            </a:r>
            <a:r>
              <a:rPr sz="1000" spc="175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Two</a:t>
            </a:r>
            <a:r>
              <a:rPr sz="1000" spc="-45" dirty="0">
                <a:latin typeface="Microsoft Sans Serif"/>
                <a:cs typeface="Microsoft Sans Serif"/>
              </a:rPr>
              <a:t> </a:t>
            </a:r>
            <a:r>
              <a:rPr sz="1000" spc="25" dirty="0">
                <a:latin typeface="Microsoft Sans Serif"/>
                <a:cs typeface="Microsoft Sans Serif"/>
              </a:rPr>
              <a:t>or</a:t>
            </a:r>
            <a:r>
              <a:rPr sz="1000" spc="-4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more</a:t>
            </a:r>
            <a:r>
              <a:rPr sz="1000" spc="-4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sites</a:t>
            </a:r>
            <a:r>
              <a:rPr sz="1000" spc="-45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within</a:t>
            </a:r>
            <a:r>
              <a:rPr sz="1000" spc="-4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½</a:t>
            </a:r>
            <a:r>
              <a:rPr sz="1000" spc="-4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of</a:t>
            </a:r>
            <a:r>
              <a:rPr sz="1000" spc="-45" dirty="0">
                <a:latin typeface="Microsoft Sans Serif"/>
                <a:cs typeface="Microsoft Sans Serif"/>
              </a:rPr>
              <a:t> </a:t>
            </a:r>
            <a:r>
              <a:rPr sz="1000" spc="-130" dirty="0">
                <a:latin typeface="Microsoft Sans Serif"/>
                <a:cs typeface="Microsoft Sans Serif"/>
              </a:rPr>
              <a:t>a</a:t>
            </a:r>
            <a:r>
              <a:rPr sz="1000" spc="-4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mile</a:t>
            </a:r>
            <a:r>
              <a:rPr sz="1000" spc="-4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of</a:t>
            </a:r>
            <a:r>
              <a:rPr sz="1000" spc="-45" dirty="0">
                <a:latin typeface="Microsoft Sans Serif"/>
                <a:cs typeface="Microsoft Sans Serif"/>
              </a:rPr>
              <a:t> </a:t>
            </a:r>
            <a:r>
              <a:rPr sz="1000" spc="-75" dirty="0">
                <a:latin typeface="Microsoft Sans Serif"/>
                <a:cs typeface="Microsoft Sans Serif"/>
              </a:rPr>
              <a:t>each</a:t>
            </a:r>
            <a:r>
              <a:rPr sz="1000" spc="-30" dirty="0">
                <a:latin typeface="Microsoft Sans Serif"/>
                <a:cs typeface="Microsoft Sans Serif"/>
              </a:rPr>
              <a:t> 	</a:t>
            </a:r>
            <a:r>
              <a:rPr sz="1000" dirty="0">
                <a:latin typeface="Microsoft Sans Serif"/>
                <a:cs typeface="Microsoft Sans Serif"/>
              </a:rPr>
              <a:t>other</a:t>
            </a:r>
            <a:r>
              <a:rPr sz="1000" spc="105" dirty="0">
                <a:latin typeface="Microsoft Sans Serif"/>
                <a:cs typeface="Microsoft Sans Serif"/>
              </a:rPr>
              <a:t> </a:t>
            </a:r>
            <a:r>
              <a:rPr sz="1000" spc="-75" dirty="0">
                <a:latin typeface="Microsoft Sans Serif"/>
                <a:cs typeface="Microsoft Sans Serif"/>
              </a:rPr>
              <a:t>and</a:t>
            </a:r>
            <a:r>
              <a:rPr sz="1000" spc="10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under</a:t>
            </a:r>
            <a:r>
              <a:rPr sz="1000" spc="105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common</a:t>
            </a:r>
            <a:r>
              <a:rPr sz="1000" spc="10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ownership</a:t>
            </a:r>
            <a:r>
              <a:rPr sz="1000" spc="105" dirty="0">
                <a:latin typeface="Microsoft Sans Serif"/>
                <a:cs typeface="Microsoft Sans Serif"/>
              </a:rPr>
              <a:t> </a:t>
            </a:r>
            <a:r>
              <a:rPr sz="1000" spc="25" dirty="0">
                <a:latin typeface="Microsoft Sans Serif"/>
                <a:cs typeface="Microsoft Sans Serif"/>
              </a:rPr>
              <a:t>or</a:t>
            </a:r>
            <a:r>
              <a:rPr sz="1000" spc="10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control</a:t>
            </a:r>
            <a:r>
              <a:rPr sz="1000" spc="10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are</a:t>
            </a:r>
            <a:r>
              <a:rPr sz="1000" spc="-35" dirty="0">
                <a:latin typeface="Microsoft Sans Serif"/>
                <a:cs typeface="Microsoft Sans Serif"/>
              </a:rPr>
              <a:t> 	</a:t>
            </a:r>
            <a:r>
              <a:rPr sz="1000" spc="-40" dirty="0">
                <a:latin typeface="Microsoft Sans Serif"/>
                <a:cs typeface="Microsoft Sans Serif"/>
              </a:rPr>
              <a:t>considered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20" dirty="0">
                <a:latin typeface="Microsoft Sans Serif"/>
                <a:cs typeface="Microsoft Sans Serif"/>
              </a:rPr>
              <a:t>as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30" dirty="0">
                <a:latin typeface="Microsoft Sans Serif"/>
                <a:cs typeface="Microsoft Sans Serif"/>
              </a:rPr>
              <a:t>a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60" dirty="0">
                <a:latin typeface="Microsoft Sans Serif"/>
                <a:cs typeface="Microsoft Sans Serif"/>
              </a:rPr>
              <a:t>single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mixing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75" dirty="0">
                <a:latin typeface="Microsoft Sans Serif"/>
                <a:cs typeface="Microsoft Sans Serif"/>
              </a:rPr>
              <a:t>and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loading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site.</a:t>
            </a:r>
            <a:endParaRPr sz="1000">
              <a:latin typeface="Microsoft Sans Serif"/>
              <a:cs typeface="Microsoft Sans Serif"/>
            </a:endParaRPr>
          </a:p>
          <a:p>
            <a:pPr marL="125095" marR="5080" indent="-112395" algn="just">
              <a:lnSpc>
                <a:spcPct val="104200"/>
              </a:lnSpc>
              <a:spcBef>
                <a:spcPts val="355"/>
              </a:spcBef>
              <a:buChar char="•"/>
              <a:tabLst>
                <a:tab pos="127000" algn="l"/>
              </a:tabLst>
            </a:pPr>
            <a:r>
              <a:rPr sz="1000" spc="-10" dirty="0">
                <a:latin typeface="Microsoft Sans Serif"/>
                <a:cs typeface="Microsoft Sans Serif"/>
              </a:rPr>
              <a:t>You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mix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or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load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pesticides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within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100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feet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of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a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well 	</a:t>
            </a:r>
            <a:r>
              <a:rPr sz="1000" dirty="0">
                <a:latin typeface="Microsoft Sans Serif"/>
                <a:cs typeface="Microsoft Sans Serif"/>
              </a:rPr>
              <a:t>or</a:t>
            </a:r>
            <a:r>
              <a:rPr sz="1000" spc="-6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surface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water.</a:t>
            </a:r>
            <a:r>
              <a:rPr sz="1000" spc="240" dirty="0">
                <a:latin typeface="Microsoft Sans Serif"/>
                <a:cs typeface="Microsoft Sans Serif"/>
              </a:rPr>
              <a:t> </a:t>
            </a:r>
            <a:r>
              <a:rPr sz="1000" spc="-60" dirty="0">
                <a:latin typeface="Microsoft Sans Serif"/>
                <a:cs typeface="Microsoft Sans Serif"/>
              </a:rPr>
              <a:t>You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0" dirty="0">
                <a:latin typeface="Microsoft Sans Serif"/>
                <a:cs typeface="Microsoft Sans Serif"/>
              </a:rPr>
              <a:t>may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not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mix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or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load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pesticides 	</a:t>
            </a:r>
            <a:r>
              <a:rPr sz="1000" dirty="0">
                <a:latin typeface="Microsoft Sans Serif"/>
                <a:cs typeface="Microsoft Sans Serif"/>
              </a:rPr>
              <a:t>within</a:t>
            </a:r>
            <a:r>
              <a:rPr sz="1000" spc="9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8</a:t>
            </a:r>
            <a:r>
              <a:rPr sz="1000" spc="9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feet</a:t>
            </a:r>
            <a:r>
              <a:rPr sz="1000" spc="9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of</a:t>
            </a:r>
            <a:r>
              <a:rPr sz="1000" spc="9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a</a:t>
            </a:r>
            <a:r>
              <a:rPr sz="1000" spc="9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well</a:t>
            </a:r>
            <a:r>
              <a:rPr sz="1000" spc="9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or</a:t>
            </a:r>
            <a:r>
              <a:rPr sz="1000" spc="9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surface</a:t>
            </a:r>
            <a:r>
              <a:rPr sz="1000" spc="9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water</a:t>
            </a:r>
            <a:r>
              <a:rPr sz="1000" spc="9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under</a:t>
            </a:r>
            <a:r>
              <a:rPr sz="1000" spc="9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any 	</a:t>
            </a:r>
            <a:r>
              <a:rPr sz="1000" spc="-10" dirty="0">
                <a:latin typeface="Microsoft Sans Serif"/>
                <a:cs typeface="Microsoft Sans Serif"/>
              </a:rPr>
              <a:t>circumstances.</a:t>
            </a:r>
            <a:endParaRPr sz="10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4200"/>
              </a:lnSpc>
              <a:spcBef>
                <a:spcPts val="360"/>
              </a:spcBef>
            </a:pPr>
            <a:r>
              <a:rPr sz="1000" spc="-45" dirty="0">
                <a:latin typeface="Microsoft Sans Serif"/>
                <a:cs typeface="Microsoft Sans Serif"/>
              </a:rPr>
              <a:t>The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spill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containment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surface,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also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called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the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mixing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and </a:t>
            </a:r>
            <a:r>
              <a:rPr sz="1000" spc="-40" dirty="0">
                <a:latin typeface="Microsoft Sans Serif"/>
                <a:cs typeface="Microsoft Sans Serif"/>
              </a:rPr>
              <a:t>loading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pad,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must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be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curbed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or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sloped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to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contain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spills </a:t>
            </a:r>
            <a:r>
              <a:rPr sz="1000" spc="-80" dirty="0">
                <a:latin typeface="Microsoft Sans Serif"/>
                <a:cs typeface="Microsoft Sans Serif"/>
              </a:rPr>
              <a:t>and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prevent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water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or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other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liquids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from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flowing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onto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it. </a:t>
            </a:r>
            <a:r>
              <a:rPr sz="1000" dirty="0">
                <a:latin typeface="Microsoft Sans Serif"/>
                <a:cs typeface="Microsoft Sans Serif"/>
              </a:rPr>
              <a:t>It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must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60" dirty="0">
                <a:latin typeface="Microsoft Sans Serif"/>
                <a:cs typeface="Microsoft Sans Serif"/>
              </a:rPr>
              <a:t>also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be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75" dirty="0">
                <a:latin typeface="Microsoft Sans Serif"/>
                <a:cs typeface="Microsoft Sans Serif"/>
              </a:rPr>
              <a:t>paved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or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lined</a:t>
            </a:r>
            <a:r>
              <a:rPr sz="1000" dirty="0">
                <a:latin typeface="Microsoft Sans Serif"/>
                <a:cs typeface="Microsoft Sans Serif"/>
              </a:rPr>
              <a:t> with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liquid‑tight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materials approved</a:t>
            </a:r>
            <a:r>
              <a:rPr sz="1000" spc="-4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by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DATCP.</a:t>
            </a:r>
            <a:r>
              <a:rPr sz="1000" spc="17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Find</a:t>
            </a:r>
            <a:r>
              <a:rPr sz="1000" spc="-4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detailed</a:t>
            </a:r>
            <a:r>
              <a:rPr sz="1000" spc="-4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information</a:t>
            </a:r>
            <a:r>
              <a:rPr sz="1000" spc="-4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about </a:t>
            </a:r>
            <a:r>
              <a:rPr sz="1000" dirty="0">
                <a:latin typeface="Microsoft Sans Serif"/>
                <a:cs typeface="Microsoft Sans Serif"/>
              </a:rPr>
              <a:t>spill</a:t>
            </a:r>
            <a:r>
              <a:rPr sz="1000" spc="27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containment</a:t>
            </a:r>
            <a:r>
              <a:rPr sz="1000" spc="27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requirements</a:t>
            </a:r>
            <a:r>
              <a:rPr sz="1000" spc="27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here:</a:t>
            </a:r>
            <a:r>
              <a:rPr sz="1000" spc="27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215E9E"/>
                </a:solidFill>
                <a:latin typeface="Microsoft Sans Serif"/>
                <a:cs typeface="Microsoft Sans Serif"/>
                <a:hlinkClick r:id="rId4"/>
              </a:rPr>
              <a:t>https://datcp.</a:t>
            </a:r>
            <a:r>
              <a:rPr sz="1000" spc="-20" dirty="0">
                <a:solidFill>
                  <a:srgbClr val="215E9E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215E9E"/>
                </a:solidFill>
                <a:latin typeface="Microsoft Sans Serif"/>
                <a:cs typeface="Microsoft Sans Serif"/>
                <a:hlinkClick r:id="rId4"/>
              </a:rPr>
              <a:t>wi.gov/Pages/Programs_Services/AgriculturalChemi‑</a:t>
            </a:r>
            <a:r>
              <a:rPr sz="1000" spc="-20" dirty="0">
                <a:solidFill>
                  <a:srgbClr val="215E9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215E9E"/>
                </a:solidFill>
                <a:latin typeface="Microsoft Sans Serif"/>
                <a:cs typeface="Microsoft Sans Serif"/>
                <a:hlinkClick r:id="rId4"/>
              </a:rPr>
              <a:t>calStorageAndContainment.aspx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874770" y="5328665"/>
            <a:ext cx="3074670" cy="3735070"/>
            <a:chOff x="3874770" y="5328665"/>
            <a:chExt cx="3074670" cy="3735070"/>
          </a:xfrm>
        </p:grpSpPr>
        <p:sp>
          <p:nvSpPr>
            <p:cNvPr id="19" name="object 19"/>
            <p:cNvSpPr/>
            <p:nvPr/>
          </p:nvSpPr>
          <p:spPr>
            <a:xfrm>
              <a:off x="3887470" y="5341365"/>
              <a:ext cx="3049270" cy="3709670"/>
            </a:xfrm>
            <a:custGeom>
              <a:avLst/>
              <a:gdLst/>
              <a:ahLst/>
              <a:cxnLst/>
              <a:rect l="l" t="t" r="r" b="b"/>
              <a:pathLst>
                <a:path w="3049270" h="3709670">
                  <a:moveTo>
                    <a:pt x="152400" y="0"/>
                  </a:move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3557016"/>
                  </a:lnTo>
                  <a:lnTo>
                    <a:pt x="7769" y="3605184"/>
                  </a:lnTo>
                  <a:lnTo>
                    <a:pt x="29405" y="3647019"/>
                  </a:lnTo>
                  <a:lnTo>
                    <a:pt x="62396" y="3680010"/>
                  </a:lnTo>
                  <a:lnTo>
                    <a:pt x="104231" y="3701646"/>
                  </a:lnTo>
                  <a:lnTo>
                    <a:pt x="152400" y="3709416"/>
                  </a:lnTo>
                  <a:lnTo>
                    <a:pt x="2896870" y="3709416"/>
                  </a:lnTo>
                  <a:lnTo>
                    <a:pt x="2945038" y="3701646"/>
                  </a:lnTo>
                  <a:lnTo>
                    <a:pt x="2986873" y="3680010"/>
                  </a:lnTo>
                  <a:lnTo>
                    <a:pt x="3019864" y="3647019"/>
                  </a:lnTo>
                  <a:lnTo>
                    <a:pt x="3041500" y="3605184"/>
                  </a:lnTo>
                  <a:lnTo>
                    <a:pt x="3049270" y="3557016"/>
                  </a:lnTo>
                  <a:lnTo>
                    <a:pt x="3049270" y="152400"/>
                  </a:lnTo>
                  <a:lnTo>
                    <a:pt x="3041500" y="104231"/>
                  </a:lnTo>
                  <a:lnTo>
                    <a:pt x="3019864" y="62396"/>
                  </a:lnTo>
                  <a:lnTo>
                    <a:pt x="2986873" y="29405"/>
                  </a:lnTo>
                  <a:lnTo>
                    <a:pt x="2945038" y="7769"/>
                  </a:lnTo>
                  <a:lnTo>
                    <a:pt x="2896870" y="0"/>
                  </a:lnTo>
                  <a:lnTo>
                    <a:pt x="152400" y="0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76155" y="5634464"/>
              <a:ext cx="2472055" cy="0"/>
            </a:xfrm>
            <a:custGeom>
              <a:avLst/>
              <a:gdLst/>
              <a:ahLst/>
              <a:cxnLst/>
              <a:rect l="l" t="t" r="r" b="b"/>
              <a:pathLst>
                <a:path w="2472054">
                  <a:moveTo>
                    <a:pt x="0" y="0"/>
                  </a:moveTo>
                  <a:lnTo>
                    <a:pt x="247190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2615" y="788936"/>
            <a:ext cx="3244850" cy="1101725"/>
          </a:xfrm>
          <a:custGeom>
            <a:avLst/>
            <a:gdLst/>
            <a:ahLst/>
            <a:cxnLst/>
            <a:rect l="l" t="t" r="r" b="b"/>
            <a:pathLst>
              <a:path w="3244850" h="1101725">
                <a:moveTo>
                  <a:pt x="3244850" y="0"/>
                </a:moveTo>
                <a:lnTo>
                  <a:pt x="0" y="0"/>
                </a:lnTo>
                <a:lnTo>
                  <a:pt x="0" y="1101674"/>
                </a:lnTo>
                <a:lnTo>
                  <a:pt x="3244850" y="1101674"/>
                </a:lnTo>
                <a:lnTo>
                  <a:pt x="3244850" y="0"/>
                </a:lnTo>
                <a:close/>
              </a:path>
            </a:pathLst>
          </a:custGeom>
          <a:solidFill>
            <a:srgbClr val="FFFB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62615" y="788936"/>
            <a:ext cx="3244850" cy="110172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1041400" marR="255904" indent="-89535">
              <a:lnSpc>
                <a:spcPct val="99400"/>
              </a:lnSpc>
              <a:spcBef>
                <a:spcPts val="180"/>
              </a:spcBef>
            </a:pPr>
            <a:r>
              <a:rPr sz="1200" dirty="0">
                <a:latin typeface="Arial MT"/>
                <a:cs typeface="Arial MT"/>
              </a:rPr>
              <a:t>The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50" dirty="0">
                <a:latin typeface="Arial MT"/>
                <a:cs typeface="Arial MT"/>
              </a:rPr>
              <a:t>Wisconsin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55" dirty="0">
                <a:latin typeface="Arial MT"/>
                <a:cs typeface="Arial MT"/>
              </a:rPr>
              <a:t>Department </a:t>
            </a:r>
            <a:r>
              <a:rPr sz="1200" spc="60" dirty="0">
                <a:latin typeface="Arial MT"/>
                <a:cs typeface="Arial MT"/>
              </a:rPr>
              <a:t>of</a:t>
            </a:r>
            <a:r>
              <a:rPr sz="1200" spc="204" dirty="0">
                <a:latin typeface="Arial MT"/>
                <a:cs typeface="Arial MT"/>
              </a:rPr>
              <a:t> </a:t>
            </a:r>
            <a:r>
              <a:rPr sz="1200" spc="65" dirty="0">
                <a:latin typeface="Arial MT"/>
                <a:cs typeface="Arial MT"/>
              </a:rPr>
              <a:t>Agriculture,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Trade</a:t>
            </a:r>
            <a:r>
              <a:rPr sz="1200" spc="40" dirty="0">
                <a:latin typeface="Arial MT"/>
                <a:cs typeface="Arial MT"/>
              </a:rPr>
              <a:t> and </a:t>
            </a:r>
            <a:r>
              <a:rPr sz="1200" spc="60" dirty="0">
                <a:latin typeface="Arial MT"/>
                <a:cs typeface="Arial MT"/>
              </a:rPr>
              <a:t>Consumer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55" dirty="0">
                <a:latin typeface="Arial MT"/>
                <a:cs typeface="Arial MT"/>
              </a:rPr>
              <a:t>Protection </a:t>
            </a:r>
            <a:r>
              <a:rPr sz="1050" spc="-25" dirty="0">
                <a:latin typeface="Arial MT"/>
                <a:cs typeface="Arial MT"/>
              </a:rPr>
              <a:t>(DATCP)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writes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and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administers </a:t>
            </a:r>
            <a:r>
              <a:rPr sz="1050" dirty="0">
                <a:latin typeface="Arial MT"/>
                <a:cs typeface="Arial MT"/>
              </a:rPr>
              <a:t>pesticide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certification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exams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spc="-25" dirty="0">
                <a:latin typeface="Arial MT"/>
                <a:cs typeface="Arial MT"/>
              </a:rPr>
              <a:t>and</a:t>
            </a:r>
            <a:endParaRPr sz="1050">
              <a:latin typeface="Arial MT"/>
              <a:cs typeface="Arial MT"/>
            </a:endParaRPr>
          </a:p>
          <a:p>
            <a:pPr marL="952500">
              <a:lnSpc>
                <a:spcPct val="100000"/>
              </a:lnSpc>
            </a:pPr>
            <a:r>
              <a:rPr sz="1050" dirty="0">
                <a:latin typeface="Arial MT"/>
                <a:cs typeface="Arial MT"/>
              </a:rPr>
              <a:t>enforces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pesticide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regulations.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75048" y="371462"/>
            <a:ext cx="3220085" cy="330200"/>
          </a:xfrm>
          <a:prstGeom prst="rect">
            <a:avLst/>
          </a:prstGeom>
          <a:solidFill>
            <a:srgbClr val="FFFBCC"/>
          </a:solidFill>
          <a:ln w="38100">
            <a:solidFill>
              <a:srgbClr val="00000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165"/>
              </a:spcBef>
            </a:pPr>
            <a:r>
              <a:rPr sz="1600" spc="85" dirty="0">
                <a:latin typeface="Arial MT"/>
                <a:cs typeface="Arial MT"/>
              </a:rPr>
              <a:t>Certification</a:t>
            </a:r>
            <a:r>
              <a:rPr sz="1600" spc="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Exam</a:t>
            </a:r>
            <a:r>
              <a:rPr sz="1600" spc="60" dirty="0">
                <a:latin typeface="Arial MT"/>
                <a:cs typeface="Arial MT"/>
              </a:rPr>
              <a:t> </a:t>
            </a:r>
            <a:r>
              <a:rPr sz="1600" spc="65" dirty="0">
                <a:latin typeface="Arial MT"/>
                <a:cs typeface="Arial MT"/>
              </a:rPr>
              <a:t>Information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1772" y="788949"/>
            <a:ext cx="3245485" cy="1279525"/>
          </a:xfrm>
          <a:custGeom>
            <a:avLst/>
            <a:gdLst/>
            <a:ahLst/>
            <a:cxnLst/>
            <a:rect l="l" t="t" r="r" b="b"/>
            <a:pathLst>
              <a:path w="3245485" h="1279525">
                <a:moveTo>
                  <a:pt x="3245357" y="0"/>
                </a:moveTo>
                <a:lnTo>
                  <a:pt x="0" y="0"/>
                </a:lnTo>
                <a:lnTo>
                  <a:pt x="0" y="1278953"/>
                </a:lnTo>
                <a:lnTo>
                  <a:pt x="3245357" y="1278953"/>
                </a:lnTo>
                <a:lnTo>
                  <a:pt x="3245357" y="0"/>
                </a:lnTo>
                <a:close/>
              </a:path>
            </a:pathLst>
          </a:custGeom>
          <a:solidFill>
            <a:srgbClr val="D0E4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1772" y="788949"/>
            <a:ext cx="3245485" cy="127952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1142365" marR="393700" indent="-88900">
              <a:lnSpc>
                <a:spcPct val="100000"/>
              </a:lnSpc>
              <a:spcBef>
                <a:spcPts val="170"/>
              </a:spcBef>
            </a:pPr>
            <a:r>
              <a:rPr sz="1200" spc="20" dirty="0">
                <a:latin typeface="Arial MT"/>
                <a:cs typeface="Arial MT"/>
              </a:rPr>
              <a:t>UW</a:t>
            </a:r>
            <a:r>
              <a:rPr sz="1200" spc="85" dirty="0">
                <a:latin typeface="Arial MT"/>
                <a:cs typeface="Arial MT"/>
              </a:rPr>
              <a:t> </a:t>
            </a:r>
            <a:r>
              <a:rPr sz="1200" spc="20" dirty="0">
                <a:latin typeface="Arial MT"/>
                <a:cs typeface="Arial MT"/>
              </a:rPr>
              <a:t>Pesticide</a:t>
            </a:r>
            <a:r>
              <a:rPr sz="1200" spc="85" dirty="0">
                <a:latin typeface="Arial MT"/>
                <a:cs typeface="Arial MT"/>
              </a:rPr>
              <a:t> </a:t>
            </a:r>
            <a:r>
              <a:rPr sz="1200" spc="60" dirty="0">
                <a:latin typeface="Arial MT"/>
                <a:cs typeface="Arial MT"/>
              </a:rPr>
              <a:t>Applicator </a:t>
            </a:r>
            <a:r>
              <a:rPr sz="1200" spc="50" dirty="0">
                <a:latin typeface="Arial MT"/>
                <a:cs typeface="Arial MT"/>
              </a:rPr>
              <a:t>Training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45" dirty="0">
                <a:latin typeface="Arial MT"/>
                <a:cs typeface="Arial MT"/>
              </a:rPr>
              <a:t>Program</a:t>
            </a:r>
            <a:endParaRPr sz="1200">
              <a:latin typeface="Arial MT"/>
              <a:cs typeface="Arial MT"/>
            </a:endParaRPr>
          </a:p>
          <a:p>
            <a:pPr marL="1129665" marR="173990" indent="38100">
              <a:lnSpc>
                <a:spcPct val="100000"/>
              </a:lnSpc>
              <a:spcBef>
                <a:spcPts val="420"/>
              </a:spcBef>
            </a:pPr>
            <a:r>
              <a:rPr sz="1050" spc="-55" dirty="0">
                <a:latin typeface="Arial MT"/>
                <a:cs typeface="Arial MT"/>
              </a:rPr>
              <a:t>PAT</a:t>
            </a:r>
            <a:r>
              <a:rPr sz="1050" spc="-3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is</a:t>
            </a:r>
            <a:r>
              <a:rPr sz="1050" spc="-5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part</a:t>
            </a:r>
            <a:r>
              <a:rPr sz="1050" spc="-4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of</a:t>
            </a:r>
            <a:r>
              <a:rPr sz="1050" spc="-4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UW-</a:t>
            </a:r>
            <a:r>
              <a:rPr sz="1050" spc="-20" dirty="0">
                <a:latin typeface="Arial MT"/>
                <a:cs typeface="Arial MT"/>
              </a:rPr>
              <a:t>Extension</a:t>
            </a:r>
            <a:r>
              <a:rPr sz="1050" spc="-40" dirty="0">
                <a:latin typeface="Arial MT"/>
                <a:cs typeface="Arial MT"/>
              </a:rPr>
              <a:t> </a:t>
            </a:r>
            <a:r>
              <a:rPr sz="1050" spc="-25" dirty="0">
                <a:latin typeface="Arial MT"/>
                <a:cs typeface="Arial MT"/>
              </a:rPr>
              <a:t>and </a:t>
            </a:r>
            <a:r>
              <a:rPr sz="1050" spc="-20" dirty="0">
                <a:latin typeface="Arial MT"/>
                <a:cs typeface="Arial MT"/>
              </a:rPr>
              <a:t>produces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spc="-25" dirty="0">
                <a:latin typeface="Arial MT"/>
                <a:cs typeface="Arial MT"/>
              </a:rPr>
              <a:t>educational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materials</a:t>
            </a:r>
            <a:r>
              <a:rPr sz="1050" spc="50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to</a:t>
            </a:r>
            <a:r>
              <a:rPr sz="1050" spc="-45" dirty="0">
                <a:latin typeface="Arial MT"/>
                <a:cs typeface="Arial MT"/>
              </a:rPr>
              <a:t> </a:t>
            </a:r>
            <a:r>
              <a:rPr sz="1050" spc="-20" dirty="0">
                <a:latin typeface="Arial MT"/>
                <a:cs typeface="Arial MT"/>
              </a:rPr>
              <a:t>help</a:t>
            </a:r>
            <a:r>
              <a:rPr sz="1050" spc="-4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you</a:t>
            </a:r>
            <a:r>
              <a:rPr sz="1050" spc="-40" dirty="0">
                <a:latin typeface="Arial MT"/>
                <a:cs typeface="Arial MT"/>
              </a:rPr>
              <a:t> </a:t>
            </a:r>
            <a:r>
              <a:rPr sz="1050" spc="-20" dirty="0">
                <a:latin typeface="Arial MT"/>
                <a:cs typeface="Arial MT"/>
              </a:rPr>
              <a:t>become</a:t>
            </a:r>
            <a:r>
              <a:rPr sz="1050" spc="-4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</a:t>
            </a:r>
            <a:r>
              <a:rPr sz="1050" spc="-45" dirty="0">
                <a:latin typeface="Arial MT"/>
                <a:cs typeface="Arial MT"/>
              </a:rPr>
              <a:t> </a:t>
            </a:r>
            <a:r>
              <a:rPr sz="1050" spc="-20" dirty="0">
                <a:latin typeface="Arial MT"/>
                <a:cs typeface="Arial MT"/>
              </a:rPr>
              <a:t>more</a:t>
            </a:r>
            <a:endParaRPr sz="1050">
              <a:latin typeface="Arial MT"/>
              <a:cs typeface="Arial MT"/>
            </a:endParaRPr>
          </a:p>
          <a:p>
            <a:pPr marL="876300" marR="238760" indent="177165">
              <a:lnSpc>
                <a:spcPct val="100000"/>
              </a:lnSpc>
            </a:pPr>
            <a:r>
              <a:rPr sz="1050" spc="-25" dirty="0">
                <a:latin typeface="Arial MT"/>
                <a:cs typeface="Arial MT"/>
              </a:rPr>
              <a:t>knowledgeable, </a:t>
            </a:r>
            <a:r>
              <a:rPr sz="1050" spc="-20" dirty="0">
                <a:latin typeface="Arial MT"/>
                <a:cs typeface="Arial MT"/>
              </a:rPr>
              <a:t>safe </a:t>
            </a:r>
            <a:r>
              <a:rPr sz="1050" spc="-10" dirty="0">
                <a:latin typeface="Arial MT"/>
                <a:cs typeface="Arial MT"/>
              </a:rPr>
              <a:t>and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effective </a:t>
            </a:r>
            <a:r>
              <a:rPr sz="1050" spc="-20" dirty="0">
                <a:latin typeface="Arial MT"/>
                <a:cs typeface="Arial MT"/>
              </a:rPr>
              <a:t>pesticide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applicator.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459" y="371462"/>
            <a:ext cx="3220085" cy="330200"/>
          </a:xfrm>
          <a:prstGeom prst="rect">
            <a:avLst/>
          </a:prstGeom>
          <a:solidFill>
            <a:srgbClr val="D0E4C8"/>
          </a:solidFill>
          <a:ln w="38100">
            <a:solidFill>
              <a:srgbClr val="00000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191135">
              <a:lnSpc>
                <a:spcPct val="100000"/>
              </a:lnSpc>
              <a:spcBef>
                <a:spcPts val="165"/>
              </a:spcBef>
            </a:pPr>
            <a:r>
              <a:rPr sz="1600" spc="65" dirty="0">
                <a:latin typeface="Arial MT"/>
                <a:cs typeface="Arial MT"/>
              </a:rPr>
              <a:t>Training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65" dirty="0">
                <a:latin typeface="Arial MT"/>
                <a:cs typeface="Arial MT"/>
              </a:rPr>
              <a:t>Material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60" dirty="0">
                <a:latin typeface="Arial MT"/>
                <a:cs typeface="Arial MT"/>
              </a:rPr>
              <a:t>Information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9800" y="9497326"/>
            <a:ext cx="669353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Trebuchet MS"/>
                <a:cs typeface="Trebuchet MS"/>
              </a:rPr>
              <a:t>An</a:t>
            </a:r>
            <a:r>
              <a:rPr sz="700" spc="-15" dirty="0">
                <a:latin typeface="Trebuchet MS"/>
                <a:cs typeface="Trebuchet MS"/>
              </a:rPr>
              <a:t> </a:t>
            </a:r>
            <a:r>
              <a:rPr sz="700" spc="-45" dirty="0">
                <a:latin typeface="Trebuchet MS"/>
                <a:cs typeface="Trebuchet MS"/>
              </a:rPr>
              <a:t>EEO/Affirmative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-25" dirty="0">
                <a:latin typeface="Trebuchet MS"/>
                <a:cs typeface="Trebuchet MS"/>
              </a:rPr>
              <a:t>Action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-45" dirty="0">
                <a:latin typeface="Trebuchet MS"/>
                <a:cs typeface="Trebuchet MS"/>
              </a:rPr>
              <a:t>employer,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-35" dirty="0">
                <a:latin typeface="Trebuchet MS"/>
                <a:cs typeface="Trebuchet MS"/>
              </a:rPr>
              <a:t>the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-35" dirty="0">
                <a:latin typeface="Trebuchet MS"/>
                <a:cs typeface="Trebuchet MS"/>
              </a:rPr>
              <a:t>University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-35" dirty="0">
                <a:latin typeface="Trebuchet MS"/>
                <a:cs typeface="Trebuchet MS"/>
              </a:rPr>
              <a:t>of</a:t>
            </a:r>
            <a:r>
              <a:rPr sz="700" spc="-45" dirty="0">
                <a:latin typeface="Trebuchet MS"/>
                <a:cs typeface="Trebuchet MS"/>
              </a:rPr>
              <a:t> </a:t>
            </a:r>
            <a:r>
              <a:rPr sz="700" spc="-30" dirty="0">
                <a:latin typeface="Trebuchet MS"/>
                <a:cs typeface="Trebuchet MS"/>
              </a:rPr>
              <a:t>Wisconsin-</a:t>
            </a:r>
            <a:r>
              <a:rPr sz="700" spc="-25" dirty="0">
                <a:latin typeface="Trebuchet MS"/>
                <a:cs typeface="Trebuchet MS"/>
              </a:rPr>
              <a:t>Extension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-25" dirty="0">
                <a:latin typeface="Trebuchet MS"/>
                <a:cs typeface="Trebuchet MS"/>
              </a:rPr>
              <a:t>provides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-30" dirty="0">
                <a:latin typeface="Trebuchet MS"/>
                <a:cs typeface="Trebuchet MS"/>
              </a:rPr>
              <a:t>equal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-25" dirty="0">
                <a:latin typeface="Trebuchet MS"/>
                <a:cs typeface="Trebuchet MS"/>
              </a:rPr>
              <a:t>opportunities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-25" dirty="0">
                <a:latin typeface="Trebuchet MS"/>
                <a:cs typeface="Trebuchet MS"/>
              </a:rPr>
              <a:t>in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-25" dirty="0">
                <a:latin typeface="Trebuchet MS"/>
                <a:cs typeface="Trebuchet MS"/>
              </a:rPr>
              <a:t>employment</a:t>
            </a:r>
            <a:r>
              <a:rPr sz="700" spc="-10" dirty="0">
                <a:latin typeface="Trebuchet MS"/>
                <a:cs typeface="Trebuchet MS"/>
              </a:rPr>
              <a:t> and </a:t>
            </a:r>
            <a:r>
              <a:rPr sz="700" spc="-25" dirty="0">
                <a:latin typeface="Trebuchet MS"/>
                <a:cs typeface="Trebuchet MS"/>
              </a:rPr>
              <a:t>programming,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-20" dirty="0">
                <a:latin typeface="Trebuchet MS"/>
                <a:cs typeface="Trebuchet MS"/>
              </a:rPr>
              <a:t>including</a:t>
            </a:r>
            <a:r>
              <a:rPr sz="700" spc="-55" dirty="0">
                <a:latin typeface="Trebuchet MS"/>
                <a:cs typeface="Trebuchet MS"/>
              </a:rPr>
              <a:t> Title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-20" dirty="0">
                <a:latin typeface="Trebuchet MS"/>
                <a:cs typeface="Trebuchet MS"/>
              </a:rPr>
              <a:t>IX</a:t>
            </a:r>
            <a:r>
              <a:rPr sz="700" spc="-10" dirty="0">
                <a:latin typeface="Trebuchet MS"/>
                <a:cs typeface="Trebuchet MS"/>
              </a:rPr>
              <a:t> and </a:t>
            </a:r>
            <a:r>
              <a:rPr sz="700" dirty="0">
                <a:latin typeface="Trebuchet MS"/>
                <a:cs typeface="Trebuchet MS"/>
              </a:rPr>
              <a:t>ADA</a:t>
            </a:r>
            <a:r>
              <a:rPr sz="700" spc="-10" dirty="0">
                <a:latin typeface="Trebuchet MS"/>
                <a:cs typeface="Trebuchet MS"/>
              </a:rPr>
              <a:t> requirements.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44209" y="8725522"/>
            <a:ext cx="10877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0" dirty="0">
                <a:latin typeface="Tahoma"/>
                <a:cs typeface="Tahoma"/>
              </a:rPr>
              <a:t>January</a:t>
            </a:r>
            <a:r>
              <a:rPr sz="1400" b="1" spc="-65" dirty="0">
                <a:latin typeface="Tahoma"/>
                <a:cs typeface="Tahoma"/>
              </a:rPr>
              <a:t> </a:t>
            </a:r>
            <a:r>
              <a:rPr sz="1400" b="1" spc="-100" dirty="0">
                <a:latin typeface="Tahoma"/>
                <a:cs typeface="Tahoma"/>
              </a:rPr>
              <a:t>2022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54814" y="8124976"/>
            <a:ext cx="3066415" cy="0"/>
          </a:xfrm>
          <a:custGeom>
            <a:avLst/>
            <a:gdLst/>
            <a:ahLst/>
            <a:cxnLst/>
            <a:rect l="l" t="t" r="r" b="b"/>
            <a:pathLst>
              <a:path w="3066415">
                <a:moveTo>
                  <a:pt x="0" y="0"/>
                </a:moveTo>
                <a:lnTo>
                  <a:pt x="3066351" y="0"/>
                </a:lnTo>
              </a:path>
            </a:pathLst>
          </a:custGeom>
          <a:ln w="12700">
            <a:solidFill>
              <a:srgbClr val="2881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50201" y="7800618"/>
            <a:ext cx="5275580" cy="868044"/>
          </a:xfrm>
          <a:prstGeom prst="rect">
            <a:avLst/>
          </a:prstGeom>
          <a:ln w="50802">
            <a:solidFill>
              <a:srgbClr val="000000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5"/>
              </a:spcBef>
            </a:pPr>
            <a:r>
              <a:rPr sz="1600" dirty="0">
                <a:solidFill>
                  <a:srgbClr val="288135"/>
                </a:solidFill>
                <a:latin typeface="Arial Black"/>
                <a:cs typeface="Arial Black"/>
              </a:rPr>
              <a:t>Emergency</a:t>
            </a:r>
            <a:r>
              <a:rPr sz="1600" spc="-5" dirty="0">
                <a:solidFill>
                  <a:srgbClr val="288135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288135"/>
                </a:solidFill>
                <a:latin typeface="Arial Black"/>
                <a:cs typeface="Arial Black"/>
              </a:rPr>
              <a:t>Phone </a:t>
            </a:r>
            <a:r>
              <a:rPr sz="1600" spc="-10" dirty="0">
                <a:solidFill>
                  <a:srgbClr val="288135"/>
                </a:solidFill>
                <a:latin typeface="Arial Black"/>
                <a:cs typeface="Arial Black"/>
              </a:rPr>
              <a:t>Numbers</a:t>
            </a:r>
            <a:endParaRPr sz="1600">
              <a:latin typeface="Arial Black"/>
              <a:cs typeface="Arial Black"/>
            </a:endParaRPr>
          </a:p>
          <a:p>
            <a:pPr marL="82550" marR="86995">
              <a:lnSpc>
                <a:spcPct val="100000"/>
              </a:lnSpc>
              <a:spcBef>
                <a:spcPts val="315"/>
              </a:spcBef>
              <a:tabLst>
                <a:tab pos="3151505" algn="l"/>
              </a:tabLst>
            </a:pPr>
            <a:r>
              <a:rPr sz="950" dirty="0">
                <a:latin typeface="Arial Black"/>
                <a:cs typeface="Arial Black"/>
              </a:rPr>
              <a:t>For</a:t>
            </a:r>
            <a:r>
              <a:rPr sz="950" spc="-5" dirty="0">
                <a:latin typeface="Arial Black"/>
                <a:cs typeface="Arial Black"/>
              </a:rPr>
              <a:t> </a:t>
            </a:r>
            <a:r>
              <a:rPr sz="950" dirty="0">
                <a:latin typeface="Arial Black"/>
                <a:cs typeface="Arial Black"/>
              </a:rPr>
              <a:t>Human</a:t>
            </a:r>
            <a:r>
              <a:rPr sz="950" spc="-10" dirty="0">
                <a:latin typeface="Arial Black"/>
                <a:cs typeface="Arial Black"/>
              </a:rPr>
              <a:t> Poisonings</a:t>
            </a:r>
            <a:r>
              <a:rPr sz="950" spc="-5" dirty="0">
                <a:latin typeface="Arial Black"/>
                <a:cs typeface="Arial Black"/>
              </a:rPr>
              <a:t> </a:t>
            </a:r>
            <a:r>
              <a:rPr sz="950" dirty="0">
                <a:latin typeface="Arial Black"/>
                <a:cs typeface="Arial Black"/>
              </a:rPr>
              <a:t>...........</a:t>
            </a:r>
            <a:r>
              <a:rPr sz="950" spc="-5" dirty="0">
                <a:latin typeface="Arial Black"/>
                <a:cs typeface="Arial Black"/>
              </a:rPr>
              <a:t> </a:t>
            </a:r>
            <a:r>
              <a:rPr sz="950" spc="-10" dirty="0">
                <a:latin typeface="Arial Black"/>
                <a:cs typeface="Arial Black"/>
              </a:rPr>
              <a:t>800-222-</a:t>
            </a:r>
            <a:r>
              <a:rPr sz="950" spc="-20" dirty="0">
                <a:latin typeface="Arial Black"/>
                <a:cs typeface="Arial Black"/>
              </a:rPr>
              <a:t>1222</a:t>
            </a:r>
            <a:r>
              <a:rPr sz="950" dirty="0">
                <a:latin typeface="Arial Black"/>
                <a:cs typeface="Arial Black"/>
              </a:rPr>
              <a:t>	</a:t>
            </a:r>
            <a:r>
              <a:rPr sz="950" spc="-270" dirty="0">
                <a:latin typeface="Arial Black"/>
                <a:cs typeface="Arial Black"/>
              </a:rPr>
              <a:t> </a:t>
            </a:r>
            <a:r>
              <a:rPr sz="950" spc="-10" dirty="0">
                <a:latin typeface="Arial Black"/>
                <a:cs typeface="Arial Black"/>
              </a:rPr>
              <a:t>(Nationwide</a:t>
            </a:r>
            <a:r>
              <a:rPr sz="950" spc="-20" dirty="0">
                <a:latin typeface="Arial Black"/>
                <a:cs typeface="Arial Black"/>
              </a:rPr>
              <a:t> </a:t>
            </a:r>
            <a:r>
              <a:rPr sz="950" dirty="0">
                <a:latin typeface="Arial Black"/>
                <a:cs typeface="Arial Black"/>
              </a:rPr>
              <a:t>Poison</a:t>
            </a:r>
            <a:r>
              <a:rPr sz="950" spc="-20" dirty="0">
                <a:latin typeface="Arial Black"/>
                <a:cs typeface="Arial Black"/>
              </a:rPr>
              <a:t> </a:t>
            </a:r>
            <a:r>
              <a:rPr sz="950" spc="-10" dirty="0">
                <a:latin typeface="Arial Black"/>
                <a:cs typeface="Arial Black"/>
              </a:rPr>
              <a:t>Control) </a:t>
            </a:r>
            <a:r>
              <a:rPr sz="950" dirty="0">
                <a:latin typeface="Arial Black"/>
                <a:cs typeface="Arial Black"/>
              </a:rPr>
              <a:t>For Animal</a:t>
            </a:r>
            <a:r>
              <a:rPr sz="950" spc="5" dirty="0">
                <a:latin typeface="Arial Black"/>
                <a:cs typeface="Arial Black"/>
              </a:rPr>
              <a:t> </a:t>
            </a:r>
            <a:r>
              <a:rPr sz="950" spc="-10" dirty="0">
                <a:latin typeface="Arial Black"/>
                <a:cs typeface="Arial Black"/>
              </a:rPr>
              <a:t>Poisonings</a:t>
            </a:r>
            <a:r>
              <a:rPr sz="950" spc="5" dirty="0">
                <a:latin typeface="Arial Black"/>
                <a:cs typeface="Arial Black"/>
              </a:rPr>
              <a:t> </a:t>
            </a:r>
            <a:r>
              <a:rPr sz="950" dirty="0">
                <a:latin typeface="Arial Black"/>
                <a:cs typeface="Arial Black"/>
              </a:rPr>
              <a:t>...........</a:t>
            </a:r>
            <a:r>
              <a:rPr sz="950" spc="5" dirty="0">
                <a:latin typeface="Arial Black"/>
                <a:cs typeface="Arial Black"/>
              </a:rPr>
              <a:t> </a:t>
            </a:r>
            <a:r>
              <a:rPr sz="950" spc="-10" dirty="0">
                <a:latin typeface="Arial Black"/>
                <a:cs typeface="Arial Black"/>
              </a:rPr>
              <a:t>800-224-</a:t>
            </a:r>
            <a:r>
              <a:rPr sz="950" spc="-20" dirty="0">
                <a:latin typeface="Arial Black"/>
                <a:cs typeface="Arial Black"/>
              </a:rPr>
              <a:t>4500</a:t>
            </a:r>
            <a:r>
              <a:rPr sz="950" dirty="0">
                <a:latin typeface="Arial Black"/>
                <a:cs typeface="Arial Black"/>
              </a:rPr>
              <a:t>	(Animal</a:t>
            </a:r>
            <a:r>
              <a:rPr sz="950" spc="-55" dirty="0">
                <a:latin typeface="Arial Black"/>
                <a:cs typeface="Arial Black"/>
              </a:rPr>
              <a:t> </a:t>
            </a:r>
            <a:r>
              <a:rPr sz="950" spc="-20" dirty="0">
                <a:latin typeface="Arial Black"/>
                <a:cs typeface="Arial Black"/>
              </a:rPr>
              <a:t>Toxic</a:t>
            </a:r>
            <a:r>
              <a:rPr sz="950" spc="-50" dirty="0">
                <a:latin typeface="Arial Black"/>
                <a:cs typeface="Arial Black"/>
              </a:rPr>
              <a:t> </a:t>
            </a:r>
            <a:r>
              <a:rPr sz="950" dirty="0">
                <a:latin typeface="Arial Black"/>
                <a:cs typeface="Arial Black"/>
              </a:rPr>
              <a:t>Response</a:t>
            </a:r>
            <a:r>
              <a:rPr sz="950" spc="-50" dirty="0">
                <a:latin typeface="Arial Black"/>
                <a:cs typeface="Arial Black"/>
              </a:rPr>
              <a:t> </a:t>
            </a:r>
            <a:r>
              <a:rPr sz="950" spc="-10" dirty="0">
                <a:latin typeface="Arial Black"/>
                <a:cs typeface="Arial Black"/>
              </a:rPr>
              <a:t>Team) </a:t>
            </a:r>
            <a:r>
              <a:rPr sz="950" dirty="0">
                <a:latin typeface="Arial Black"/>
                <a:cs typeface="Arial Black"/>
              </a:rPr>
              <a:t>For</a:t>
            </a:r>
            <a:r>
              <a:rPr sz="950" spc="5" dirty="0">
                <a:latin typeface="Arial Black"/>
                <a:cs typeface="Arial Black"/>
              </a:rPr>
              <a:t> </a:t>
            </a:r>
            <a:r>
              <a:rPr sz="950" spc="-10" dirty="0">
                <a:latin typeface="Arial Black"/>
                <a:cs typeface="Arial Black"/>
              </a:rPr>
              <a:t>Pesticide</a:t>
            </a:r>
            <a:r>
              <a:rPr sz="950" spc="10" dirty="0">
                <a:latin typeface="Arial Black"/>
                <a:cs typeface="Arial Black"/>
              </a:rPr>
              <a:t> </a:t>
            </a:r>
            <a:r>
              <a:rPr sz="950" dirty="0">
                <a:latin typeface="Arial Black"/>
                <a:cs typeface="Arial Black"/>
              </a:rPr>
              <a:t>Spills</a:t>
            </a:r>
            <a:r>
              <a:rPr sz="950" spc="5" dirty="0">
                <a:latin typeface="Arial Black"/>
                <a:cs typeface="Arial Black"/>
              </a:rPr>
              <a:t> </a:t>
            </a:r>
            <a:r>
              <a:rPr sz="950" dirty="0">
                <a:latin typeface="Arial Black"/>
                <a:cs typeface="Arial Black"/>
              </a:rPr>
              <a:t>.................</a:t>
            </a:r>
            <a:r>
              <a:rPr sz="950" spc="10" dirty="0">
                <a:latin typeface="Arial Black"/>
                <a:cs typeface="Arial Black"/>
              </a:rPr>
              <a:t> </a:t>
            </a:r>
            <a:r>
              <a:rPr sz="950" spc="-10" dirty="0">
                <a:latin typeface="Arial Black"/>
                <a:cs typeface="Arial Black"/>
              </a:rPr>
              <a:t>800-943-</a:t>
            </a:r>
            <a:r>
              <a:rPr sz="950" spc="-20" dirty="0">
                <a:latin typeface="Arial Black"/>
                <a:cs typeface="Arial Black"/>
              </a:rPr>
              <a:t>0003</a:t>
            </a:r>
            <a:r>
              <a:rPr sz="950" dirty="0">
                <a:latin typeface="Arial Black"/>
                <a:cs typeface="Arial Black"/>
              </a:rPr>
              <a:t>	</a:t>
            </a:r>
            <a:r>
              <a:rPr sz="950" spc="-270" dirty="0">
                <a:latin typeface="Arial Black"/>
                <a:cs typeface="Arial Black"/>
              </a:rPr>
              <a:t> </a:t>
            </a:r>
            <a:r>
              <a:rPr sz="950" dirty="0">
                <a:latin typeface="Arial Black"/>
                <a:cs typeface="Arial Black"/>
              </a:rPr>
              <a:t>(Wisconsin Spill</a:t>
            </a:r>
            <a:r>
              <a:rPr sz="950" spc="5" dirty="0">
                <a:latin typeface="Arial Black"/>
                <a:cs typeface="Arial Black"/>
              </a:rPr>
              <a:t> </a:t>
            </a:r>
            <a:r>
              <a:rPr sz="950" spc="-10" dirty="0">
                <a:latin typeface="Arial Black"/>
                <a:cs typeface="Arial Black"/>
              </a:rPr>
              <a:t>Hotline)</a:t>
            </a:r>
            <a:endParaRPr sz="950">
              <a:latin typeface="Arial Black"/>
              <a:cs typeface="Arial Black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62026" y="2127618"/>
            <a:ext cx="3244850" cy="2961640"/>
            <a:chOff x="462026" y="2127618"/>
            <a:chExt cx="3244850" cy="2961640"/>
          </a:xfrm>
        </p:grpSpPr>
        <p:sp>
          <p:nvSpPr>
            <p:cNvPr id="13" name="object 13"/>
            <p:cNvSpPr/>
            <p:nvPr/>
          </p:nvSpPr>
          <p:spPr>
            <a:xfrm>
              <a:off x="462026" y="2127618"/>
              <a:ext cx="3244850" cy="2961640"/>
            </a:xfrm>
            <a:custGeom>
              <a:avLst/>
              <a:gdLst/>
              <a:ahLst/>
              <a:cxnLst/>
              <a:rect l="l" t="t" r="r" b="b"/>
              <a:pathLst>
                <a:path w="3244850" h="2961640">
                  <a:moveTo>
                    <a:pt x="3244850" y="0"/>
                  </a:moveTo>
                  <a:lnTo>
                    <a:pt x="0" y="0"/>
                  </a:lnTo>
                  <a:lnTo>
                    <a:pt x="0" y="2961081"/>
                  </a:lnTo>
                  <a:lnTo>
                    <a:pt x="3244850" y="2961081"/>
                  </a:lnTo>
                  <a:lnTo>
                    <a:pt x="3244850" y="0"/>
                  </a:lnTo>
                  <a:close/>
                </a:path>
              </a:pathLst>
            </a:custGeom>
            <a:solidFill>
              <a:srgbClr val="D0E4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2539" y="2384060"/>
              <a:ext cx="2743835" cy="0"/>
            </a:xfrm>
            <a:custGeom>
              <a:avLst/>
              <a:gdLst/>
              <a:ahLst/>
              <a:cxnLst/>
              <a:rect l="l" t="t" r="r" b="b"/>
              <a:pathLst>
                <a:path w="2743835">
                  <a:moveTo>
                    <a:pt x="0" y="0"/>
                  </a:moveTo>
                  <a:lnTo>
                    <a:pt x="274383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62026" y="2127618"/>
            <a:ext cx="3244850" cy="296164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1400" spc="70" dirty="0">
                <a:latin typeface="Arial MT"/>
                <a:cs typeface="Arial MT"/>
              </a:rPr>
              <a:t>How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85" dirty="0">
                <a:latin typeface="Arial MT"/>
                <a:cs typeface="Arial MT"/>
              </a:rPr>
              <a:t>to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85" dirty="0">
                <a:latin typeface="Arial MT"/>
                <a:cs typeface="Arial MT"/>
              </a:rPr>
              <a:t>Order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60" dirty="0">
                <a:latin typeface="Arial MT"/>
                <a:cs typeface="Arial MT"/>
              </a:rPr>
              <a:t>Training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50" dirty="0">
                <a:latin typeface="Arial MT"/>
                <a:cs typeface="Arial MT"/>
              </a:rPr>
              <a:t>Materials</a:t>
            </a:r>
            <a:endParaRPr sz="1400">
              <a:latin typeface="Arial MT"/>
              <a:cs typeface="Arial MT"/>
            </a:endParaRPr>
          </a:p>
          <a:p>
            <a:pPr marL="63500" marR="55244" algn="just">
              <a:lnSpc>
                <a:spcPct val="100000"/>
              </a:lnSpc>
              <a:spcBef>
                <a:spcPts val="830"/>
              </a:spcBef>
            </a:pPr>
            <a:r>
              <a:rPr sz="1050" dirty="0">
                <a:latin typeface="Arial MT"/>
                <a:cs typeface="Arial MT"/>
              </a:rPr>
              <a:t>To</a:t>
            </a:r>
            <a:r>
              <a:rPr sz="1050" spc="8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order</a:t>
            </a:r>
            <a:r>
              <a:rPr sz="1050" spc="9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manuals,</a:t>
            </a:r>
            <a:r>
              <a:rPr sz="1050" spc="9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online</a:t>
            </a:r>
            <a:r>
              <a:rPr sz="1050" spc="9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courses,</a:t>
            </a:r>
            <a:r>
              <a:rPr sz="1050" spc="9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or</a:t>
            </a:r>
            <a:r>
              <a:rPr sz="1050" spc="9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to</a:t>
            </a:r>
            <a:r>
              <a:rPr sz="1050" spc="9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sign</a:t>
            </a:r>
            <a:r>
              <a:rPr sz="1050" spc="9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up</a:t>
            </a:r>
            <a:r>
              <a:rPr sz="1050" spc="90" dirty="0">
                <a:latin typeface="Arial MT"/>
                <a:cs typeface="Arial MT"/>
              </a:rPr>
              <a:t> </a:t>
            </a:r>
            <a:r>
              <a:rPr sz="1050" spc="-25" dirty="0">
                <a:latin typeface="Arial MT"/>
                <a:cs typeface="Arial MT"/>
              </a:rPr>
              <a:t>for </a:t>
            </a:r>
            <a:r>
              <a:rPr sz="1050" dirty="0">
                <a:latin typeface="Arial MT"/>
                <a:cs typeface="Arial MT"/>
              </a:rPr>
              <a:t>one-day live training / review sessions go to the </a:t>
            </a:r>
            <a:r>
              <a:rPr sz="1050" spc="-25" dirty="0">
                <a:latin typeface="Arial MT"/>
                <a:cs typeface="Arial MT"/>
              </a:rPr>
              <a:t>PAT </a:t>
            </a:r>
            <a:r>
              <a:rPr sz="1050" dirty="0">
                <a:latin typeface="Arial MT"/>
                <a:cs typeface="Arial MT"/>
              </a:rPr>
              <a:t>store</a:t>
            </a:r>
            <a:r>
              <a:rPr sz="1050" spc="-3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website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(you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will</a:t>
            </a:r>
            <a:r>
              <a:rPr sz="1050" spc="-3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need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credit</a:t>
            </a:r>
            <a:r>
              <a:rPr sz="1050" spc="-35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card):</a:t>
            </a:r>
            <a:endParaRPr sz="105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sz="1050" b="1" spc="-40" dirty="0">
                <a:solidFill>
                  <a:srgbClr val="215E9E"/>
                </a:solidFill>
                <a:latin typeface="Arial"/>
                <a:cs typeface="Arial"/>
                <a:hlinkClick r:id="rId2"/>
              </a:rPr>
              <a:t>PAT</a:t>
            </a:r>
            <a:r>
              <a:rPr sz="1050" b="1" spc="-25" dirty="0">
                <a:solidFill>
                  <a:srgbClr val="215E9E"/>
                </a:solidFill>
                <a:latin typeface="Arial"/>
                <a:cs typeface="Arial"/>
                <a:hlinkClick r:id="rId2"/>
              </a:rPr>
              <a:t> </a:t>
            </a:r>
            <a:r>
              <a:rPr sz="1050" b="1" spc="-10" dirty="0">
                <a:solidFill>
                  <a:srgbClr val="215E9E"/>
                </a:solidFill>
                <a:latin typeface="Arial"/>
                <a:cs typeface="Arial"/>
                <a:hlinkClick r:id="rId2"/>
              </a:rPr>
              <a:t>Store</a:t>
            </a:r>
            <a:endParaRPr sz="1050">
              <a:latin typeface="Arial"/>
              <a:cs typeface="Arial"/>
            </a:endParaRPr>
          </a:p>
          <a:p>
            <a:pPr marL="63500" marR="55244" algn="just">
              <a:lnSpc>
                <a:spcPct val="100000"/>
              </a:lnSpc>
              <a:spcBef>
                <a:spcPts val="450"/>
              </a:spcBef>
            </a:pPr>
            <a:r>
              <a:rPr sz="1050" dirty="0">
                <a:latin typeface="Arial MT"/>
                <a:cs typeface="Arial MT"/>
              </a:rPr>
              <a:t>To</a:t>
            </a:r>
            <a:r>
              <a:rPr sz="1050" spc="10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pay</a:t>
            </a:r>
            <a:r>
              <a:rPr sz="1050" spc="10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by</a:t>
            </a:r>
            <a:r>
              <a:rPr sz="1050" spc="1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check,</a:t>
            </a:r>
            <a:r>
              <a:rPr sz="1050" spc="10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go</a:t>
            </a:r>
            <a:r>
              <a:rPr sz="1050" spc="1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to</a:t>
            </a:r>
            <a:r>
              <a:rPr sz="1050" spc="10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the</a:t>
            </a:r>
            <a:r>
              <a:rPr sz="1050" spc="10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PAT</a:t>
            </a:r>
            <a:r>
              <a:rPr sz="1050" spc="1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website</a:t>
            </a:r>
            <a:r>
              <a:rPr sz="1050" spc="105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“ordering” page:</a:t>
            </a:r>
            <a:endParaRPr sz="105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sz="1050" b="1" dirty="0">
                <a:solidFill>
                  <a:srgbClr val="215E9E"/>
                </a:solidFill>
                <a:latin typeface="Arial"/>
                <a:cs typeface="Arial"/>
                <a:hlinkClick r:id="rId3"/>
              </a:rPr>
              <a:t>Download</a:t>
            </a:r>
            <a:r>
              <a:rPr sz="1050" b="1" spc="5" dirty="0">
                <a:solidFill>
                  <a:srgbClr val="215E9E"/>
                </a:solidFill>
                <a:latin typeface="Arial"/>
                <a:cs typeface="Arial"/>
                <a:hlinkClick r:id="rId3"/>
              </a:rPr>
              <a:t> </a:t>
            </a:r>
            <a:r>
              <a:rPr sz="1050" b="1" dirty="0">
                <a:solidFill>
                  <a:srgbClr val="215E9E"/>
                </a:solidFill>
                <a:latin typeface="Arial"/>
                <a:cs typeface="Arial"/>
                <a:hlinkClick r:id="rId3"/>
              </a:rPr>
              <a:t>Order</a:t>
            </a:r>
            <a:r>
              <a:rPr sz="1050" b="1" spc="10" dirty="0">
                <a:solidFill>
                  <a:srgbClr val="215E9E"/>
                </a:solidFill>
                <a:latin typeface="Arial"/>
                <a:cs typeface="Arial"/>
                <a:hlinkClick r:id="rId3"/>
              </a:rPr>
              <a:t> </a:t>
            </a:r>
            <a:r>
              <a:rPr sz="1050" b="1" spc="-20" dirty="0">
                <a:solidFill>
                  <a:srgbClr val="215E9E"/>
                </a:solidFill>
                <a:latin typeface="Arial"/>
                <a:cs typeface="Arial"/>
                <a:hlinkClick r:id="rId3"/>
              </a:rPr>
              <a:t>Form</a:t>
            </a:r>
            <a:endParaRPr sz="1050">
              <a:latin typeface="Arial"/>
              <a:cs typeface="Arial"/>
            </a:endParaRPr>
          </a:p>
          <a:p>
            <a:pPr marL="63500" marR="55880" algn="just">
              <a:lnSpc>
                <a:spcPct val="100000"/>
              </a:lnSpc>
              <a:spcBef>
                <a:spcPts val="450"/>
              </a:spcBef>
            </a:pPr>
            <a:r>
              <a:rPr sz="1050" dirty="0">
                <a:latin typeface="Arial MT"/>
                <a:cs typeface="Arial MT"/>
              </a:rPr>
              <a:t>Then</a:t>
            </a:r>
            <a:r>
              <a:rPr sz="1050" spc="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download</a:t>
            </a:r>
            <a:r>
              <a:rPr sz="1050" spc="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the</a:t>
            </a:r>
            <a:r>
              <a:rPr sz="1050" spc="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“</a:t>
            </a:r>
            <a:r>
              <a:rPr sz="1050" b="1" dirty="0">
                <a:latin typeface="Arial"/>
                <a:cs typeface="Arial"/>
              </a:rPr>
              <a:t>Commercial</a:t>
            </a:r>
            <a:r>
              <a:rPr sz="1050" b="1" spc="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mail</a:t>
            </a:r>
            <a:r>
              <a:rPr sz="1050" b="1" spc="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order</a:t>
            </a:r>
            <a:r>
              <a:rPr sz="1050" b="1" spc="20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form</a:t>
            </a:r>
            <a:r>
              <a:rPr sz="1050" spc="-10" dirty="0">
                <a:latin typeface="Arial MT"/>
                <a:cs typeface="Arial MT"/>
              </a:rPr>
              <a:t>.” </a:t>
            </a:r>
            <a:r>
              <a:rPr sz="1050" dirty="0">
                <a:latin typeface="Arial MT"/>
                <a:cs typeface="Arial MT"/>
              </a:rPr>
              <a:t>Mail</a:t>
            </a:r>
            <a:r>
              <a:rPr sz="1050" spc="8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back</a:t>
            </a:r>
            <a:r>
              <a:rPr sz="1050" spc="8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to</a:t>
            </a:r>
            <a:r>
              <a:rPr sz="1050" spc="9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us</a:t>
            </a:r>
            <a:r>
              <a:rPr sz="1050" spc="8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with</a:t>
            </a:r>
            <a:r>
              <a:rPr sz="1050" spc="9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your</a:t>
            </a:r>
            <a:r>
              <a:rPr sz="1050" spc="8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check.</a:t>
            </a:r>
            <a:r>
              <a:rPr sz="1050" spc="8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We</a:t>
            </a:r>
            <a:r>
              <a:rPr sz="1050" spc="9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can</a:t>
            </a:r>
            <a:r>
              <a:rPr sz="1050" spc="8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also</a:t>
            </a:r>
            <a:r>
              <a:rPr sz="1050" spc="90" dirty="0">
                <a:latin typeface="Arial MT"/>
                <a:cs typeface="Arial MT"/>
              </a:rPr>
              <a:t> </a:t>
            </a:r>
            <a:r>
              <a:rPr sz="1050" spc="-20" dirty="0">
                <a:latin typeface="Arial MT"/>
                <a:cs typeface="Arial MT"/>
              </a:rPr>
              <a:t>send </a:t>
            </a:r>
            <a:r>
              <a:rPr sz="1050" dirty="0">
                <a:latin typeface="Arial MT"/>
                <a:cs typeface="Arial MT"/>
              </a:rPr>
              <a:t>you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this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form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upon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request.</a:t>
            </a:r>
            <a:endParaRPr sz="1050">
              <a:latin typeface="Arial MT"/>
              <a:cs typeface="Arial MT"/>
            </a:endParaRPr>
          </a:p>
          <a:p>
            <a:pPr marL="291465" marR="55244" indent="-228600" algn="just">
              <a:lnSpc>
                <a:spcPts val="1200"/>
              </a:lnSpc>
              <a:spcBef>
                <a:spcPts val="480"/>
              </a:spcBef>
            </a:pPr>
            <a:r>
              <a:rPr sz="1200" dirty="0">
                <a:latin typeface="Yu Gothic"/>
                <a:cs typeface="Yu Gothic"/>
              </a:rPr>
              <a:t>☞</a:t>
            </a:r>
            <a:r>
              <a:rPr sz="1200" spc="375" dirty="0">
                <a:latin typeface="Yu Gothic"/>
                <a:cs typeface="Yu Gothic"/>
              </a:rPr>
              <a:t> </a:t>
            </a:r>
            <a:r>
              <a:rPr sz="1000" spc="-35" dirty="0">
                <a:latin typeface="Arial MT"/>
                <a:cs typeface="Arial MT"/>
              </a:rPr>
              <a:t>Note: </a:t>
            </a:r>
            <a:r>
              <a:rPr sz="1000" spc="-30" dirty="0">
                <a:latin typeface="Arial MT"/>
                <a:cs typeface="Arial MT"/>
              </a:rPr>
              <a:t>Private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applicators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spc="-30" dirty="0">
                <a:latin typeface="Arial MT"/>
                <a:cs typeface="Arial MT"/>
              </a:rPr>
              <a:t>wanting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40" dirty="0">
                <a:latin typeface="Arial MT"/>
                <a:cs typeface="Arial MT"/>
              </a:rPr>
              <a:t>the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General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Farming </a:t>
            </a:r>
            <a:r>
              <a:rPr sz="1000" dirty="0">
                <a:latin typeface="Arial MT"/>
                <a:cs typeface="Arial MT"/>
              </a:rPr>
              <a:t>training</a:t>
            </a:r>
            <a:r>
              <a:rPr sz="1000" spc="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manual</a:t>
            </a:r>
            <a:r>
              <a:rPr sz="1000" spc="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and/or</a:t>
            </a:r>
            <a:r>
              <a:rPr sz="1000" spc="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live</a:t>
            </a:r>
            <a:r>
              <a:rPr sz="1000" spc="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training</a:t>
            </a:r>
            <a:r>
              <a:rPr sz="1000" spc="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need</a:t>
            </a:r>
            <a:r>
              <a:rPr sz="1000" spc="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</a:t>
            </a:r>
            <a:r>
              <a:rPr sz="1000" spc="5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contact </a:t>
            </a:r>
            <a:r>
              <a:rPr sz="1000" dirty="0">
                <a:latin typeface="Arial MT"/>
                <a:cs typeface="Arial MT"/>
              </a:rPr>
              <a:t>their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local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county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Extension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office.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You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can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find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your </a:t>
            </a:r>
            <a:r>
              <a:rPr sz="1000" dirty="0">
                <a:latin typeface="Arial MT"/>
                <a:cs typeface="Arial MT"/>
              </a:rPr>
              <a:t>local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office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here: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b="1" spc="-10" dirty="0">
                <a:solidFill>
                  <a:srgbClr val="215E9E"/>
                </a:solidFill>
                <a:latin typeface="Arial"/>
                <a:cs typeface="Arial"/>
                <a:hlinkClick r:id="rId4"/>
              </a:rPr>
              <a:t>Find</a:t>
            </a:r>
            <a:r>
              <a:rPr sz="1000" b="1" spc="-40" dirty="0">
                <a:solidFill>
                  <a:srgbClr val="215E9E"/>
                </a:solidFill>
                <a:latin typeface="Arial"/>
                <a:cs typeface="Arial"/>
                <a:hlinkClick r:id="rId4"/>
              </a:rPr>
              <a:t> </a:t>
            </a:r>
            <a:r>
              <a:rPr sz="1000" b="1" spc="-20" dirty="0">
                <a:solidFill>
                  <a:srgbClr val="215E9E"/>
                </a:solidFill>
                <a:latin typeface="Arial"/>
                <a:cs typeface="Arial"/>
                <a:hlinkClick r:id="rId4"/>
              </a:rPr>
              <a:t>Your</a:t>
            </a:r>
            <a:r>
              <a:rPr sz="1000" b="1" spc="-35" dirty="0">
                <a:solidFill>
                  <a:srgbClr val="215E9E"/>
                </a:solidFill>
                <a:latin typeface="Arial"/>
                <a:cs typeface="Arial"/>
                <a:hlinkClick r:id="rId4"/>
              </a:rPr>
              <a:t> </a:t>
            </a:r>
            <a:r>
              <a:rPr sz="1000" b="1" dirty="0">
                <a:solidFill>
                  <a:srgbClr val="215E9E"/>
                </a:solidFill>
                <a:latin typeface="Arial"/>
                <a:cs typeface="Arial"/>
                <a:hlinkClick r:id="rId4"/>
              </a:rPr>
              <a:t>County</a:t>
            </a:r>
            <a:r>
              <a:rPr sz="1000" b="1" spc="-40" dirty="0">
                <a:solidFill>
                  <a:srgbClr val="215E9E"/>
                </a:solidFill>
                <a:latin typeface="Arial"/>
                <a:cs typeface="Arial"/>
                <a:hlinkClick r:id="rId4"/>
              </a:rPr>
              <a:t> </a:t>
            </a:r>
            <a:r>
              <a:rPr sz="1000" b="1" spc="-10" dirty="0">
                <a:solidFill>
                  <a:srgbClr val="215E9E"/>
                </a:solidFill>
                <a:latin typeface="Arial"/>
                <a:cs typeface="Arial"/>
                <a:hlinkClick r:id="rId4"/>
              </a:rPr>
              <a:t>Office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2026" y="5192204"/>
            <a:ext cx="3244850" cy="517525"/>
          </a:xfrm>
          <a:prstGeom prst="rect">
            <a:avLst/>
          </a:prstGeom>
          <a:solidFill>
            <a:srgbClr val="D0E4C8"/>
          </a:solidFill>
          <a:ln w="12700">
            <a:solidFill>
              <a:srgbClr val="D2232A"/>
            </a:solidFill>
          </a:ln>
        </p:spPr>
        <p:txBody>
          <a:bodyPr vert="horz" wrap="square" lIns="0" tIns="93980" rIns="0" bIns="0" rtlCol="0">
            <a:spAutoFit/>
          </a:bodyPr>
          <a:lstStyle/>
          <a:p>
            <a:pPr marL="894715" marR="556895" indent="-330200">
              <a:lnSpc>
                <a:spcPct val="100000"/>
              </a:lnSpc>
              <a:spcBef>
                <a:spcPts val="740"/>
              </a:spcBef>
            </a:pPr>
            <a:r>
              <a:rPr sz="1050" b="1" dirty="0">
                <a:solidFill>
                  <a:srgbClr val="D2232A"/>
                </a:solidFill>
                <a:latin typeface="Arial"/>
                <a:cs typeface="Arial"/>
              </a:rPr>
              <a:t>Sorry,</a:t>
            </a:r>
            <a:r>
              <a:rPr sz="1050" b="1" spc="-5" dirty="0">
                <a:solidFill>
                  <a:srgbClr val="D2232A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D2232A"/>
                </a:solidFill>
                <a:latin typeface="Arial"/>
                <a:cs typeface="Arial"/>
              </a:rPr>
              <a:t>we cannot take credit </a:t>
            </a:r>
            <a:r>
              <a:rPr sz="1050" b="1" spc="-20" dirty="0">
                <a:solidFill>
                  <a:srgbClr val="D2232A"/>
                </a:solidFill>
                <a:latin typeface="Arial"/>
                <a:cs typeface="Arial"/>
              </a:rPr>
              <a:t>card </a:t>
            </a:r>
            <a:r>
              <a:rPr sz="1050" b="1" dirty="0">
                <a:solidFill>
                  <a:srgbClr val="D2232A"/>
                </a:solidFill>
                <a:latin typeface="Arial"/>
                <a:cs typeface="Arial"/>
              </a:rPr>
              <a:t>orders</a:t>
            </a:r>
            <a:r>
              <a:rPr sz="1050" b="1" spc="-10" dirty="0">
                <a:solidFill>
                  <a:srgbClr val="D2232A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D2232A"/>
                </a:solidFill>
                <a:latin typeface="Arial"/>
                <a:cs typeface="Arial"/>
              </a:rPr>
              <a:t>over</a:t>
            </a:r>
            <a:r>
              <a:rPr sz="1050" b="1" spc="-10" dirty="0">
                <a:solidFill>
                  <a:srgbClr val="D2232A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D2232A"/>
                </a:solidFill>
                <a:latin typeface="Arial"/>
                <a:cs typeface="Arial"/>
              </a:rPr>
              <a:t>the</a:t>
            </a:r>
            <a:r>
              <a:rPr sz="1050" b="1" spc="-10" dirty="0">
                <a:solidFill>
                  <a:srgbClr val="D2232A"/>
                </a:solidFill>
                <a:latin typeface="Arial"/>
                <a:cs typeface="Arial"/>
              </a:rPr>
              <a:t> phone.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62026" y="5856351"/>
            <a:ext cx="3244850" cy="1849120"/>
            <a:chOff x="462026" y="5856351"/>
            <a:chExt cx="3244850" cy="1849120"/>
          </a:xfrm>
        </p:grpSpPr>
        <p:sp>
          <p:nvSpPr>
            <p:cNvPr id="18" name="object 18"/>
            <p:cNvSpPr/>
            <p:nvPr/>
          </p:nvSpPr>
          <p:spPr>
            <a:xfrm>
              <a:off x="462026" y="5856351"/>
              <a:ext cx="3244850" cy="1849120"/>
            </a:xfrm>
            <a:custGeom>
              <a:avLst/>
              <a:gdLst/>
              <a:ahLst/>
              <a:cxnLst/>
              <a:rect l="l" t="t" r="r" b="b"/>
              <a:pathLst>
                <a:path w="3244850" h="1849120">
                  <a:moveTo>
                    <a:pt x="3244850" y="0"/>
                  </a:moveTo>
                  <a:lnTo>
                    <a:pt x="0" y="0"/>
                  </a:lnTo>
                  <a:lnTo>
                    <a:pt x="0" y="1849018"/>
                  </a:lnTo>
                  <a:lnTo>
                    <a:pt x="3244850" y="1849018"/>
                  </a:lnTo>
                  <a:lnTo>
                    <a:pt x="3244850" y="0"/>
                  </a:lnTo>
                  <a:close/>
                </a:path>
              </a:pathLst>
            </a:custGeom>
            <a:solidFill>
              <a:srgbClr val="D0E4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7080" y="6112790"/>
              <a:ext cx="2875280" cy="0"/>
            </a:xfrm>
            <a:custGeom>
              <a:avLst/>
              <a:gdLst/>
              <a:ahLst/>
              <a:cxnLst/>
              <a:rect l="l" t="t" r="r" b="b"/>
              <a:pathLst>
                <a:path w="2875279">
                  <a:moveTo>
                    <a:pt x="0" y="0"/>
                  </a:moveTo>
                  <a:lnTo>
                    <a:pt x="2874746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62026" y="5856351"/>
            <a:ext cx="3244850" cy="184912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120"/>
              </a:spcBef>
            </a:pPr>
            <a:r>
              <a:rPr sz="1400" spc="75" dirty="0">
                <a:latin typeface="Arial MT"/>
                <a:cs typeface="Arial MT"/>
              </a:rPr>
              <a:t>Contact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60" dirty="0">
                <a:latin typeface="Arial MT"/>
                <a:cs typeface="Arial MT"/>
              </a:rPr>
              <a:t>PAT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85" dirty="0">
                <a:latin typeface="Arial MT"/>
                <a:cs typeface="Arial MT"/>
              </a:rPr>
              <a:t>for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60" dirty="0">
                <a:latin typeface="Arial MT"/>
                <a:cs typeface="Arial MT"/>
              </a:rPr>
              <a:t>Questions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60" dirty="0">
                <a:latin typeface="Arial MT"/>
                <a:cs typeface="Arial MT"/>
              </a:rPr>
              <a:t>About:</a:t>
            </a:r>
            <a:endParaRPr sz="1400">
              <a:latin typeface="Arial MT"/>
              <a:cs typeface="Arial MT"/>
            </a:endParaRPr>
          </a:p>
          <a:p>
            <a:pPr marL="291465" indent="-227965">
              <a:lnSpc>
                <a:spcPct val="100000"/>
              </a:lnSpc>
              <a:spcBef>
                <a:spcPts val="830"/>
              </a:spcBef>
              <a:buFont typeface="Wingdings"/>
              <a:buChar char=""/>
              <a:tabLst>
                <a:tab pos="291465" algn="l"/>
              </a:tabLst>
            </a:pPr>
            <a:r>
              <a:rPr sz="1050" dirty="0">
                <a:latin typeface="Arial MT"/>
                <a:cs typeface="Arial MT"/>
              </a:rPr>
              <a:t>Pesticide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safety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training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issues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or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materials</a:t>
            </a:r>
            <a:endParaRPr sz="1050">
              <a:latin typeface="Arial MT"/>
              <a:cs typeface="Arial MT"/>
            </a:endParaRPr>
          </a:p>
          <a:p>
            <a:pPr marL="63500">
              <a:lnSpc>
                <a:spcPct val="100000"/>
              </a:lnSpc>
              <a:spcBef>
                <a:spcPts val="450"/>
              </a:spcBef>
              <a:tabLst>
                <a:tab pos="520065" algn="l"/>
              </a:tabLst>
            </a:pPr>
            <a:r>
              <a:rPr sz="1050" spc="30" dirty="0">
                <a:latin typeface="Lucida Sans Unicode"/>
                <a:cs typeface="Lucida Sans Unicode"/>
              </a:rPr>
              <a:t>▶</a:t>
            </a:r>
            <a:r>
              <a:rPr sz="1050" dirty="0">
                <a:latin typeface="Lucida Sans Unicode"/>
                <a:cs typeface="Lucida Sans Unicode"/>
              </a:rPr>
              <a:t>	</a:t>
            </a:r>
            <a:r>
              <a:rPr sz="1050" dirty="0">
                <a:latin typeface="Arial MT"/>
                <a:cs typeface="Arial MT"/>
              </a:rPr>
              <a:t>Phone: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(608)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spc="-20" dirty="0">
                <a:latin typeface="Arial MT"/>
                <a:cs typeface="Arial MT"/>
              </a:rPr>
              <a:t>262-7588</a:t>
            </a:r>
            <a:endParaRPr sz="1050">
              <a:latin typeface="Arial MT"/>
              <a:cs typeface="Arial MT"/>
            </a:endParaRPr>
          </a:p>
          <a:p>
            <a:pPr marL="520065">
              <a:lnSpc>
                <a:spcPct val="100000"/>
              </a:lnSpc>
              <a:spcBef>
                <a:spcPts val="215"/>
              </a:spcBef>
            </a:pPr>
            <a:r>
              <a:rPr sz="1050" dirty="0">
                <a:latin typeface="Arial MT"/>
                <a:cs typeface="Arial MT"/>
              </a:rPr>
              <a:t>E-mail: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00" b="1" spc="-10" dirty="0">
                <a:solidFill>
                  <a:srgbClr val="25408F"/>
                </a:solidFill>
                <a:latin typeface="Arial"/>
                <a:cs typeface="Arial"/>
                <a:hlinkClick r:id="rId5"/>
              </a:rPr>
              <a:t>PATprogram@mailplus.wisc.edu</a:t>
            </a:r>
            <a:endParaRPr sz="1000">
              <a:latin typeface="Arial"/>
              <a:cs typeface="Arial"/>
            </a:endParaRPr>
          </a:p>
          <a:p>
            <a:pPr marL="520700">
              <a:lnSpc>
                <a:spcPct val="100000"/>
              </a:lnSpc>
              <a:spcBef>
                <a:spcPts val="215"/>
              </a:spcBef>
            </a:pPr>
            <a:r>
              <a:rPr sz="1050" dirty="0">
                <a:latin typeface="Arial MT"/>
                <a:cs typeface="Arial MT"/>
              </a:rPr>
              <a:t>Website:</a:t>
            </a:r>
            <a:r>
              <a:rPr sz="1050" spc="-50" dirty="0">
                <a:latin typeface="Arial MT"/>
                <a:cs typeface="Arial MT"/>
              </a:rPr>
              <a:t> </a:t>
            </a:r>
            <a:r>
              <a:rPr sz="1050" b="1" spc="-50" dirty="0">
                <a:solidFill>
                  <a:srgbClr val="215E9E"/>
                </a:solidFill>
                <a:latin typeface="Arial"/>
                <a:cs typeface="Arial"/>
                <a:hlinkClick r:id="rId6"/>
              </a:rPr>
              <a:t>PAT</a:t>
            </a:r>
            <a:r>
              <a:rPr sz="1050" b="1" spc="-20" dirty="0">
                <a:solidFill>
                  <a:srgbClr val="215E9E"/>
                </a:solidFill>
                <a:latin typeface="Arial"/>
                <a:cs typeface="Arial"/>
                <a:hlinkClick r:id="rId6"/>
              </a:rPr>
              <a:t> </a:t>
            </a:r>
            <a:r>
              <a:rPr sz="1050" b="1" spc="-10" dirty="0">
                <a:solidFill>
                  <a:srgbClr val="215E9E"/>
                </a:solidFill>
                <a:latin typeface="Arial"/>
                <a:cs typeface="Arial"/>
                <a:hlinkClick r:id="rId6"/>
              </a:rPr>
              <a:t>Website</a:t>
            </a:r>
            <a:endParaRPr sz="1050">
              <a:latin typeface="Arial"/>
              <a:cs typeface="Arial"/>
            </a:endParaRPr>
          </a:p>
          <a:p>
            <a:pPr marL="520700">
              <a:lnSpc>
                <a:spcPct val="100000"/>
              </a:lnSpc>
              <a:spcBef>
                <a:spcPts val="215"/>
              </a:spcBef>
              <a:tabLst>
                <a:tab pos="1434465" algn="l"/>
              </a:tabLst>
            </a:pPr>
            <a:r>
              <a:rPr sz="1050" dirty="0">
                <a:latin typeface="Arial MT"/>
                <a:cs typeface="Arial MT"/>
              </a:rPr>
              <a:t>Postal</a:t>
            </a:r>
            <a:r>
              <a:rPr sz="1050" spc="-55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mail: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-55" dirty="0">
                <a:latin typeface="Arial MT"/>
                <a:cs typeface="Arial MT"/>
              </a:rPr>
              <a:t>PAT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program</a:t>
            </a:r>
            <a:endParaRPr sz="1050">
              <a:latin typeface="Arial MT"/>
              <a:cs typeface="Arial MT"/>
            </a:endParaRPr>
          </a:p>
          <a:p>
            <a:pPr marL="1435100" marR="860425">
              <a:lnSpc>
                <a:spcPct val="100000"/>
              </a:lnSpc>
              <a:spcBef>
                <a:spcPts val="215"/>
              </a:spcBef>
            </a:pPr>
            <a:r>
              <a:rPr sz="1050" spc="-25" dirty="0">
                <a:latin typeface="Arial MT"/>
                <a:cs typeface="Arial MT"/>
              </a:rPr>
              <a:t>UW-</a:t>
            </a:r>
            <a:r>
              <a:rPr sz="1050" spc="-10" dirty="0">
                <a:latin typeface="Arial MT"/>
                <a:cs typeface="Arial MT"/>
              </a:rPr>
              <a:t>Madison </a:t>
            </a:r>
            <a:r>
              <a:rPr sz="1050" dirty="0">
                <a:latin typeface="Arial MT"/>
                <a:cs typeface="Arial MT"/>
              </a:rPr>
              <a:t>1575</a:t>
            </a:r>
            <a:r>
              <a:rPr sz="1050" spc="-5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Linden</a:t>
            </a:r>
            <a:r>
              <a:rPr sz="1050" spc="-50" dirty="0">
                <a:latin typeface="Arial MT"/>
                <a:cs typeface="Arial MT"/>
              </a:rPr>
              <a:t> </a:t>
            </a:r>
            <a:r>
              <a:rPr sz="1050" spc="-25" dirty="0">
                <a:latin typeface="Arial MT"/>
                <a:cs typeface="Arial MT"/>
              </a:rPr>
              <a:t>Dr.</a:t>
            </a:r>
            <a:endParaRPr sz="1050">
              <a:latin typeface="Arial MT"/>
              <a:cs typeface="Arial MT"/>
            </a:endParaRPr>
          </a:p>
          <a:p>
            <a:pPr marL="1435100">
              <a:lnSpc>
                <a:spcPct val="100000"/>
              </a:lnSpc>
            </a:pPr>
            <a:r>
              <a:rPr sz="1050" dirty="0">
                <a:latin typeface="Arial MT"/>
                <a:cs typeface="Arial MT"/>
              </a:rPr>
              <a:t>Madison,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WI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20" dirty="0">
                <a:latin typeface="Arial MT"/>
                <a:cs typeface="Arial MT"/>
              </a:rPr>
              <a:t>53706-1597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062615" y="1975218"/>
            <a:ext cx="3244850" cy="1550035"/>
            <a:chOff x="4062615" y="1975218"/>
            <a:chExt cx="3244850" cy="1550035"/>
          </a:xfrm>
        </p:grpSpPr>
        <p:sp>
          <p:nvSpPr>
            <p:cNvPr id="22" name="object 22"/>
            <p:cNvSpPr/>
            <p:nvPr/>
          </p:nvSpPr>
          <p:spPr>
            <a:xfrm>
              <a:off x="4062615" y="1975218"/>
              <a:ext cx="3244850" cy="1550035"/>
            </a:xfrm>
            <a:custGeom>
              <a:avLst/>
              <a:gdLst/>
              <a:ahLst/>
              <a:cxnLst/>
              <a:rect l="l" t="t" r="r" b="b"/>
              <a:pathLst>
                <a:path w="3244850" h="1550035">
                  <a:moveTo>
                    <a:pt x="3244850" y="0"/>
                  </a:moveTo>
                  <a:lnTo>
                    <a:pt x="0" y="0"/>
                  </a:lnTo>
                  <a:lnTo>
                    <a:pt x="0" y="1549717"/>
                  </a:lnTo>
                  <a:lnTo>
                    <a:pt x="3244850" y="1549717"/>
                  </a:lnTo>
                  <a:lnTo>
                    <a:pt x="3244850" y="0"/>
                  </a:lnTo>
                  <a:close/>
                </a:path>
              </a:pathLst>
            </a:custGeom>
            <a:solidFill>
              <a:srgbClr val="FFF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81464" y="2231660"/>
              <a:ext cx="2407285" cy="0"/>
            </a:xfrm>
            <a:custGeom>
              <a:avLst/>
              <a:gdLst/>
              <a:ahLst/>
              <a:cxnLst/>
              <a:rect l="l" t="t" r="r" b="b"/>
              <a:pathLst>
                <a:path w="2407284">
                  <a:moveTo>
                    <a:pt x="0" y="0"/>
                  </a:moveTo>
                  <a:lnTo>
                    <a:pt x="2407158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062615" y="1975218"/>
            <a:ext cx="3244850" cy="155003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418465">
              <a:lnSpc>
                <a:spcPct val="100000"/>
              </a:lnSpc>
              <a:spcBef>
                <a:spcPts val="120"/>
              </a:spcBef>
            </a:pPr>
            <a:r>
              <a:rPr sz="1400" spc="70" dirty="0">
                <a:latin typeface="Arial MT"/>
                <a:cs typeface="Arial MT"/>
              </a:rPr>
              <a:t>How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85" dirty="0">
                <a:latin typeface="Arial MT"/>
                <a:cs typeface="Arial MT"/>
              </a:rPr>
              <a:t>to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55" dirty="0">
                <a:latin typeface="Arial MT"/>
                <a:cs typeface="Arial MT"/>
              </a:rPr>
              <a:t>Schedule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Your </a:t>
            </a:r>
            <a:r>
              <a:rPr sz="1400" spc="-20" dirty="0">
                <a:latin typeface="Arial MT"/>
                <a:cs typeface="Arial MT"/>
              </a:rPr>
              <a:t>Exam</a:t>
            </a:r>
            <a:endParaRPr sz="1400">
              <a:latin typeface="Arial MT"/>
              <a:cs typeface="Arial MT"/>
            </a:endParaRPr>
          </a:p>
          <a:p>
            <a:pPr marL="224154" indent="-160655" algn="just">
              <a:lnSpc>
                <a:spcPct val="100000"/>
              </a:lnSpc>
              <a:spcBef>
                <a:spcPts val="830"/>
              </a:spcBef>
              <a:buAutoNum type="arabicParenR"/>
              <a:tabLst>
                <a:tab pos="224154" algn="l"/>
              </a:tabLst>
            </a:pPr>
            <a:r>
              <a:rPr sz="1050" spc="-25" dirty="0">
                <a:latin typeface="Arial MT"/>
                <a:cs typeface="Arial MT"/>
              </a:rPr>
              <a:t>Are</a:t>
            </a:r>
            <a:r>
              <a:rPr sz="1050" spc="-55" dirty="0">
                <a:latin typeface="Arial MT"/>
                <a:cs typeface="Arial MT"/>
              </a:rPr>
              <a:t> </a:t>
            </a:r>
            <a:r>
              <a:rPr sz="1050" spc="-35" dirty="0">
                <a:latin typeface="Arial MT"/>
                <a:cs typeface="Arial MT"/>
              </a:rPr>
              <a:t>you</a:t>
            </a:r>
            <a:r>
              <a:rPr sz="1050" spc="-50" dirty="0">
                <a:latin typeface="Arial MT"/>
                <a:cs typeface="Arial MT"/>
              </a:rPr>
              <a:t> </a:t>
            </a:r>
            <a:r>
              <a:rPr sz="1050" spc="-35" dirty="0">
                <a:latin typeface="Arial MT"/>
                <a:cs typeface="Arial MT"/>
              </a:rPr>
              <a:t>attending</a:t>
            </a:r>
            <a:r>
              <a:rPr sz="1050" spc="-5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a</a:t>
            </a:r>
            <a:r>
              <a:rPr sz="1050" spc="-50" dirty="0">
                <a:latin typeface="Arial MT"/>
                <a:cs typeface="Arial MT"/>
              </a:rPr>
              <a:t> </a:t>
            </a:r>
            <a:r>
              <a:rPr sz="1050" spc="-70" dirty="0">
                <a:latin typeface="Arial MT"/>
                <a:cs typeface="Arial MT"/>
              </a:rPr>
              <a:t>PAT</a:t>
            </a:r>
            <a:r>
              <a:rPr sz="1050" spc="-55" dirty="0">
                <a:latin typeface="Arial MT"/>
                <a:cs typeface="Arial MT"/>
              </a:rPr>
              <a:t> </a:t>
            </a:r>
            <a:r>
              <a:rPr sz="1050" spc="-40" dirty="0">
                <a:latin typeface="Arial MT"/>
                <a:cs typeface="Arial MT"/>
              </a:rPr>
              <a:t>live</a:t>
            </a:r>
            <a:r>
              <a:rPr sz="1050" spc="-50" dirty="0">
                <a:latin typeface="Arial MT"/>
                <a:cs typeface="Arial MT"/>
              </a:rPr>
              <a:t> </a:t>
            </a:r>
            <a:r>
              <a:rPr sz="1050" spc="-35" dirty="0">
                <a:latin typeface="Arial MT"/>
                <a:cs typeface="Arial MT"/>
              </a:rPr>
              <a:t>training</a:t>
            </a:r>
            <a:r>
              <a:rPr sz="1050" spc="-50" dirty="0">
                <a:latin typeface="Arial MT"/>
                <a:cs typeface="Arial MT"/>
              </a:rPr>
              <a:t> </a:t>
            </a:r>
            <a:r>
              <a:rPr sz="1050" spc="-40" dirty="0">
                <a:latin typeface="Arial MT"/>
                <a:cs typeface="Arial MT"/>
              </a:rPr>
              <a:t>/review</a:t>
            </a:r>
            <a:r>
              <a:rPr sz="1050" spc="-5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session?</a:t>
            </a:r>
            <a:endParaRPr sz="1050">
              <a:latin typeface="Arial MT"/>
              <a:cs typeface="Arial MT"/>
            </a:endParaRPr>
          </a:p>
          <a:p>
            <a:pPr marL="291465" marR="99060" indent="-228600">
              <a:lnSpc>
                <a:spcPct val="100000"/>
              </a:lnSpc>
              <a:spcBef>
                <a:spcPts val="450"/>
              </a:spcBef>
            </a:pPr>
            <a:r>
              <a:rPr sz="1050" spc="80" dirty="0">
                <a:latin typeface="Lucida Sans Unicode"/>
                <a:cs typeface="Lucida Sans Unicode"/>
              </a:rPr>
              <a:t>▶</a:t>
            </a:r>
            <a:r>
              <a:rPr sz="1050" spc="85" dirty="0">
                <a:latin typeface="Lucida Sans Unicode"/>
                <a:cs typeface="Lucida Sans Unicode"/>
              </a:rPr>
              <a:t>  </a:t>
            </a:r>
            <a:r>
              <a:rPr sz="1050" dirty="0">
                <a:latin typeface="Arial MT"/>
                <a:cs typeface="Arial MT"/>
              </a:rPr>
              <a:t>No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need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to</a:t>
            </a:r>
            <a:r>
              <a:rPr sz="1050" spc="-10" dirty="0">
                <a:latin typeface="Arial MT"/>
                <a:cs typeface="Arial MT"/>
              </a:rPr>
              <a:t> schedule </a:t>
            </a:r>
            <a:r>
              <a:rPr sz="1050" dirty="0">
                <a:latin typeface="Arial MT"/>
                <a:cs typeface="Arial MT"/>
              </a:rPr>
              <a:t>your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exam—</a:t>
            </a:r>
            <a:r>
              <a:rPr sz="1050" dirty="0">
                <a:latin typeface="Arial MT"/>
                <a:cs typeface="Arial MT"/>
              </a:rPr>
              <a:t>it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will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be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given </a:t>
            </a:r>
            <a:r>
              <a:rPr sz="1050" dirty="0">
                <a:latin typeface="Arial MT"/>
                <a:cs typeface="Arial MT"/>
              </a:rPr>
              <a:t>immediately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following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the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session.</a:t>
            </a:r>
            <a:endParaRPr sz="1050">
              <a:latin typeface="Arial MT"/>
              <a:cs typeface="Arial MT"/>
            </a:endParaRPr>
          </a:p>
          <a:p>
            <a:pPr marL="63500" marR="55244" indent="181610" algn="just">
              <a:lnSpc>
                <a:spcPct val="100000"/>
              </a:lnSpc>
              <a:spcBef>
                <a:spcPts val="900"/>
              </a:spcBef>
              <a:buAutoNum type="arabicParenR" startAt="2"/>
              <a:tabLst>
                <a:tab pos="245110" algn="l"/>
              </a:tabLst>
            </a:pPr>
            <a:r>
              <a:rPr sz="1050" dirty="0">
                <a:latin typeface="Arial MT"/>
                <a:cs typeface="Arial MT"/>
              </a:rPr>
              <a:t>Studying</a:t>
            </a:r>
            <a:r>
              <a:rPr sz="1050" spc="-4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the</a:t>
            </a:r>
            <a:r>
              <a:rPr sz="1050" spc="-35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manual</a:t>
            </a:r>
            <a:r>
              <a:rPr sz="1050" spc="-3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on</a:t>
            </a:r>
            <a:r>
              <a:rPr sz="1050" spc="-3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your</a:t>
            </a:r>
            <a:r>
              <a:rPr sz="1050" spc="-35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own?</a:t>
            </a:r>
            <a:r>
              <a:rPr sz="1050" spc="-3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The</a:t>
            </a:r>
            <a:r>
              <a:rPr sz="1050" spc="-40" dirty="0">
                <a:latin typeface="Arial MT"/>
                <a:cs typeface="Arial MT"/>
              </a:rPr>
              <a:t> </a:t>
            </a:r>
            <a:r>
              <a:rPr sz="1050" b="1" spc="-10" dirty="0">
                <a:latin typeface="Arial"/>
                <a:cs typeface="Arial"/>
              </a:rPr>
              <a:t>preferred </a:t>
            </a:r>
            <a:r>
              <a:rPr sz="1050" dirty="0">
                <a:latin typeface="Arial MT"/>
                <a:cs typeface="Arial MT"/>
              </a:rPr>
              <a:t>and</a:t>
            </a:r>
            <a:r>
              <a:rPr sz="1050" spc="140" dirty="0">
                <a:latin typeface="Arial MT"/>
                <a:cs typeface="Arial MT"/>
              </a:rPr>
              <a:t> </a:t>
            </a:r>
            <a:r>
              <a:rPr sz="1050" b="1" dirty="0">
                <a:latin typeface="Arial"/>
                <a:cs typeface="Arial"/>
              </a:rPr>
              <a:t>quickest</a:t>
            </a:r>
            <a:r>
              <a:rPr sz="1050" b="1" spc="145" dirty="0">
                <a:latin typeface="Arial"/>
                <a:cs typeface="Arial"/>
              </a:rPr>
              <a:t> </a:t>
            </a:r>
            <a:r>
              <a:rPr sz="1050" dirty="0">
                <a:latin typeface="Arial MT"/>
                <a:cs typeface="Arial MT"/>
              </a:rPr>
              <a:t>method</a:t>
            </a:r>
            <a:r>
              <a:rPr sz="1050" spc="14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is</a:t>
            </a:r>
            <a:r>
              <a:rPr sz="1050" spc="14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to</a:t>
            </a:r>
            <a:r>
              <a:rPr sz="1050" spc="14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go</a:t>
            </a:r>
            <a:r>
              <a:rPr sz="1050" spc="14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to</a:t>
            </a:r>
            <a:r>
              <a:rPr sz="1050" spc="145" dirty="0">
                <a:latin typeface="Arial MT"/>
                <a:cs typeface="Arial MT"/>
              </a:rPr>
              <a:t> </a:t>
            </a:r>
            <a:r>
              <a:rPr sz="1050" b="1" dirty="0">
                <a:solidFill>
                  <a:srgbClr val="215E9E"/>
                </a:solidFill>
                <a:latin typeface="Arial"/>
                <a:cs typeface="Arial"/>
                <a:hlinkClick r:id="rId7"/>
              </a:rPr>
              <a:t>DATCP’s</a:t>
            </a:r>
            <a:r>
              <a:rPr sz="1050" b="1" spc="145" dirty="0">
                <a:solidFill>
                  <a:srgbClr val="215E9E"/>
                </a:solidFill>
                <a:latin typeface="Arial"/>
                <a:cs typeface="Arial"/>
                <a:hlinkClick r:id="rId7"/>
              </a:rPr>
              <a:t> </a:t>
            </a:r>
            <a:r>
              <a:rPr sz="1050" b="1" spc="-10" dirty="0">
                <a:solidFill>
                  <a:srgbClr val="215E9E"/>
                </a:solidFill>
                <a:latin typeface="Arial"/>
                <a:cs typeface="Arial"/>
                <a:hlinkClick r:id="rId7"/>
              </a:rPr>
              <a:t>online</a:t>
            </a:r>
            <a:r>
              <a:rPr sz="1050" b="1" spc="-10" dirty="0">
                <a:solidFill>
                  <a:srgbClr val="215E9E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215E9E"/>
                </a:solidFill>
                <a:latin typeface="Arial"/>
                <a:cs typeface="Arial"/>
                <a:hlinkClick r:id="rId7"/>
              </a:rPr>
              <a:t>exam</a:t>
            </a:r>
            <a:r>
              <a:rPr sz="1050" b="1" spc="-15" dirty="0">
                <a:solidFill>
                  <a:srgbClr val="215E9E"/>
                </a:solidFill>
                <a:latin typeface="Arial"/>
                <a:cs typeface="Arial"/>
                <a:hlinkClick r:id="rId7"/>
              </a:rPr>
              <a:t> </a:t>
            </a:r>
            <a:r>
              <a:rPr sz="1050" b="1" dirty="0">
                <a:solidFill>
                  <a:srgbClr val="215E9E"/>
                </a:solidFill>
                <a:latin typeface="Arial"/>
                <a:cs typeface="Arial"/>
                <a:hlinkClick r:id="rId7"/>
              </a:rPr>
              <a:t>scheduling</a:t>
            </a:r>
            <a:r>
              <a:rPr sz="1050" b="1" spc="-10" dirty="0">
                <a:solidFill>
                  <a:srgbClr val="215E9E"/>
                </a:solidFill>
                <a:latin typeface="Arial"/>
                <a:cs typeface="Arial"/>
                <a:hlinkClick r:id="rId7"/>
              </a:rPr>
              <a:t> website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25" name="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78503" y="801649"/>
            <a:ext cx="1005829" cy="1015318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4062615" y="6023318"/>
            <a:ext cx="3244850" cy="1682114"/>
            <a:chOff x="4062615" y="6023318"/>
            <a:chExt cx="3244850" cy="1682114"/>
          </a:xfrm>
        </p:grpSpPr>
        <p:sp>
          <p:nvSpPr>
            <p:cNvPr id="27" name="object 27"/>
            <p:cNvSpPr/>
            <p:nvPr/>
          </p:nvSpPr>
          <p:spPr>
            <a:xfrm>
              <a:off x="4062615" y="6023318"/>
              <a:ext cx="3244850" cy="1682114"/>
            </a:xfrm>
            <a:custGeom>
              <a:avLst/>
              <a:gdLst/>
              <a:ahLst/>
              <a:cxnLst/>
              <a:rect l="l" t="t" r="r" b="b"/>
              <a:pathLst>
                <a:path w="3244850" h="1682115">
                  <a:moveTo>
                    <a:pt x="3244850" y="0"/>
                  </a:moveTo>
                  <a:lnTo>
                    <a:pt x="0" y="0"/>
                  </a:lnTo>
                  <a:lnTo>
                    <a:pt x="0" y="1682051"/>
                  </a:lnTo>
                  <a:lnTo>
                    <a:pt x="3244850" y="1682051"/>
                  </a:lnTo>
                  <a:lnTo>
                    <a:pt x="3244850" y="0"/>
                  </a:lnTo>
                  <a:close/>
                </a:path>
              </a:pathLst>
            </a:custGeom>
            <a:solidFill>
              <a:srgbClr val="FFF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128063" y="6279762"/>
              <a:ext cx="3114040" cy="0"/>
            </a:xfrm>
            <a:custGeom>
              <a:avLst/>
              <a:gdLst/>
              <a:ahLst/>
              <a:cxnLst/>
              <a:rect l="l" t="t" r="r" b="b"/>
              <a:pathLst>
                <a:path w="3114040">
                  <a:moveTo>
                    <a:pt x="0" y="0"/>
                  </a:moveTo>
                  <a:lnTo>
                    <a:pt x="3113963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062615" y="6023318"/>
            <a:ext cx="3244850" cy="168211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120"/>
              </a:spcBef>
            </a:pPr>
            <a:r>
              <a:rPr sz="1400" spc="65" dirty="0">
                <a:latin typeface="Arial MT"/>
                <a:cs typeface="Arial MT"/>
              </a:rPr>
              <a:t>Contact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DATCP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80" dirty="0">
                <a:latin typeface="Arial MT"/>
                <a:cs typeface="Arial MT"/>
              </a:rPr>
              <a:t>for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50" dirty="0">
                <a:latin typeface="Arial MT"/>
                <a:cs typeface="Arial MT"/>
              </a:rPr>
              <a:t>Questions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50" dirty="0">
                <a:latin typeface="Arial MT"/>
                <a:cs typeface="Arial MT"/>
              </a:rPr>
              <a:t>About:</a:t>
            </a:r>
            <a:endParaRPr sz="1400">
              <a:latin typeface="Arial MT"/>
              <a:cs typeface="Arial MT"/>
            </a:endParaRPr>
          </a:p>
          <a:p>
            <a:pPr marL="291465" indent="-227965">
              <a:lnSpc>
                <a:spcPct val="100000"/>
              </a:lnSpc>
              <a:spcBef>
                <a:spcPts val="830"/>
              </a:spcBef>
              <a:buFont typeface="Wingdings"/>
              <a:buChar char=""/>
              <a:tabLst>
                <a:tab pos="291465" algn="l"/>
              </a:tabLst>
            </a:pPr>
            <a:r>
              <a:rPr sz="1050" dirty="0">
                <a:latin typeface="Arial MT"/>
                <a:cs typeface="Arial MT"/>
              </a:rPr>
              <a:t>Certification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exam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questions</a:t>
            </a:r>
            <a:endParaRPr sz="1050">
              <a:latin typeface="Arial MT"/>
              <a:cs typeface="Arial MT"/>
            </a:endParaRPr>
          </a:p>
          <a:p>
            <a:pPr marL="291465" indent="-227965">
              <a:lnSpc>
                <a:spcPct val="100000"/>
              </a:lnSpc>
              <a:spcBef>
                <a:spcPts val="450"/>
              </a:spcBef>
              <a:buFont typeface="Wingdings"/>
              <a:buChar char=""/>
              <a:tabLst>
                <a:tab pos="291465" algn="l"/>
              </a:tabLst>
            </a:pPr>
            <a:r>
              <a:rPr sz="1050" spc="-20" dirty="0">
                <a:latin typeface="Arial MT"/>
                <a:cs typeface="Arial MT"/>
              </a:rPr>
              <a:t>Your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certification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status</a:t>
            </a:r>
            <a:endParaRPr sz="1050">
              <a:latin typeface="Arial MT"/>
              <a:cs typeface="Arial MT"/>
            </a:endParaRPr>
          </a:p>
          <a:p>
            <a:pPr marL="291465" indent="-227965">
              <a:lnSpc>
                <a:spcPct val="100000"/>
              </a:lnSpc>
              <a:spcBef>
                <a:spcPts val="450"/>
              </a:spcBef>
              <a:buFont typeface="Wingdings"/>
              <a:buChar char=""/>
              <a:tabLst>
                <a:tab pos="291465" algn="l"/>
              </a:tabLst>
            </a:pPr>
            <a:r>
              <a:rPr sz="1050" dirty="0">
                <a:latin typeface="Arial MT"/>
                <a:cs typeface="Arial MT"/>
              </a:rPr>
              <a:t>Pesticide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use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and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regulations</a:t>
            </a:r>
            <a:endParaRPr sz="1050">
              <a:latin typeface="Arial MT"/>
              <a:cs typeface="Arial MT"/>
            </a:endParaRPr>
          </a:p>
          <a:p>
            <a:pPr marL="63500">
              <a:lnSpc>
                <a:spcPct val="100000"/>
              </a:lnSpc>
              <a:spcBef>
                <a:spcPts val="450"/>
              </a:spcBef>
              <a:tabLst>
                <a:tab pos="520065" algn="l"/>
              </a:tabLst>
            </a:pPr>
            <a:r>
              <a:rPr sz="1050" spc="30" dirty="0">
                <a:latin typeface="Lucida Sans Unicode"/>
                <a:cs typeface="Lucida Sans Unicode"/>
              </a:rPr>
              <a:t>▶</a:t>
            </a:r>
            <a:r>
              <a:rPr sz="1050" dirty="0">
                <a:latin typeface="Lucida Sans Unicode"/>
                <a:cs typeface="Lucida Sans Unicode"/>
              </a:rPr>
              <a:t>	</a:t>
            </a:r>
            <a:r>
              <a:rPr sz="1050" b="1" dirty="0">
                <a:latin typeface="Arial"/>
                <a:cs typeface="Arial"/>
              </a:rPr>
              <a:t>Phone: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(608)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224-</a:t>
            </a:r>
            <a:r>
              <a:rPr sz="1050" b="1" spc="-20" dirty="0">
                <a:latin typeface="Arial"/>
                <a:cs typeface="Arial"/>
              </a:rPr>
              <a:t>4548</a:t>
            </a:r>
            <a:endParaRPr sz="1050">
              <a:latin typeface="Arial"/>
              <a:cs typeface="Arial"/>
            </a:endParaRPr>
          </a:p>
          <a:p>
            <a:pPr marL="520065">
              <a:lnSpc>
                <a:spcPct val="100000"/>
              </a:lnSpc>
              <a:spcBef>
                <a:spcPts val="215"/>
              </a:spcBef>
            </a:pPr>
            <a:r>
              <a:rPr sz="1050" b="1" dirty="0">
                <a:latin typeface="Arial"/>
                <a:cs typeface="Arial"/>
              </a:rPr>
              <a:t>Email: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25408F"/>
                </a:solidFill>
                <a:latin typeface="Arial"/>
                <a:cs typeface="Arial"/>
                <a:hlinkClick r:id="rId9"/>
              </a:rPr>
              <a:t>DATCPpesticideinfo@wi.gov</a:t>
            </a:r>
            <a:endParaRPr sz="1050">
              <a:latin typeface="Arial"/>
              <a:cs typeface="Arial"/>
            </a:endParaRPr>
          </a:p>
          <a:p>
            <a:pPr marL="508000">
              <a:lnSpc>
                <a:spcPct val="100000"/>
              </a:lnSpc>
              <a:spcBef>
                <a:spcPts val="450"/>
              </a:spcBef>
            </a:pPr>
            <a:r>
              <a:rPr sz="1050" b="1" dirty="0">
                <a:latin typeface="Arial"/>
                <a:cs typeface="Arial"/>
              </a:rPr>
              <a:t>Website: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215E9E"/>
                </a:solidFill>
                <a:latin typeface="Arial"/>
                <a:cs typeface="Arial"/>
                <a:hlinkClick r:id="rId10"/>
              </a:rPr>
              <a:t>https://datcp.wi.gov/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062615" y="3616985"/>
            <a:ext cx="3244850" cy="1203960"/>
            <a:chOff x="4062615" y="3616985"/>
            <a:chExt cx="3244850" cy="1203960"/>
          </a:xfrm>
        </p:grpSpPr>
        <p:sp>
          <p:nvSpPr>
            <p:cNvPr id="31" name="object 31"/>
            <p:cNvSpPr/>
            <p:nvPr/>
          </p:nvSpPr>
          <p:spPr>
            <a:xfrm>
              <a:off x="4062615" y="3616985"/>
              <a:ext cx="3244850" cy="1203960"/>
            </a:xfrm>
            <a:custGeom>
              <a:avLst/>
              <a:gdLst/>
              <a:ahLst/>
              <a:cxnLst/>
              <a:rect l="l" t="t" r="r" b="b"/>
              <a:pathLst>
                <a:path w="3244850" h="1203960">
                  <a:moveTo>
                    <a:pt x="3244850" y="0"/>
                  </a:moveTo>
                  <a:lnTo>
                    <a:pt x="0" y="0"/>
                  </a:lnTo>
                  <a:lnTo>
                    <a:pt x="0" y="1203540"/>
                  </a:lnTo>
                  <a:lnTo>
                    <a:pt x="3244850" y="1203540"/>
                  </a:lnTo>
                  <a:lnTo>
                    <a:pt x="3244850" y="0"/>
                  </a:lnTo>
                  <a:close/>
                </a:path>
              </a:pathLst>
            </a:custGeom>
            <a:solidFill>
              <a:srgbClr val="FFF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572396" y="3873425"/>
              <a:ext cx="2225675" cy="0"/>
            </a:xfrm>
            <a:custGeom>
              <a:avLst/>
              <a:gdLst/>
              <a:ahLst/>
              <a:cxnLst/>
              <a:rect l="l" t="t" r="r" b="b"/>
              <a:pathLst>
                <a:path w="2225675">
                  <a:moveTo>
                    <a:pt x="0" y="0"/>
                  </a:moveTo>
                  <a:lnTo>
                    <a:pt x="222529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062615" y="3616985"/>
            <a:ext cx="3244850" cy="120396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50927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latin typeface="Arial MT"/>
                <a:cs typeface="Arial MT"/>
              </a:rPr>
              <a:t>What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85" dirty="0">
                <a:latin typeface="Arial MT"/>
                <a:cs typeface="Arial MT"/>
              </a:rPr>
              <a:t>to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85" dirty="0">
                <a:latin typeface="Arial MT"/>
                <a:cs typeface="Arial MT"/>
              </a:rPr>
              <a:t>Bring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85" dirty="0">
                <a:latin typeface="Arial MT"/>
                <a:cs typeface="Arial MT"/>
              </a:rPr>
              <a:t>to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75" dirty="0">
                <a:latin typeface="Arial MT"/>
                <a:cs typeface="Arial MT"/>
              </a:rPr>
              <a:t>the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Exam</a:t>
            </a:r>
            <a:endParaRPr sz="1400">
              <a:latin typeface="Arial MT"/>
              <a:cs typeface="Arial MT"/>
            </a:endParaRPr>
          </a:p>
          <a:p>
            <a:pPr marL="292100" marR="55244" indent="-228600" algn="just">
              <a:lnSpc>
                <a:spcPct val="100000"/>
              </a:lnSpc>
              <a:spcBef>
                <a:spcPts val="380"/>
              </a:spcBef>
            </a:pPr>
            <a:r>
              <a:rPr sz="1050" spc="80" dirty="0">
                <a:latin typeface="Lucida Sans Unicode"/>
                <a:cs typeface="Lucida Sans Unicode"/>
              </a:rPr>
              <a:t>▶</a:t>
            </a:r>
            <a:r>
              <a:rPr sz="1050" spc="95" dirty="0">
                <a:latin typeface="Lucida Sans Unicode"/>
                <a:cs typeface="Lucida Sans Unicode"/>
              </a:rPr>
              <a:t>  </a:t>
            </a:r>
            <a:r>
              <a:rPr sz="1050" b="1" dirty="0">
                <a:latin typeface="Arial"/>
                <a:cs typeface="Arial"/>
              </a:rPr>
              <a:t>Photo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ID </a:t>
            </a:r>
            <a:r>
              <a:rPr sz="1050" dirty="0">
                <a:latin typeface="Arial MT"/>
                <a:cs typeface="Arial MT"/>
              </a:rPr>
              <a:t>(e.g., driver’s license),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b="1" dirty="0">
                <a:latin typeface="Arial"/>
                <a:cs typeface="Arial"/>
              </a:rPr>
              <a:t>Social </a:t>
            </a:r>
            <a:r>
              <a:rPr sz="1050" b="1" spc="-10" dirty="0">
                <a:latin typeface="Arial"/>
                <a:cs typeface="Arial"/>
              </a:rPr>
              <a:t>Security </a:t>
            </a:r>
            <a:r>
              <a:rPr sz="1050" b="1" dirty="0">
                <a:latin typeface="Arial"/>
                <a:cs typeface="Arial"/>
              </a:rPr>
              <a:t>Number</a:t>
            </a:r>
            <a:r>
              <a:rPr sz="1050" b="1" spc="-45" dirty="0">
                <a:latin typeface="Arial"/>
                <a:cs typeface="Arial"/>
              </a:rPr>
              <a:t> </a:t>
            </a:r>
            <a:r>
              <a:rPr sz="1050" dirty="0">
                <a:latin typeface="Arial MT"/>
                <a:cs typeface="Arial MT"/>
              </a:rPr>
              <a:t>and</a:t>
            </a:r>
            <a:r>
              <a:rPr sz="1050" spc="-40" dirty="0">
                <a:latin typeface="Arial MT"/>
                <a:cs typeface="Arial MT"/>
              </a:rPr>
              <a:t> </a:t>
            </a:r>
            <a:r>
              <a:rPr sz="1050" b="1" dirty="0">
                <a:latin typeface="Arial"/>
                <a:cs typeface="Arial"/>
              </a:rPr>
              <a:t>your</a:t>
            </a:r>
            <a:r>
              <a:rPr sz="1050" b="1" spc="-4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Training</a:t>
            </a:r>
            <a:r>
              <a:rPr sz="1050" b="1" spc="-40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Manual</a:t>
            </a:r>
            <a:r>
              <a:rPr sz="1050" spc="-10" dirty="0">
                <a:latin typeface="Arial MT"/>
                <a:cs typeface="Arial MT"/>
              </a:rPr>
              <a:t>.</a:t>
            </a:r>
            <a:endParaRPr sz="1050">
              <a:latin typeface="Arial MT"/>
              <a:cs typeface="Arial MT"/>
            </a:endParaRPr>
          </a:p>
          <a:p>
            <a:pPr marL="292100" marR="55244" indent="-228600" algn="just">
              <a:lnSpc>
                <a:spcPct val="100000"/>
              </a:lnSpc>
              <a:spcBef>
                <a:spcPts val="215"/>
              </a:spcBef>
            </a:pPr>
            <a:r>
              <a:rPr sz="1050" spc="80" dirty="0">
                <a:latin typeface="Lucida Sans Unicode"/>
                <a:cs typeface="Lucida Sans Unicode"/>
              </a:rPr>
              <a:t>▶</a:t>
            </a:r>
            <a:r>
              <a:rPr sz="1050" spc="495" dirty="0">
                <a:latin typeface="Lucida Sans Unicode"/>
                <a:cs typeface="Lucida Sans Unicode"/>
              </a:rPr>
              <a:t> </a:t>
            </a:r>
            <a:r>
              <a:rPr sz="1050" b="1" dirty="0">
                <a:latin typeface="Arial"/>
                <a:cs typeface="Arial"/>
              </a:rPr>
              <a:t>Calculator</a:t>
            </a:r>
            <a:r>
              <a:rPr sz="1050" dirty="0">
                <a:latin typeface="Arial MT"/>
                <a:cs typeface="Arial MT"/>
              </a:rPr>
              <a:t>:</a:t>
            </a:r>
            <a:r>
              <a:rPr sz="1050" spc="23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You</a:t>
            </a:r>
            <a:r>
              <a:rPr sz="1050" spc="25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may</a:t>
            </a:r>
            <a:r>
              <a:rPr sz="1050" spc="254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use</a:t>
            </a:r>
            <a:r>
              <a:rPr sz="1050" spc="254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</a:t>
            </a:r>
            <a:r>
              <a:rPr sz="1050" spc="254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calculator</a:t>
            </a:r>
            <a:r>
              <a:rPr sz="1050" spc="254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for</a:t>
            </a:r>
            <a:r>
              <a:rPr sz="1050" spc="254" dirty="0">
                <a:latin typeface="Arial MT"/>
                <a:cs typeface="Arial MT"/>
              </a:rPr>
              <a:t> </a:t>
            </a:r>
            <a:r>
              <a:rPr sz="1050" spc="-25" dirty="0">
                <a:latin typeface="Arial MT"/>
                <a:cs typeface="Arial MT"/>
              </a:rPr>
              <a:t>the </a:t>
            </a:r>
            <a:r>
              <a:rPr sz="1050" dirty="0">
                <a:latin typeface="Arial MT"/>
                <a:cs typeface="Arial MT"/>
              </a:rPr>
              <a:t>exam.</a:t>
            </a:r>
            <a:r>
              <a:rPr sz="1050" spc="16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However,</a:t>
            </a:r>
            <a:r>
              <a:rPr sz="1050" spc="16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you</a:t>
            </a:r>
            <a:r>
              <a:rPr sz="1050" spc="16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cannot</a:t>
            </a:r>
            <a:r>
              <a:rPr sz="1050" spc="16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use</a:t>
            </a:r>
            <a:r>
              <a:rPr sz="1050" spc="16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cell</a:t>
            </a:r>
            <a:r>
              <a:rPr sz="1050" spc="16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phone</a:t>
            </a:r>
            <a:r>
              <a:rPr sz="1050" spc="165" dirty="0">
                <a:latin typeface="Arial MT"/>
                <a:cs typeface="Arial MT"/>
              </a:rPr>
              <a:t> </a:t>
            </a:r>
            <a:r>
              <a:rPr sz="1050" spc="-25" dirty="0">
                <a:latin typeface="Arial MT"/>
                <a:cs typeface="Arial MT"/>
              </a:rPr>
              <a:t>or </a:t>
            </a:r>
            <a:r>
              <a:rPr sz="1050" spc="-10" dirty="0">
                <a:latin typeface="Arial MT"/>
                <a:cs typeface="Arial MT"/>
              </a:rPr>
              <a:t>programmable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calculators.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062615" y="4904549"/>
            <a:ext cx="3244850" cy="1047115"/>
            <a:chOff x="4062615" y="4904549"/>
            <a:chExt cx="3244850" cy="1047115"/>
          </a:xfrm>
        </p:grpSpPr>
        <p:sp>
          <p:nvSpPr>
            <p:cNvPr id="35" name="object 35"/>
            <p:cNvSpPr/>
            <p:nvPr/>
          </p:nvSpPr>
          <p:spPr>
            <a:xfrm>
              <a:off x="4062615" y="4904549"/>
              <a:ext cx="3244850" cy="1047115"/>
            </a:xfrm>
            <a:custGeom>
              <a:avLst/>
              <a:gdLst/>
              <a:ahLst/>
              <a:cxnLst/>
              <a:rect l="l" t="t" r="r" b="b"/>
              <a:pathLst>
                <a:path w="3244850" h="1047114">
                  <a:moveTo>
                    <a:pt x="3244850" y="0"/>
                  </a:moveTo>
                  <a:lnTo>
                    <a:pt x="0" y="0"/>
                  </a:lnTo>
                  <a:lnTo>
                    <a:pt x="0" y="1047051"/>
                  </a:lnTo>
                  <a:lnTo>
                    <a:pt x="3244850" y="1047051"/>
                  </a:lnTo>
                  <a:lnTo>
                    <a:pt x="3244850" y="0"/>
                  </a:lnTo>
                  <a:close/>
                </a:path>
              </a:pathLst>
            </a:custGeom>
            <a:solidFill>
              <a:srgbClr val="FFF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426760" y="5160986"/>
              <a:ext cx="2517140" cy="0"/>
            </a:xfrm>
            <a:custGeom>
              <a:avLst/>
              <a:gdLst/>
              <a:ahLst/>
              <a:cxnLst/>
              <a:rect l="l" t="t" r="r" b="b"/>
              <a:pathLst>
                <a:path w="2517140">
                  <a:moveTo>
                    <a:pt x="0" y="0"/>
                  </a:moveTo>
                  <a:lnTo>
                    <a:pt x="2516568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062615" y="4904549"/>
            <a:ext cx="3244850" cy="104711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1400" spc="55" dirty="0">
                <a:latin typeface="Arial MT"/>
                <a:cs typeface="Arial MT"/>
              </a:rPr>
              <a:t>Pesticide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50" dirty="0">
                <a:latin typeface="Arial MT"/>
                <a:cs typeface="Arial MT"/>
              </a:rPr>
              <a:t>Database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45" dirty="0">
                <a:latin typeface="Arial MT"/>
                <a:cs typeface="Arial MT"/>
              </a:rPr>
              <a:t>Searches</a:t>
            </a:r>
            <a:endParaRPr sz="1400">
              <a:latin typeface="Arial MT"/>
              <a:cs typeface="Arial MT"/>
            </a:endParaRPr>
          </a:p>
          <a:p>
            <a:pPr marL="63500" marR="55244" algn="just">
              <a:lnSpc>
                <a:spcPct val="100000"/>
              </a:lnSpc>
              <a:spcBef>
                <a:spcPts val="380"/>
              </a:spcBef>
            </a:pPr>
            <a:r>
              <a:rPr sz="1050" dirty="0">
                <a:latin typeface="Arial MT"/>
                <a:cs typeface="Arial MT"/>
              </a:rPr>
              <a:t>Want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to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find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out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your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certification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status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or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search</a:t>
            </a:r>
            <a:r>
              <a:rPr sz="1050" spc="-25" dirty="0">
                <a:latin typeface="Arial MT"/>
                <a:cs typeface="Arial MT"/>
              </a:rPr>
              <a:t> for </a:t>
            </a:r>
            <a:r>
              <a:rPr sz="1050" dirty="0">
                <a:latin typeface="Arial MT"/>
                <a:cs typeface="Arial MT"/>
              </a:rPr>
              <a:t>pesticides</a:t>
            </a:r>
            <a:r>
              <a:rPr sz="1050" spc="3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registered</a:t>
            </a:r>
            <a:r>
              <a:rPr sz="1050" spc="3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in</a:t>
            </a:r>
            <a:r>
              <a:rPr sz="1050" spc="3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Wisconsin?</a:t>
            </a:r>
            <a:r>
              <a:rPr sz="1050" spc="4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You</a:t>
            </a:r>
            <a:r>
              <a:rPr sz="1050" spc="3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can</a:t>
            </a:r>
            <a:r>
              <a:rPr sz="1050" spc="3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do</a:t>
            </a:r>
            <a:r>
              <a:rPr sz="1050" spc="35" dirty="0">
                <a:latin typeface="Arial MT"/>
                <a:cs typeface="Arial MT"/>
              </a:rPr>
              <a:t> </a:t>
            </a:r>
            <a:r>
              <a:rPr sz="1050" spc="-20" dirty="0">
                <a:latin typeface="Arial MT"/>
                <a:cs typeface="Arial MT"/>
              </a:rPr>
              <a:t>that </a:t>
            </a:r>
            <a:r>
              <a:rPr sz="1050" dirty="0">
                <a:latin typeface="Arial MT"/>
                <a:cs typeface="Arial MT"/>
              </a:rPr>
              <a:t>and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more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at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this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spc="-20" dirty="0">
                <a:latin typeface="Arial MT"/>
                <a:cs typeface="Arial MT"/>
              </a:rPr>
              <a:t>DATCP </a:t>
            </a:r>
            <a:r>
              <a:rPr sz="1050" spc="-10" dirty="0">
                <a:latin typeface="Arial MT"/>
                <a:cs typeface="Arial MT"/>
              </a:rPr>
              <a:t>website:</a:t>
            </a:r>
            <a:endParaRPr sz="105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sz="1050" b="1" spc="-10" dirty="0">
                <a:solidFill>
                  <a:srgbClr val="25408F"/>
                </a:solidFill>
                <a:latin typeface="Arial"/>
                <a:cs typeface="Arial"/>
                <a:hlinkClick r:id="rId11"/>
              </a:rPr>
              <a:t>kellysolutions.com/wi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8" name="object 3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81218" y="795288"/>
            <a:ext cx="1097279" cy="1101668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3436345" y="9008168"/>
            <a:ext cx="903605" cy="466725"/>
            <a:chOff x="3436345" y="9008168"/>
            <a:chExt cx="903605" cy="466725"/>
          </a:xfrm>
        </p:grpSpPr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90899" y="9008199"/>
              <a:ext cx="193471" cy="30886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36345" y="9008168"/>
              <a:ext cx="903295" cy="466168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7507684" y="4561204"/>
            <a:ext cx="143510" cy="654050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100" dirty="0">
                <a:solidFill>
                  <a:srgbClr val="FFFFFF"/>
                </a:solidFill>
                <a:latin typeface="Trebuchet MS"/>
                <a:cs typeface="Trebuchet MS"/>
              </a:rPr>
              <a:t>SECTION</a:t>
            </a:r>
            <a:r>
              <a:rPr sz="800" b="1" spc="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25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79084" y="4561204"/>
            <a:ext cx="143510" cy="890905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-20" dirty="0">
                <a:solidFill>
                  <a:srgbClr val="FFFFFF"/>
                </a:solidFill>
                <a:latin typeface="Trebuchet MS"/>
                <a:cs typeface="Trebuchet MS"/>
              </a:rPr>
              <a:t>Handling</a:t>
            </a:r>
            <a:r>
              <a:rPr sz="8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Trebuchet MS"/>
                <a:cs typeface="Trebuchet MS"/>
              </a:rPr>
              <a:t>Pesticides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0259" y="4644166"/>
            <a:ext cx="3100705" cy="70739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1024890">
              <a:lnSpc>
                <a:spcPct val="74400"/>
              </a:lnSpc>
              <a:spcBef>
                <a:spcPts val="530"/>
              </a:spcBef>
            </a:pPr>
            <a:r>
              <a:rPr sz="1400" b="1" spc="-60" dirty="0">
                <a:latin typeface="Tahoma"/>
                <a:cs typeface="Tahoma"/>
              </a:rPr>
              <a:t>Considerations</a:t>
            </a:r>
            <a:r>
              <a:rPr sz="1400" b="1" spc="-50" dirty="0">
                <a:latin typeface="Tahoma"/>
                <a:cs typeface="Tahoma"/>
              </a:rPr>
              <a:t> </a:t>
            </a:r>
            <a:r>
              <a:rPr sz="1400" b="1" spc="-45" dirty="0">
                <a:latin typeface="Tahoma"/>
                <a:cs typeface="Tahoma"/>
              </a:rPr>
              <a:t>for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spc="-55" dirty="0">
                <a:latin typeface="Tahoma"/>
                <a:cs typeface="Tahoma"/>
              </a:rPr>
              <a:t>Wood </a:t>
            </a:r>
            <a:r>
              <a:rPr sz="1400" b="1" spc="-10" dirty="0">
                <a:latin typeface="Tahoma"/>
                <a:cs typeface="Tahoma"/>
              </a:rPr>
              <a:t>Preservatives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155"/>
              </a:lnSpc>
            </a:pP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large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differences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type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work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person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5"/>
              </a:lnSpc>
            </a:pPr>
            <a:r>
              <a:rPr sz="1100" dirty="0">
                <a:latin typeface="Times New Roman"/>
                <a:cs typeface="Times New Roman"/>
              </a:rPr>
              <a:t>certified in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preservation may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involved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in.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0259" y="5476003"/>
            <a:ext cx="3100705" cy="35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example,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may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using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small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amounts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pre- </a:t>
            </a:r>
            <a:r>
              <a:rPr sz="1100" dirty="0">
                <a:latin typeface="Times New Roman"/>
                <a:cs typeface="Times New Roman"/>
              </a:rPr>
              <a:t>servative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standing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utility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poles,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may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13466" y="4645766"/>
            <a:ext cx="3100705" cy="1145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using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greater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quantities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person’s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home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large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deck.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Then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applicators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working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in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plants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where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very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large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amounts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purpose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pointing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out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show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containment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requirements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vary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widely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depending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type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work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are </a:t>
            </a:r>
            <a:r>
              <a:rPr sz="1100" spc="-10" dirty="0">
                <a:latin typeface="Times New Roman"/>
                <a:cs typeface="Times New Roman"/>
              </a:rPr>
              <a:t>performing.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35660" y="6066028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60">
                <a:moveTo>
                  <a:pt x="6352540" y="0"/>
                </a:moveTo>
                <a:lnTo>
                  <a:pt x="0" y="0"/>
                </a:lnTo>
                <a:lnTo>
                  <a:pt x="0" y="378460"/>
                </a:lnTo>
                <a:lnTo>
                  <a:pt x="6352540" y="378460"/>
                </a:lnTo>
                <a:lnTo>
                  <a:pt x="635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48360" y="6099681"/>
            <a:ext cx="6327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sz="1800" b="1" spc="50" dirty="0">
                <a:solidFill>
                  <a:srgbClr val="FFFFFF"/>
                </a:solidFill>
                <a:latin typeface="Tahoma"/>
                <a:cs typeface="Tahoma"/>
              </a:rPr>
              <a:t>Mixing</a:t>
            </a:r>
            <a:r>
              <a:rPr sz="1800" b="1" spc="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800" b="1" spc="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50" dirty="0">
                <a:solidFill>
                  <a:srgbClr val="FFFFFF"/>
                </a:solidFill>
                <a:latin typeface="Tahoma"/>
                <a:cs typeface="Tahoma"/>
              </a:rPr>
              <a:t>Loading</a:t>
            </a:r>
            <a:r>
              <a:rPr sz="1800" b="1" spc="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ahoma"/>
                <a:cs typeface="Tahoma"/>
              </a:rPr>
              <a:t>Pesticides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35660" y="6066028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60">
                <a:moveTo>
                  <a:pt x="0" y="378460"/>
                </a:moveTo>
                <a:lnTo>
                  <a:pt x="6352540" y="378460"/>
                </a:lnTo>
                <a:lnTo>
                  <a:pt x="6352540" y="0"/>
                </a:lnTo>
                <a:lnTo>
                  <a:pt x="0" y="0"/>
                </a:lnTo>
                <a:lnTo>
                  <a:pt x="0" y="37846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29310" y="3886479"/>
            <a:ext cx="6365240" cy="70104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63500" marR="55244" algn="just">
              <a:lnSpc>
                <a:spcPts val="1100"/>
              </a:lnSpc>
              <a:spcBef>
                <a:spcPts val="600"/>
              </a:spcBef>
            </a:pPr>
            <a:r>
              <a:rPr sz="1000" b="1" spc="-55" dirty="0">
                <a:latin typeface="Tahoma"/>
                <a:cs typeface="Tahoma"/>
              </a:rPr>
              <a:t>Figure</a:t>
            </a:r>
            <a:r>
              <a:rPr sz="1000" b="1" spc="-135" dirty="0">
                <a:latin typeface="Tahoma"/>
                <a:cs typeface="Tahoma"/>
              </a:rPr>
              <a:t> </a:t>
            </a:r>
            <a:r>
              <a:rPr sz="1000" b="1" spc="-95" dirty="0">
                <a:latin typeface="Tahoma"/>
                <a:cs typeface="Tahoma"/>
              </a:rPr>
              <a:t>2:</a:t>
            </a:r>
            <a:r>
              <a:rPr sz="1000" b="1" spc="30" dirty="0">
                <a:latin typeface="Tahoma"/>
                <a:cs typeface="Tahoma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This</a:t>
            </a:r>
            <a:r>
              <a:rPr sz="1000" spc="-13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figure</a:t>
            </a:r>
            <a:r>
              <a:rPr sz="1000" spc="-13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illustrates</a:t>
            </a:r>
            <a:r>
              <a:rPr sz="1000" spc="-13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13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generic</a:t>
            </a:r>
            <a:r>
              <a:rPr sz="1000" spc="-13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setting</a:t>
            </a:r>
            <a:r>
              <a:rPr sz="1000" spc="-13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for</a:t>
            </a:r>
            <a:r>
              <a:rPr sz="1000" spc="-13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13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mixing</a:t>
            </a:r>
            <a:r>
              <a:rPr sz="1000" spc="-13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and</a:t>
            </a:r>
            <a:r>
              <a:rPr sz="1000" spc="-13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loading</a:t>
            </a:r>
            <a:r>
              <a:rPr sz="1000" spc="-13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pad.</a:t>
            </a:r>
            <a:r>
              <a:rPr sz="1000" spc="-13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Every</a:t>
            </a:r>
            <a:r>
              <a:rPr sz="1000" spc="-13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wood</a:t>
            </a:r>
            <a:r>
              <a:rPr sz="1000" spc="-13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treatment</a:t>
            </a:r>
            <a:r>
              <a:rPr sz="1000" spc="-13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facility</a:t>
            </a:r>
            <a:r>
              <a:rPr sz="1000" spc="-13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would</a:t>
            </a:r>
            <a:r>
              <a:rPr sz="1000" spc="-13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have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its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own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system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for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collecting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possible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spills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and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wastes.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However,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though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design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will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be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different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for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every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75" dirty="0">
                <a:latin typeface="Trebuchet MS"/>
                <a:cs typeface="Trebuchet MS"/>
              </a:rPr>
              <a:t>facility,</a:t>
            </a:r>
            <a:r>
              <a:rPr sz="1000" spc="-13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construction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still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has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to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satisfy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requirements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of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Wisconsin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85" dirty="0">
                <a:latin typeface="Trebuchet MS"/>
                <a:cs typeface="Trebuchet MS"/>
              </a:rPr>
              <a:t>law.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We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also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discuss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collection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via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drip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pads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in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next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chapter,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“</a:t>
            </a:r>
            <a:r>
              <a:rPr sz="1000" spc="-20" dirty="0">
                <a:solidFill>
                  <a:srgbClr val="215E9E"/>
                </a:solidFill>
                <a:latin typeface="Trebuchet MS"/>
                <a:cs typeface="Trebuchet MS"/>
              </a:rPr>
              <a:t>Managing</a:t>
            </a:r>
            <a:r>
              <a:rPr sz="1000" spc="-90" dirty="0">
                <a:solidFill>
                  <a:srgbClr val="215E9E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15E9E"/>
                </a:solidFill>
                <a:latin typeface="Trebuchet MS"/>
                <a:cs typeface="Trebuchet MS"/>
              </a:rPr>
              <a:t>Pesticide</a:t>
            </a:r>
            <a:r>
              <a:rPr sz="1000" spc="-90" dirty="0">
                <a:solidFill>
                  <a:srgbClr val="215E9E"/>
                </a:solidFill>
                <a:latin typeface="Trebuchet MS"/>
                <a:cs typeface="Trebuchet MS"/>
              </a:rPr>
              <a:t> </a:t>
            </a:r>
            <a:r>
              <a:rPr sz="1000" spc="-75" dirty="0">
                <a:solidFill>
                  <a:srgbClr val="215E9E"/>
                </a:solidFill>
                <a:latin typeface="Trebuchet MS"/>
                <a:cs typeface="Trebuchet MS"/>
              </a:rPr>
              <a:t>Wastes</a:t>
            </a:r>
            <a:r>
              <a:rPr sz="1000" spc="-75" dirty="0">
                <a:latin typeface="Trebuchet MS"/>
                <a:cs typeface="Trebuchet MS"/>
              </a:rPr>
              <a:t>.”</a:t>
            </a:r>
            <a:r>
              <a:rPr sz="1000" spc="12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(Image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courtesy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of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15" dirty="0">
                <a:latin typeface="Trebuchet MS"/>
                <a:cs typeface="Trebuchet MS"/>
              </a:rPr>
              <a:t>David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95" dirty="0">
                <a:latin typeface="Trebuchet MS"/>
                <a:cs typeface="Trebuchet MS"/>
              </a:rPr>
              <a:t>W.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45" dirty="0">
                <a:latin typeface="Trebuchet MS"/>
                <a:cs typeface="Trebuchet MS"/>
              </a:rPr>
              <a:t>Kammel,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25" dirty="0">
                <a:latin typeface="Trebuchet MS"/>
                <a:cs typeface="Trebuchet MS"/>
              </a:rPr>
              <a:t>Biological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Systems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15" dirty="0">
                <a:latin typeface="Trebuchet MS"/>
                <a:cs typeface="Trebuchet MS"/>
              </a:rPr>
              <a:t>Engineering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Department,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UW-Madison).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22960" y="514348"/>
            <a:ext cx="6377940" cy="3322954"/>
            <a:chOff x="822960" y="514348"/>
            <a:chExt cx="6377940" cy="3322954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359" y="539749"/>
              <a:ext cx="6327140" cy="327209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35660" y="527048"/>
              <a:ext cx="6352540" cy="3297554"/>
            </a:xfrm>
            <a:custGeom>
              <a:avLst/>
              <a:gdLst/>
              <a:ahLst/>
              <a:cxnLst/>
              <a:rect l="l" t="t" r="r" b="b"/>
              <a:pathLst>
                <a:path w="6352540" h="3297554">
                  <a:moveTo>
                    <a:pt x="0" y="12700"/>
                  </a:moveTo>
                  <a:lnTo>
                    <a:pt x="0" y="3284791"/>
                  </a:lnTo>
                  <a:lnTo>
                    <a:pt x="0" y="3297491"/>
                  </a:lnTo>
                  <a:lnTo>
                    <a:pt x="12700" y="3297491"/>
                  </a:lnTo>
                  <a:lnTo>
                    <a:pt x="6339840" y="3297491"/>
                  </a:lnTo>
                  <a:lnTo>
                    <a:pt x="6352540" y="3297491"/>
                  </a:lnTo>
                  <a:lnTo>
                    <a:pt x="6352540" y="3284791"/>
                  </a:lnTo>
                  <a:lnTo>
                    <a:pt x="6352540" y="12700"/>
                  </a:lnTo>
                  <a:lnTo>
                    <a:pt x="6352540" y="0"/>
                  </a:lnTo>
                  <a:lnTo>
                    <a:pt x="633984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02096" y="6422501"/>
            <a:ext cx="610235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-50" dirty="0">
                <a:latin typeface="Times New Roman"/>
                <a:cs typeface="Times New Roman"/>
              </a:rPr>
              <a:t>W</a:t>
            </a:r>
            <a:endParaRPr sz="48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86552" y="6584529"/>
            <a:ext cx="25241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hen mixing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loading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sure </a:t>
            </a:r>
            <a:r>
              <a:rPr sz="1100" spc="-25" dirty="0">
                <a:latin typeface="Times New Roman"/>
                <a:cs typeface="Times New Roman"/>
              </a:rPr>
              <a:t>to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86552" y="6743228"/>
            <a:ext cx="25241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wear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PPE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listed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product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label.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If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86552" y="6901927"/>
            <a:ext cx="25241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imes New Roman"/>
                <a:cs typeface="Times New Roman"/>
              </a:rPr>
              <a:t>there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no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specific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instructions,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at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least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wear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0290" y="7060627"/>
            <a:ext cx="3100705" cy="510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gloves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protective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eyewear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addition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-20" dirty="0">
                <a:latin typeface="Times New Roman"/>
                <a:cs typeface="Times New Roman"/>
              </a:rPr>
              <a:t> work clothes.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35" dirty="0">
                <a:latin typeface="Times New Roman"/>
                <a:cs typeface="Times New Roman"/>
              </a:rPr>
              <a:t>Wear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PPE,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especially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chemical-resistant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gloves, </a:t>
            </a:r>
            <a:r>
              <a:rPr sz="1100" dirty="0">
                <a:latin typeface="Times New Roman"/>
                <a:cs typeface="Times New Roman"/>
              </a:rPr>
              <a:t>even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mix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load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spe-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10259" y="7536724"/>
            <a:ext cx="3100705" cy="178117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cially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packaged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reduce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exposure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(e.g.,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water-soluble </a:t>
            </a:r>
            <a:r>
              <a:rPr sz="1100" dirty="0">
                <a:latin typeface="Times New Roman"/>
                <a:cs typeface="Times New Roman"/>
              </a:rPr>
              <a:t>packets,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closed-</a:t>
            </a:r>
            <a:r>
              <a:rPr sz="1100" dirty="0">
                <a:latin typeface="Times New Roman"/>
                <a:cs typeface="Times New Roman"/>
              </a:rPr>
              <a:t>handling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systems).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still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possible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exposed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using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products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case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accident.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614"/>
              </a:lnSpc>
              <a:spcBef>
                <a:spcPts val="850"/>
              </a:spcBef>
            </a:pPr>
            <a:r>
              <a:rPr sz="1400" b="1" spc="-35" dirty="0">
                <a:latin typeface="Tahoma"/>
                <a:cs typeface="Tahoma"/>
              </a:rPr>
              <a:t>Additional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b="1" spc="-60" dirty="0">
                <a:latin typeface="Tahoma"/>
                <a:cs typeface="Tahoma"/>
              </a:rPr>
              <a:t>Safety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Precautions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Read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first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aid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instructions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label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before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you </a:t>
            </a:r>
            <a:r>
              <a:rPr sz="1100" dirty="0">
                <a:latin typeface="Times New Roman"/>
                <a:cs typeface="Times New Roman"/>
              </a:rPr>
              <a:t>open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container.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supply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clean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soap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hand.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splash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concentrate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on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work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clothes,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stop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what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doing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immediate- </a:t>
            </a:r>
            <a:r>
              <a:rPr sz="1100" dirty="0">
                <a:latin typeface="Times New Roman"/>
                <a:cs typeface="Times New Roman"/>
              </a:rPr>
              <a:t>ly.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Remove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contaminated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clothing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wash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yourself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13466" y="6584301"/>
            <a:ext cx="3100070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5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thoroughly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soap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water.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Dispose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clothing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5"/>
              </a:lnSpc>
            </a:pPr>
            <a:r>
              <a:rPr sz="1100" dirty="0">
                <a:latin typeface="Times New Roman"/>
                <a:cs typeface="Times New Roman"/>
              </a:rPr>
              <a:t>saturated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 pesticide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concentrate as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 </a:t>
            </a:r>
            <a:r>
              <a:rPr sz="1100" i="1" spc="-10" dirty="0">
                <a:latin typeface="Times New Roman"/>
                <a:cs typeface="Times New Roman"/>
                <a:hlinkClick r:id="" action="ppaction://noaction"/>
              </a:rPr>
              <a:t>waste</a:t>
            </a:r>
            <a:r>
              <a:rPr sz="1100" spc="-1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13466" y="7060538"/>
            <a:ext cx="3100705" cy="986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spc="-90" dirty="0">
                <a:latin typeface="Tahoma"/>
                <a:cs typeface="Tahoma"/>
              </a:rPr>
              <a:t>Water</a:t>
            </a:r>
            <a:r>
              <a:rPr sz="1100" b="1" spc="-55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Source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illegal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fill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equipment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directly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from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waters</a:t>
            </a:r>
            <a:r>
              <a:rPr sz="1100" i="1" spc="114" dirty="0">
                <a:latin typeface="Times New Roman"/>
                <a:cs typeface="Times New Roman"/>
                <a:hlinkClick r:id="" action="ppaction://noactio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of</a:t>
            </a:r>
            <a:r>
              <a:rPr sz="1100" i="1" spc="114" dirty="0">
                <a:latin typeface="Times New Roman"/>
                <a:cs typeface="Times New Roman"/>
                <a:hlinkClick r:id="" action="ppaction://noactio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the</a:t>
            </a:r>
            <a:r>
              <a:rPr sz="1100" i="1" spc="120" dirty="0">
                <a:latin typeface="Times New Roman"/>
                <a:cs typeface="Times New Roman"/>
                <a:hlinkClick r:id="" action="ppaction://noactio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state</a:t>
            </a:r>
            <a:r>
              <a:rPr sz="1100" i="1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public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sup- </a:t>
            </a:r>
            <a:r>
              <a:rPr sz="1100" dirty="0">
                <a:latin typeface="Times New Roman"/>
                <a:cs typeface="Times New Roman"/>
              </a:rPr>
              <a:t>plies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private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wells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fully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protected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against </a:t>
            </a:r>
            <a:r>
              <a:rPr sz="1100" spc="-20" dirty="0">
                <a:latin typeface="Times New Roman"/>
                <a:cs typeface="Times New Roman"/>
              </a:rPr>
              <a:t>back-</a:t>
            </a:r>
            <a:r>
              <a:rPr sz="1100" dirty="0">
                <a:latin typeface="Times New Roman"/>
                <a:cs typeface="Times New Roman"/>
              </a:rPr>
              <a:t>siphonage either by an air gap or other </a:t>
            </a:r>
            <a:r>
              <a:rPr sz="1100" spc="-10" dirty="0">
                <a:latin typeface="Times New Roman"/>
                <a:cs typeface="Times New Roman"/>
              </a:rPr>
              <a:t>equivalent </a:t>
            </a:r>
            <a:r>
              <a:rPr sz="1100" dirty="0">
                <a:latin typeface="Times New Roman"/>
                <a:cs typeface="Times New Roman"/>
              </a:rPr>
              <a:t>protection device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3).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13529" y="8172029"/>
            <a:ext cx="3100070" cy="669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i="1" cap="small" spc="-70" dirty="0">
                <a:latin typeface="Trebuchet MS"/>
                <a:cs typeface="Trebuchet MS"/>
              </a:rPr>
              <a:t>Adding</a:t>
            </a:r>
            <a:r>
              <a:rPr sz="1100" b="1" i="1" cap="small" spc="-15" dirty="0">
                <a:latin typeface="Trebuchet MS"/>
                <a:cs typeface="Trebuchet MS"/>
              </a:rPr>
              <a:t> </a:t>
            </a:r>
            <a:r>
              <a:rPr sz="1100" b="1" i="1" cap="small" spc="-10" dirty="0">
                <a:latin typeface="Trebuchet MS"/>
                <a:cs typeface="Trebuchet MS"/>
              </a:rPr>
              <a:t>Water</a:t>
            </a:r>
            <a:endParaRPr sz="1100">
              <a:latin typeface="Trebuchet MS"/>
              <a:cs typeface="Trebuchet MS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extremely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careful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avoid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overflow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add </a:t>
            </a:r>
            <a:r>
              <a:rPr sz="1100" dirty="0">
                <a:latin typeface="Times New Roman"/>
                <a:cs typeface="Times New Roman"/>
              </a:rPr>
              <a:t>water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equipment.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Never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leave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equipment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unat- </a:t>
            </a:r>
            <a:r>
              <a:rPr sz="1100" dirty="0">
                <a:latin typeface="Times New Roman"/>
                <a:cs typeface="Times New Roman"/>
              </a:rPr>
              <a:t>tended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while it is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being </a:t>
            </a:r>
            <a:r>
              <a:rPr sz="1100" spc="-10" dirty="0">
                <a:latin typeface="Times New Roman"/>
                <a:cs typeface="Times New Roman"/>
              </a:rPr>
              <a:t>filled.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113529" y="8965716"/>
            <a:ext cx="3036570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5"/>
              </a:lnSpc>
              <a:spcBef>
                <a:spcPts val="100"/>
              </a:spcBef>
            </a:pPr>
            <a:r>
              <a:rPr sz="1100" b="1" spc="-10" dirty="0">
                <a:latin typeface="Tahoma"/>
                <a:cs typeface="Tahoma"/>
              </a:rPr>
              <a:t>Rinsates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ts val="1285"/>
              </a:lnSpc>
            </a:pPr>
            <a:r>
              <a:rPr sz="1100" dirty="0">
                <a:latin typeface="Times New Roman"/>
                <a:cs typeface="Times New Roman"/>
              </a:rPr>
              <a:t>Rinsate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pesticide-contaminated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liquids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can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58821" y="458761"/>
            <a:ext cx="3100070" cy="828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10795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reuse by applying it to a labeled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site.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typical </a:t>
            </a:r>
            <a:r>
              <a:rPr sz="1100" spc="-10" dirty="0">
                <a:latin typeface="Times New Roman"/>
                <a:cs typeface="Times New Roman"/>
              </a:rPr>
              <a:t>source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rinsate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 to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wash application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equipment.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250"/>
              </a:lnSpc>
              <a:spcBef>
                <a:spcPts val="1250"/>
              </a:spcBef>
            </a:pPr>
            <a:r>
              <a:rPr sz="1100" spc="-55" dirty="0">
                <a:latin typeface="Times New Roman"/>
                <a:cs typeface="Times New Roman"/>
              </a:rPr>
              <a:t>You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rinsate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make-</a:t>
            </a:r>
            <a:r>
              <a:rPr sz="1100" spc="-10" dirty="0">
                <a:latin typeface="Times New Roman"/>
                <a:cs typeface="Times New Roman"/>
              </a:rPr>
              <a:t>up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water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for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future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applica- </a:t>
            </a:r>
            <a:r>
              <a:rPr sz="1100" dirty="0">
                <a:latin typeface="Times New Roman"/>
                <a:cs typeface="Times New Roman"/>
              </a:rPr>
              <a:t>tions </a:t>
            </a:r>
            <a:r>
              <a:rPr sz="1100" spc="-10" dirty="0">
                <a:latin typeface="Times New Roman"/>
                <a:cs typeface="Times New Roman"/>
              </a:rPr>
              <a:t>provided: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8800" y="1298281"/>
            <a:ext cx="3100705" cy="71501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41300" marR="5080" indent="-229235">
              <a:lnSpc>
                <a:spcPts val="1250"/>
              </a:lnSpc>
              <a:spcBef>
                <a:spcPts val="200"/>
              </a:spcBef>
              <a:buChar char="●"/>
              <a:tabLst>
                <a:tab pos="241300" algn="l"/>
                <a:tab pos="256540" algn="l"/>
              </a:tabLst>
            </a:pP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pesticide(s)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rinsate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labeled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intended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application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site,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1250"/>
              </a:lnSpc>
              <a:spcBef>
                <a:spcPts val="360"/>
              </a:spcBef>
              <a:buChar char="●"/>
              <a:tabLst>
                <a:tab pos="241300" algn="l"/>
                <a:tab pos="256540" algn="l"/>
              </a:tabLst>
            </a:pP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amount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final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mix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does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not </a:t>
            </a:r>
            <a:r>
              <a:rPr sz="1100" dirty="0">
                <a:latin typeface="Times New Roman"/>
                <a:cs typeface="Times New Roman"/>
              </a:rPr>
              <a:t>exceed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label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rates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site.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792" y="2074253"/>
            <a:ext cx="3100705" cy="41529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41300" marR="5080" indent="-229235">
              <a:lnSpc>
                <a:spcPct val="88000"/>
              </a:lnSpc>
              <a:spcBef>
                <a:spcPts val="330"/>
              </a:spcBef>
            </a:pPr>
            <a:r>
              <a:rPr sz="1600" spc="-120" dirty="0">
                <a:latin typeface="Yu Gothic"/>
                <a:cs typeface="Yu Gothic"/>
              </a:rPr>
              <a:t>☞</a:t>
            </a:r>
            <a:r>
              <a:rPr sz="1600" spc="-135" dirty="0">
                <a:latin typeface="Yu Gothic"/>
                <a:cs typeface="Yu Gothic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you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do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not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meet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two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requirements,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you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can-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legally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final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mix to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intended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site.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8850" y="2613990"/>
            <a:ext cx="3100705" cy="669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spc="-40" dirty="0">
                <a:latin typeface="Tahoma"/>
                <a:cs typeface="Tahoma"/>
              </a:rPr>
              <a:t>Adding</a:t>
            </a:r>
            <a:r>
              <a:rPr sz="1100" b="1" spc="-30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Pesticide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Open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containers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carefully.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Never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tear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open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bags,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instead,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sharp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knife.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Clean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knife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afterwards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purposes.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8850" y="3407625"/>
            <a:ext cx="3100705" cy="162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pour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pesticide,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keep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container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well </a:t>
            </a:r>
            <a:r>
              <a:rPr sz="1100" dirty="0">
                <a:latin typeface="Times New Roman"/>
                <a:cs typeface="Times New Roman"/>
              </a:rPr>
              <a:t>below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eye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level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minimize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risks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eye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face </a:t>
            </a:r>
            <a:r>
              <a:rPr sz="1100" dirty="0">
                <a:latin typeface="Times New Roman"/>
                <a:cs typeface="Times New Roman"/>
              </a:rPr>
              <a:t>exposure.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pump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remove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concentrate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a </a:t>
            </a:r>
            <a:r>
              <a:rPr sz="1100" dirty="0">
                <a:latin typeface="Times New Roman"/>
                <a:cs typeface="Times New Roman"/>
              </a:rPr>
              <a:t>large</a:t>
            </a:r>
            <a:r>
              <a:rPr sz="1100" spc="-10" dirty="0">
                <a:latin typeface="Times New Roman"/>
                <a:cs typeface="Times New Roman"/>
              </a:rPr>
              <a:t> container.</a:t>
            </a: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250"/>
              </a:lnSpc>
              <a:spcBef>
                <a:spcPts val="1250"/>
              </a:spcBef>
            </a:pPr>
            <a:r>
              <a:rPr sz="1100" dirty="0">
                <a:latin typeface="Times New Roman"/>
                <a:cs typeface="Times New Roman"/>
              </a:rPr>
              <a:t>Close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unemptied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containers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immediately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return </a:t>
            </a:r>
            <a:r>
              <a:rPr sz="1100" dirty="0">
                <a:latin typeface="Times New Roman"/>
                <a:cs typeface="Times New Roman"/>
              </a:rPr>
              <a:t>them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storage.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mixing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loading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site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application,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must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temporarily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store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pes- </a:t>
            </a:r>
            <a:r>
              <a:rPr sz="1100" dirty="0">
                <a:latin typeface="Times New Roman"/>
                <a:cs typeface="Times New Roman"/>
              </a:rPr>
              <a:t>ticides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their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containers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secure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area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until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you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return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them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storage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facility.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8850" y="5153596"/>
            <a:ext cx="3101975" cy="986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spc="-55" dirty="0">
                <a:latin typeface="Tahoma"/>
                <a:cs typeface="Tahoma"/>
              </a:rPr>
              <a:t>Emptying</a:t>
            </a:r>
            <a:r>
              <a:rPr sz="1100" b="1" spc="-30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Containers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spc="-5" dirty="0">
                <a:latin typeface="Times New Roman"/>
                <a:cs typeface="Times New Roman"/>
              </a:rPr>
              <a:t>Once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y</a:t>
            </a:r>
            <a:r>
              <a:rPr sz="1100" spc="-15" dirty="0">
                <a:latin typeface="Times New Roman"/>
                <a:cs typeface="Times New Roman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u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u</a:t>
            </a:r>
            <a:r>
              <a:rPr sz="1100" spc="-10" dirty="0">
                <a:latin typeface="Times New Roman"/>
                <a:cs typeface="Times New Roman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the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entire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contents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of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pesticide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container,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ou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n</a:t>
            </a:r>
            <a:r>
              <a:rPr sz="1100" spc="15" dirty="0">
                <a:latin typeface="Times New Roman"/>
                <a:cs typeface="Times New Roman"/>
              </a:rPr>
              <a:t>ee</a:t>
            </a:r>
            <a:r>
              <a:rPr sz="1100" dirty="0">
                <a:latin typeface="Times New Roman"/>
                <a:cs typeface="Times New Roman"/>
              </a:rPr>
              <a:t>d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to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m</a:t>
            </a:r>
            <a:r>
              <a:rPr sz="1100" spc="30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sure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is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completely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empty.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This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involves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properly</a:t>
            </a:r>
            <a:r>
              <a:rPr sz="1100" spc="5" dirty="0">
                <a:latin typeface="Times New Roman"/>
                <a:cs typeface="Times New Roman"/>
              </a:rPr>
              <a:t> rinsing </a:t>
            </a:r>
            <a:r>
              <a:rPr sz="1100" spc="-5" dirty="0">
                <a:latin typeface="Times New Roman"/>
                <a:cs typeface="Times New Roman"/>
              </a:rPr>
              <a:t>plastic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or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metal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containers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or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cutting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o</a:t>
            </a:r>
            <a:r>
              <a:rPr sz="1100" spc="5" dirty="0">
                <a:latin typeface="Times New Roman"/>
                <a:cs typeface="Times New Roman"/>
              </a:rPr>
              <a:t>pe</a:t>
            </a:r>
            <a:r>
              <a:rPr sz="1100" dirty="0">
                <a:latin typeface="Times New Roman"/>
                <a:cs typeface="Times New Roman"/>
              </a:rPr>
              <a:t>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paper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containers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thoroughly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remove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 </a:t>
            </a:r>
            <a:r>
              <a:rPr sz="1100" spc="-5" dirty="0">
                <a:latin typeface="Times New Roman"/>
                <a:cs typeface="Times New Roman"/>
              </a:rPr>
              <a:t>contents.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fully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emptying</a:t>
            </a:r>
            <a:r>
              <a:rPr sz="1100" dirty="0">
                <a:latin typeface="Times New Roman"/>
                <a:cs typeface="Times New Roman"/>
              </a:rPr>
              <a:t> containers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this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way,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you: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8800" y="6152221"/>
            <a:ext cx="3100705" cy="14414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40665" marR="5080" indent="-228600">
              <a:lnSpc>
                <a:spcPts val="1250"/>
              </a:lnSpc>
              <a:spcBef>
                <a:spcPts val="200"/>
              </a:spcBef>
              <a:buChar char="●"/>
              <a:tabLst>
                <a:tab pos="240665" algn="l"/>
                <a:tab pos="256540" algn="l"/>
              </a:tabLst>
            </a:pP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Times New Roman"/>
                <a:cs typeface="Times New Roman"/>
              </a:rPr>
              <a:t>Save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money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using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con- </a:t>
            </a:r>
            <a:r>
              <a:rPr sz="1100" spc="-10" dirty="0">
                <a:latin typeface="Times New Roman"/>
                <a:cs typeface="Times New Roman"/>
              </a:rPr>
              <a:t>tainer,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1250"/>
              </a:lnSpc>
              <a:spcBef>
                <a:spcPts val="359"/>
              </a:spcBef>
              <a:buChar char="●"/>
              <a:tabLst>
                <a:tab pos="241300" algn="l"/>
                <a:tab pos="256540" algn="l"/>
              </a:tabLst>
            </a:pP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Times New Roman"/>
                <a:cs typeface="Times New Roman"/>
              </a:rPr>
              <a:t>Protect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environment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potential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source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 </a:t>
            </a:r>
            <a:r>
              <a:rPr sz="1100" spc="-10" dirty="0">
                <a:latin typeface="Times New Roman"/>
                <a:cs typeface="Times New Roman"/>
              </a:rPr>
              <a:t>contamination,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1250"/>
              </a:lnSpc>
              <a:spcBef>
                <a:spcPts val="360"/>
              </a:spcBef>
              <a:buChar char="●"/>
              <a:tabLst>
                <a:tab pos="241300" algn="l"/>
                <a:tab pos="256540" algn="l"/>
              </a:tabLst>
            </a:pP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Times New Roman"/>
                <a:cs typeface="Times New Roman"/>
              </a:rPr>
              <a:t>Meet federal and state regulations on pesticide </a:t>
            </a:r>
            <a:r>
              <a:rPr sz="1100" spc="-25" dirty="0">
                <a:latin typeface="Times New Roman"/>
                <a:cs typeface="Times New Roman"/>
              </a:rPr>
              <a:t>use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disposal,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1250"/>
              </a:lnSpc>
              <a:spcBef>
                <a:spcPts val="359"/>
              </a:spcBef>
              <a:buChar char="●"/>
              <a:tabLst>
                <a:tab pos="241300" algn="l"/>
                <a:tab pos="256540" algn="l"/>
              </a:tabLst>
            </a:pP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Times New Roman"/>
                <a:cs typeface="Times New Roman"/>
              </a:rPr>
              <a:t>Make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container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solid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waste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even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had </a:t>
            </a:r>
            <a:r>
              <a:rPr sz="1100" dirty="0">
                <a:latin typeface="Times New Roman"/>
                <a:cs typeface="Times New Roman"/>
              </a:rPr>
              <a:t>contained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hazardous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pesticide.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82644" y="5393981"/>
            <a:ext cx="3059430" cy="429259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48895" marR="40640" algn="just">
              <a:lnSpc>
                <a:spcPts val="830"/>
              </a:lnSpc>
              <a:spcBef>
                <a:spcPts val="480"/>
              </a:spcBef>
            </a:pPr>
            <a:r>
              <a:rPr sz="750" b="1" spc="-35" dirty="0">
                <a:latin typeface="Tahoma"/>
                <a:cs typeface="Tahoma"/>
              </a:rPr>
              <a:t>Figure</a:t>
            </a:r>
            <a:r>
              <a:rPr sz="750" b="1" spc="-60" dirty="0">
                <a:latin typeface="Tahoma"/>
                <a:cs typeface="Tahoma"/>
              </a:rPr>
              <a:t> </a:t>
            </a:r>
            <a:r>
              <a:rPr sz="750" b="1" spc="-70" dirty="0">
                <a:latin typeface="Tahoma"/>
                <a:cs typeface="Tahoma"/>
              </a:rPr>
              <a:t>4:</a:t>
            </a:r>
            <a:r>
              <a:rPr sz="750" b="1" spc="-50" dirty="0">
                <a:latin typeface="Tahoma"/>
                <a:cs typeface="Tahoma"/>
              </a:rPr>
              <a:t> </a:t>
            </a:r>
            <a:r>
              <a:rPr sz="750" spc="-5" dirty="0">
                <a:latin typeface="Trebuchet MS"/>
                <a:cs typeface="Trebuchet MS"/>
              </a:rPr>
              <a:t>Although</a:t>
            </a:r>
            <a:r>
              <a:rPr sz="750" spc="-55" dirty="0">
                <a:latin typeface="Trebuchet MS"/>
                <a:cs typeface="Trebuchet MS"/>
              </a:rPr>
              <a:t> </a:t>
            </a:r>
            <a:r>
              <a:rPr sz="750" spc="-40" dirty="0">
                <a:latin typeface="Trebuchet MS"/>
                <a:cs typeface="Trebuchet MS"/>
              </a:rPr>
              <a:t>a</a:t>
            </a:r>
            <a:r>
              <a:rPr sz="750" spc="-55" dirty="0">
                <a:latin typeface="Trebuchet MS"/>
                <a:cs typeface="Trebuchet MS"/>
              </a:rPr>
              <a:t> </a:t>
            </a:r>
            <a:r>
              <a:rPr sz="750" spc="-40" dirty="0">
                <a:latin typeface="Trebuchet MS"/>
                <a:cs typeface="Trebuchet MS"/>
              </a:rPr>
              <a:t>trace</a:t>
            </a:r>
            <a:r>
              <a:rPr sz="750" spc="-55" dirty="0">
                <a:latin typeface="Trebuchet MS"/>
                <a:cs typeface="Trebuchet MS"/>
              </a:rPr>
              <a:t> </a:t>
            </a:r>
            <a:r>
              <a:rPr sz="750" spc="-25" dirty="0">
                <a:latin typeface="Trebuchet MS"/>
                <a:cs typeface="Trebuchet MS"/>
              </a:rPr>
              <a:t>of</a:t>
            </a:r>
            <a:r>
              <a:rPr sz="750" spc="-55" dirty="0">
                <a:latin typeface="Trebuchet MS"/>
                <a:cs typeface="Trebuchet MS"/>
              </a:rPr>
              <a:t> </a:t>
            </a:r>
            <a:r>
              <a:rPr sz="750" spc="-20" dirty="0">
                <a:latin typeface="Trebuchet MS"/>
                <a:cs typeface="Trebuchet MS"/>
              </a:rPr>
              <a:t>residue</a:t>
            </a:r>
            <a:r>
              <a:rPr sz="750" spc="-55" dirty="0">
                <a:latin typeface="Trebuchet MS"/>
                <a:cs typeface="Trebuchet MS"/>
              </a:rPr>
              <a:t> </a:t>
            </a:r>
            <a:r>
              <a:rPr sz="750" spc="-35" dirty="0">
                <a:latin typeface="Trebuchet MS"/>
                <a:cs typeface="Trebuchet MS"/>
              </a:rPr>
              <a:t>will</a:t>
            </a:r>
            <a:r>
              <a:rPr sz="750" spc="-55" dirty="0">
                <a:latin typeface="Trebuchet MS"/>
                <a:cs typeface="Trebuchet MS"/>
              </a:rPr>
              <a:t> </a:t>
            </a:r>
            <a:r>
              <a:rPr sz="750" spc="-25" dirty="0">
                <a:latin typeface="Trebuchet MS"/>
                <a:cs typeface="Trebuchet MS"/>
              </a:rPr>
              <a:t>remain</a:t>
            </a:r>
            <a:r>
              <a:rPr sz="750" spc="-55" dirty="0">
                <a:latin typeface="Trebuchet MS"/>
                <a:cs typeface="Trebuchet MS"/>
              </a:rPr>
              <a:t> </a:t>
            </a:r>
            <a:r>
              <a:rPr sz="750" spc="-20" dirty="0">
                <a:latin typeface="Trebuchet MS"/>
                <a:cs typeface="Trebuchet MS"/>
              </a:rPr>
              <a:t>in</a:t>
            </a:r>
            <a:r>
              <a:rPr sz="750" spc="-55" dirty="0">
                <a:latin typeface="Trebuchet MS"/>
                <a:cs typeface="Trebuchet MS"/>
              </a:rPr>
              <a:t> </a:t>
            </a:r>
            <a:r>
              <a:rPr sz="750" spc="-40" dirty="0">
                <a:latin typeface="Trebuchet MS"/>
                <a:cs typeface="Trebuchet MS"/>
              </a:rPr>
              <a:t>a</a:t>
            </a:r>
            <a:r>
              <a:rPr sz="750" spc="-55" dirty="0">
                <a:latin typeface="Trebuchet MS"/>
                <a:cs typeface="Trebuchet MS"/>
              </a:rPr>
              <a:t> </a:t>
            </a:r>
            <a:r>
              <a:rPr sz="750" spc="-25" dirty="0">
                <a:latin typeface="Trebuchet MS"/>
                <a:cs typeface="Trebuchet MS"/>
              </a:rPr>
              <a:t>container</a:t>
            </a:r>
            <a:r>
              <a:rPr sz="750" spc="-55" dirty="0">
                <a:latin typeface="Trebuchet MS"/>
                <a:cs typeface="Trebuchet MS"/>
              </a:rPr>
              <a:t> </a:t>
            </a:r>
            <a:r>
              <a:rPr sz="750" spc="-20" dirty="0">
                <a:latin typeface="Trebuchet MS"/>
                <a:cs typeface="Trebuchet MS"/>
              </a:rPr>
              <a:t>even</a:t>
            </a:r>
            <a:r>
              <a:rPr sz="750" spc="-55" dirty="0">
                <a:latin typeface="Trebuchet MS"/>
                <a:cs typeface="Trebuchet MS"/>
              </a:rPr>
              <a:t> </a:t>
            </a:r>
            <a:r>
              <a:rPr sz="750" spc="-25" dirty="0">
                <a:latin typeface="Trebuchet MS"/>
                <a:cs typeface="Trebuchet MS"/>
              </a:rPr>
              <a:t>with</a:t>
            </a:r>
            <a:r>
              <a:rPr sz="750" dirty="0">
                <a:latin typeface="Trebuchet MS"/>
                <a:cs typeface="Trebuchet MS"/>
              </a:rPr>
              <a:t> </a:t>
            </a:r>
            <a:r>
              <a:rPr sz="750" spc="-30" dirty="0">
                <a:latin typeface="Trebuchet MS"/>
                <a:cs typeface="Trebuchet MS"/>
              </a:rPr>
              <a:t>the</a:t>
            </a:r>
            <a:r>
              <a:rPr sz="750" spc="-114" dirty="0">
                <a:latin typeface="Trebuchet MS"/>
                <a:cs typeface="Trebuchet MS"/>
              </a:rPr>
              <a:t> </a:t>
            </a:r>
            <a:r>
              <a:rPr sz="750" spc="-20" dirty="0">
                <a:latin typeface="Trebuchet MS"/>
                <a:cs typeface="Trebuchet MS"/>
              </a:rPr>
              <a:t>best</a:t>
            </a:r>
            <a:r>
              <a:rPr sz="750" spc="-114" dirty="0">
                <a:latin typeface="Trebuchet MS"/>
                <a:cs typeface="Trebuchet MS"/>
              </a:rPr>
              <a:t> </a:t>
            </a:r>
            <a:r>
              <a:rPr sz="750" spc="-15" dirty="0">
                <a:latin typeface="Trebuchet MS"/>
                <a:cs typeface="Trebuchet MS"/>
              </a:rPr>
              <a:t>rinsing</a:t>
            </a:r>
            <a:r>
              <a:rPr sz="750" spc="-114" dirty="0">
                <a:latin typeface="Trebuchet MS"/>
                <a:cs typeface="Trebuchet MS"/>
              </a:rPr>
              <a:t> </a:t>
            </a:r>
            <a:r>
              <a:rPr sz="750" spc="-25" dirty="0">
                <a:latin typeface="Trebuchet MS"/>
                <a:cs typeface="Trebuchet MS"/>
              </a:rPr>
              <a:t>procedures,</a:t>
            </a:r>
            <a:r>
              <a:rPr sz="750" spc="-114" dirty="0">
                <a:latin typeface="Trebuchet MS"/>
                <a:cs typeface="Trebuchet MS"/>
              </a:rPr>
              <a:t> </a:t>
            </a:r>
            <a:r>
              <a:rPr sz="750" spc="-35" dirty="0">
                <a:latin typeface="Trebuchet MS"/>
                <a:cs typeface="Trebuchet MS"/>
              </a:rPr>
              <a:t>triple</a:t>
            </a:r>
            <a:r>
              <a:rPr sz="750" spc="-114" dirty="0">
                <a:latin typeface="Trebuchet MS"/>
                <a:cs typeface="Trebuchet MS"/>
              </a:rPr>
              <a:t> </a:t>
            </a:r>
            <a:r>
              <a:rPr sz="750" spc="-15" dirty="0">
                <a:latin typeface="Trebuchet MS"/>
                <a:cs typeface="Trebuchet MS"/>
              </a:rPr>
              <a:t>rinsing</a:t>
            </a:r>
            <a:r>
              <a:rPr sz="750" spc="-114" dirty="0">
                <a:latin typeface="Trebuchet MS"/>
                <a:cs typeface="Trebuchet MS"/>
              </a:rPr>
              <a:t> </a:t>
            </a:r>
            <a:r>
              <a:rPr sz="750" spc="-25" dirty="0">
                <a:latin typeface="Trebuchet MS"/>
                <a:cs typeface="Trebuchet MS"/>
              </a:rPr>
              <a:t>is</a:t>
            </a:r>
            <a:r>
              <a:rPr sz="750" spc="-114" dirty="0">
                <a:latin typeface="Trebuchet MS"/>
                <a:cs typeface="Trebuchet MS"/>
              </a:rPr>
              <a:t> </a:t>
            </a:r>
            <a:r>
              <a:rPr sz="750" spc="-30" dirty="0">
                <a:latin typeface="Trebuchet MS"/>
                <a:cs typeface="Trebuchet MS"/>
              </a:rPr>
              <a:t>extremely</a:t>
            </a:r>
            <a:r>
              <a:rPr sz="750" spc="-114" dirty="0">
                <a:latin typeface="Trebuchet MS"/>
                <a:cs typeface="Trebuchet MS"/>
              </a:rPr>
              <a:t> </a:t>
            </a:r>
            <a:r>
              <a:rPr sz="750" spc="-45" dirty="0">
                <a:latin typeface="Trebuchet MS"/>
                <a:cs typeface="Trebuchet MS"/>
              </a:rPr>
              <a:t>effective.</a:t>
            </a:r>
            <a:r>
              <a:rPr sz="750" spc="-114" dirty="0">
                <a:latin typeface="Trebuchet MS"/>
                <a:cs typeface="Trebuchet MS"/>
              </a:rPr>
              <a:t> </a:t>
            </a:r>
            <a:r>
              <a:rPr sz="750" spc="-20" dirty="0">
                <a:latin typeface="Trebuchet MS"/>
                <a:cs typeface="Trebuchet MS"/>
              </a:rPr>
              <a:t>Remember</a:t>
            </a:r>
            <a:r>
              <a:rPr sz="750" spc="-35" dirty="0">
                <a:latin typeface="Trebuchet MS"/>
                <a:cs typeface="Trebuchet MS"/>
              </a:rPr>
              <a:t> </a:t>
            </a:r>
            <a:r>
              <a:rPr sz="750" spc="-25" dirty="0">
                <a:latin typeface="Trebuchet MS"/>
                <a:cs typeface="Trebuchet MS"/>
              </a:rPr>
              <a:t>to</a:t>
            </a:r>
            <a:r>
              <a:rPr sz="750" spc="-70" dirty="0">
                <a:latin typeface="Trebuchet MS"/>
                <a:cs typeface="Trebuchet MS"/>
              </a:rPr>
              <a:t> </a:t>
            </a:r>
            <a:r>
              <a:rPr sz="750" spc="-25" dirty="0">
                <a:latin typeface="Trebuchet MS"/>
                <a:cs typeface="Trebuchet MS"/>
              </a:rPr>
              <a:t>rinse</a:t>
            </a:r>
            <a:r>
              <a:rPr sz="750" spc="-70" dirty="0">
                <a:latin typeface="Trebuchet MS"/>
                <a:cs typeface="Trebuchet MS"/>
              </a:rPr>
              <a:t> </a:t>
            </a:r>
            <a:r>
              <a:rPr sz="750" spc="-30" dirty="0">
                <a:latin typeface="Trebuchet MS"/>
                <a:cs typeface="Trebuchet MS"/>
              </a:rPr>
              <a:t>the</a:t>
            </a:r>
            <a:r>
              <a:rPr sz="750" spc="-70" dirty="0">
                <a:latin typeface="Trebuchet MS"/>
                <a:cs typeface="Trebuchet MS"/>
              </a:rPr>
              <a:t> </a:t>
            </a:r>
            <a:r>
              <a:rPr sz="750" spc="-20" dirty="0">
                <a:latin typeface="Trebuchet MS"/>
                <a:cs typeface="Trebuchet MS"/>
              </a:rPr>
              <a:t>cap</a:t>
            </a:r>
            <a:r>
              <a:rPr sz="750" spc="-70" dirty="0">
                <a:latin typeface="Trebuchet MS"/>
                <a:cs typeface="Trebuchet MS"/>
              </a:rPr>
              <a:t> </a:t>
            </a:r>
            <a:r>
              <a:rPr sz="750" spc="-25" dirty="0">
                <a:latin typeface="Trebuchet MS"/>
                <a:cs typeface="Trebuchet MS"/>
              </a:rPr>
              <a:t>as</a:t>
            </a:r>
            <a:r>
              <a:rPr sz="750" spc="-70" dirty="0">
                <a:latin typeface="Trebuchet MS"/>
                <a:cs typeface="Trebuchet MS"/>
              </a:rPr>
              <a:t> </a:t>
            </a:r>
            <a:r>
              <a:rPr sz="750" spc="-55" dirty="0">
                <a:latin typeface="Trebuchet MS"/>
                <a:cs typeface="Trebuchet MS"/>
              </a:rPr>
              <a:t>well.</a:t>
            </a:r>
            <a:endParaRPr sz="75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874770" y="3175063"/>
            <a:ext cx="3074670" cy="2165350"/>
            <a:chOff x="3874770" y="3175063"/>
            <a:chExt cx="3074670" cy="216535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7470" y="3187763"/>
              <a:ext cx="3049269" cy="213956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887470" y="3187763"/>
              <a:ext cx="3049270" cy="2139950"/>
            </a:xfrm>
            <a:custGeom>
              <a:avLst/>
              <a:gdLst/>
              <a:ahLst/>
              <a:cxnLst/>
              <a:rect l="l" t="t" r="r" b="b"/>
              <a:pathLst>
                <a:path w="3049270" h="2139950">
                  <a:moveTo>
                    <a:pt x="0" y="2139581"/>
                  </a:moveTo>
                  <a:lnTo>
                    <a:pt x="3049270" y="2139581"/>
                  </a:lnTo>
                  <a:lnTo>
                    <a:pt x="3049270" y="0"/>
                  </a:lnTo>
                  <a:lnTo>
                    <a:pt x="0" y="0"/>
                  </a:lnTo>
                  <a:lnTo>
                    <a:pt x="0" y="213958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874770" y="514350"/>
            <a:ext cx="3074670" cy="1179830"/>
            <a:chOff x="3874770" y="514350"/>
            <a:chExt cx="3074670" cy="1179830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7199" y="527050"/>
              <a:ext cx="1731264" cy="115417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887470" y="527050"/>
              <a:ext cx="1771014" cy="1154430"/>
            </a:xfrm>
            <a:custGeom>
              <a:avLst/>
              <a:gdLst/>
              <a:ahLst/>
              <a:cxnLst/>
              <a:rect l="l" t="t" r="r" b="b"/>
              <a:pathLst>
                <a:path w="1771014" h="1154430">
                  <a:moveTo>
                    <a:pt x="0" y="1154176"/>
                  </a:moveTo>
                  <a:lnTo>
                    <a:pt x="1770722" y="1154176"/>
                  </a:lnTo>
                  <a:lnTo>
                    <a:pt x="1770722" y="0"/>
                  </a:lnTo>
                  <a:lnTo>
                    <a:pt x="0" y="0"/>
                  </a:lnTo>
                  <a:lnTo>
                    <a:pt x="0" y="115417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8582" y="527050"/>
              <a:ext cx="1186561" cy="114503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726988" y="527050"/>
              <a:ext cx="1210310" cy="1145540"/>
            </a:xfrm>
            <a:custGeom>
              <a:avLst/>
              <a:gdLst/>
              <a:ahLst/>
              <a:cxnLst/>
              <a:rect l="l" t="t" r="r" b="b"/>
              <a:pathLst>
                <a:path w="1210309" h="1145539">
                  <a:moveTo>
                    <a:pt x="0" y="1145031"/>
                  </a:moveTo>
                  <a:lnTo>
                    <a:pt x="1209751" y="1145031"/>
                  </a:lnTo>
                  <a:lnTo>
                    <a:pt x="1209751" y="0"/>
                  </a:lnTo>
                  <a:lnTo>
                    <a:pt x="0" y="0"/>
                  </a:lnTo>
                  <a:lnTo>
                    <a:pt x="0" y="114503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881120" y="1753107"/>
            <a:ext cx="3061970" cy="12319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63500" marR="55244" algn="just">
              <a:lnSpc>
                <a:spcPts val="1100"/>
              </a:lnSpc>
              <a:spcBef>
                <a:spcPts val="495"/>
              </a:spcBef>
            </a:pPr>
            <a:r>
              <a:rPr sz="1000" b="1" spc="-55" dirty="0">
                <a:latin typeface="Tahoma"/>
                <a:cs typeface="Tahoma"/>
              </a:rPr>
              <a:t>Figure</a:t>
            </a:r>
            <a:r>
              <a:rPr sz="1000" b="1" spc="-70" dirty="0">
                <a:latin typeface="Tahoma"/>
                <a:cs typeface="Tahoma"/>
              </a:rPr>
              <a:t> </a:t>
            </a:r>
            <a:r>
              <a:rPr sz="1000" b="1" spc="-100" dirty="0">
                <a:latin typeface="Tahoma"/>
                <a:cs typeface="Tahoma"/>
              </a:rPr>
              <a:t>3:</a:t>
            </a:r>
            <a:r>
              <a:rPr sz="1000" b="1" spc="-55" dirty="0">
                <a:latin typeface="Tahoma"/>
                <a:cs typeface="Tahoma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To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maintain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an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air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gap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90" dirty="0">
                <a:latin typeface="Trebuchet MS"/>
                <a:cs typeface="Trebuchet MS"/>
              </a:rPr>
              <a:t>(left),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keep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hose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or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pipe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above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level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of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mixture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at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all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times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during</a:t>
            </a:r>
            <a:r>
              <a:rPr sz="1000" spc="3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mixing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and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loading.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gap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must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be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at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least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twice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as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wide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as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opening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of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water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supply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line,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but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not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less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than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1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inch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wide.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It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is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safe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to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have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an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input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line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sub-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merged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in</a:t>
            </a:r>
            <a:r>
              <a:rPr sz="1000" spc="-45" dirty="0">
                <a:latin typeface="Trebuchet MS"/>
                <a:cs typeface="Trebuchet MS"/>
              </a:rPr>
              <a:t> the </a:t>
            </a:r>
            <a:r>
              <a:rPr sz="1000" spc="-40" dirty="0">
                <a:latin typeface="Trebuchet MS"/>
                <a:cs typeface="Trebuchet MS"/>
              </a:rPr>
              <a:t>mixture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only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when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it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is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equipped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with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reliable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antisiphoning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device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(right)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that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meets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Dept.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of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Commerce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plumbing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standards.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62070" y="5889625"/>
            <a:ext cx="3100705" cy="986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i="1" cap="small" spc="-140" dirty="0">
                <a:latin typeface="Trebuchet MS"/>
                <a:cs typeface="Trebuchet MS"/>
              </a:rPr>
              <a:t>Triple</a:t>
            </a:r>
            <a:r>
              <a:rPr sz="1100" b="1" i="1" cap="small" spc="-35" dirty="0">
                <a:latin typeface="Trebuchet MS"/>
                <a:cs typeface="Trebuchet MS"/>
              </a:rPr>
              <a:t> </a:t>
            </a:r>
            <a:r>
              <a:rPr sz="1100" b="1" i="1" cap="small" spc="-10" dirty="0">
                <a:latin typeface="Trebuchet MS"/>
                <a:cs typeface="Trebuchet MS"/>
              </a:rPr>
              <a:t>Rinse</a:t>
            </a:r>
            <a:endParaRPr sz="1100">
              <a:latin typeface="Trebuchet MS"/>
              <a:cs typeface="Trebuchet MS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Always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triple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rinse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containers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soon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empty </a:t>
            </a:r>
            <a:r>
              <a:rPr sz="1100" dirty="0">
                <a:latin typeface="Times New Roman"/>
                <a:cs typeface="Times New Roman"/>
              </a:rPr>
              <a:t>them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4).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put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off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until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later,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may </a:t>
            </a:r>
            <a:r>
              <a:rPr sz="1100" dirty="0">
                <a:latin typeface="Times New Roman"/>
                <a:cs typeface="Times New Roman"/>
              </a:rPr>
              <a:t>find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hard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remove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residue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dried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container;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longer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for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rinsates.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62070" y="7000709"/>
            <a:ext cx="3100070" cy="828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Do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leave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even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triple-rinsed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containers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appli- </a:t>
            </a:r>
            <a:r>
              <a:rPr sz="1100" dirty="0">
                <a:latin typeface="Times New Roman"/>
                <a:cs typeface="Times New Roman"/>
              </a:rPr>
              <a:t>cation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site.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Someone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doesn’t </a:t>
            </a:r>
            <a:r>
              <a:rPr sz="1100" dirty="0">
                <a:latin typeface="Times New Roman"/>
                <a:cs typeface="Times New Roman"/>
              </a:rPr>
              <a:t>know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better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use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containers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another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purpose.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Remember,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proper </a:t>
            </a:r>
            <a:r>
              <a:rPr sz="1100" dirty="0">
                <a:latin typeface="Times New Roman"/>
                <a:cs typeface="Times New Roman"/>
              </a:rPr>
              <a:t>disposal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their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containers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re- </a:t>
            </a:r>
            <a:r>
              <a:rPr sz="1100" spc="-10" dirty="0">
                <a:latin typeface="Times New Roman"/>
                <a:cs typeface="Times New Roman"/>
              </a:rPr>
              <a:t>sponsibility.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71500" y="1341374"/>
          <a:ext cx="6339840" cy="4161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5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4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990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b="1" spc="1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LEARNING</a:t>
                      </a:r>
                      <a:r>
                        <a:rPr sz="1400" b="1" spc="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OBJECTIVES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2413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7570">
                <a:tc gridSpan="2">
                  <a:txBody>
                    <a:bodyPr/>
                    <a:lstStyle/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440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Define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when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pesticide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becomes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waste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who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responsible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disposing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it.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Compare</a:t>
                      </a:r>
                      <a:r>
                        <a:rPr sz="1000" b="1" spc="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b="1" spc="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contrast</a:t>
                      </a:r>
                      <a:r>
                        <a:rPr sz="1000" b="1" spc="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solid</a:t>
                      </a:r>
                      <a:r>
                        <a:rPr sz="1000" b="1" spc="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vs.</a:t>
                      </a:r>
                      <a:r>
                        <a:rPr sz="1000" b="1" spc="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hazardous</a:t>
                      </a:r>
                      <a:r>
                        <a:rPr sz="1000" b="1" spc="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waste.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Specify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which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type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pesticide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waste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you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may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dispose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sanitary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landfill.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Describe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your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options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disposing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pesticide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containers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other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solid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wastes.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Explain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how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deal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leftover liquid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pesticides, unwanted,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banned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unidentified pesticides,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4165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and other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pesticide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solid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waste.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Outline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criteria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chemical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be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classified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as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“hazardous.”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List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your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options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disposing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hazardous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waste.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Explain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your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liability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 for disposing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 hazardous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waste.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4165" marR="299720" indent="-228600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Wingdings"/>
                        <a:buChar char=""/>
                        <a:tabLst>
                          <a:tab pos="304165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Describe</a:t>
                      </a:r>
                      <a:r>
                        <a:rPr sz="1000" b="1" spc="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how</a:t>
                      </a:r>
                      <a:r>
                        <a:rPr sz="1000" b="1" spc="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60" dirty="0">
                          <a:latin typeface="Trebuchet MS"/>
                          <a:cs typeface="Trebuchet MS"/>
                        </a:rPr>
                        <a:t>“Wood</a:t>
                      </a:r>
                      <a:r>
                        <a:rPr sz="1000" b="1" spc="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Preservative</a:t>
                      </a:r>
                      <a:r>
                        <a:rPr sz="1000" b="1" spc="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Hazardous</a:t>
                      </a:r>
                      <a:r>
                        <a:rPr sz="1000" b="1" spc="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Waste</a:t>
                      </a:r>
                      <a:r>
                        <a:rPr sz="1000" b="1" spc="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Listings</a:t>
                      </a:r>
                      <a:r>
                        <a:rPr sz="1000" b="1" spc="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Rule”</a:t>
                      </a:r>
                      <a:r>
                        <a:rPr sz="1000" b="1" spc="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affects</a:t>
                      </a:r>
                      <a:r>
                        <a:rPr sz="1000" b="1" spc="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how</a:t>
                      </a:r>
                      <a:r>
                        <a:rPr sz="1000" b="1" spc="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you</a:t>
                      </a:r>
                      <a:r>
                        <a:rPr sz="1000" b="1" spc="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handle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wood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preservative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waste.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558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spc="2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KNOW</a:t>
                      </a:r>
                      <a:r>
                        <a:rPr sz="1400" b="1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1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400" b="1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2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LAW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43180" marB="0">
                    <a:lnL w="38100">
                      <a:solidFill>
                        <a:srgbClr val="000000"/>
                      </a:solidFill>
                      <a:prstDash val="solid"/>
                    </a:lnL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2555">
                <a:tc gridSpan="2"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00" dirty="0">
                          <a:latin typeface="Wingdings"/>
                          <a:cs typeface="Wingdings"/>
                        </a:rPr>
                        <a:t></a:t>
                      </a:r>
                      <a:r>
                        <a:rPr sz="1000" spc="22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You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are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responsible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proper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disposal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pesticide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wastes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that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you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generate.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4800" marR="167005" indent="-2292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000" dirty="0">
                          <a:latin typeface="Wingdings"/>
                          <a:cs typeface="Wingdings"/>
                        </a:rPr>
                        <a:t></a:t>
                      </a:r>
                      <a:r>
                        <a:rPr sz="1000" spc="23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You cannot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reuse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pesticide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container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any purpose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other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than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recycling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 or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returning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it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to 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dealer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manufacturer.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000" dirty="0">
                          <a:latin typeface="Wingdings"/>
                          <a:cs typeface="Wingdings"/>
                        </a:rPr>
                        <a:t></a:t>
                      </a:r>
                      <a:r>
                        <a:rPr sz="1000" spc="229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You cannot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dispose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hazardous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pesticide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waste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sanitary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landfill.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000" dirty="0">
                          <a:latin typeface="Wingdings"/>
                          <a:cs typeface="Wingdings"/>
                        </a:rPr>
                        <a:t></a:t>
                      </a:r>
                      <a:r>
                        <a:rPr sz="1000" spc="24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You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cannot bury or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burn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pesticide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containers.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4800" marR="161290" indent="-2292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000" dirty="0">
                          <a:latin typeface="Wingdings"/>
                          <a:cs typeface="Wingdings"/>
                        </a:rPr>
                        <a:t></a:t>
                      </a:r>
                      <a:r>
                        <a:rPr sz="1000" spc="24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You can only dispose of hazardous wastes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in a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licensed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 hazardous waste management </a:t>
                      </a:r>
                      <a:r>
                        <a:rPr sz="1000" b="1" spc="-30" dirty="0">
                          <a:latin typeface="Trebuchet MS"/>
                          <a:cs typeface="Trebuchet MS"/>
                        </a:rPr>
                        <a:t>facility,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at </a:t>
                      </a:r>
                      <a:r>
                        <a:rPr sz="1000" b="1" spc="-50" dirty="0"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Wisconsin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Clean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Sweep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program,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approved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collection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facilities.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5651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53055" y="6215381"/>
            <a:ext cx="473075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-50" dirty="0">
                <a:latin typeface="Times New Roman"/>
                <a:cs typeface="Times New Roman"/>
              </a:rPr>
              <a:t>Y</a:t>
            </a:r>
            <a:endParaRPr sz="4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4049" y="6377409"/>
            <a:ext cx="26650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our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final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using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properly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4049" y="6536108"/>
            <a:ext cx="23380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dispose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resulting pesticide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wastes.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8792" y="6847309"/>
            <a:ext cx="3100070" cy="57404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41300" marR="5080" indent="-229235" algn="just">
              <a:lnSpc>
                <a:spcPct val="91200"/>
              </a:lnSpc>
              <a:spcBef>
                <a:spcPts val="265"/>
              </a:spcBef>
            </a:pPr>
            <a:r>
              <a:rPr sz="1600" spc="-114" dirty="0">
                <a:latin typeface="Yu Gothic"/>
                <a:cs typeface="Yu Gothic"/>
              </a:rPr>
              <a:t>☞</a:t>
            </a:r>
            <a:r>
              <a:rPr sz="1600" spc="-160" dirty="0">
                <a:latin typeface="Yu Gothic"/>
                <a:cs typeface="Yu Gothic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State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federal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regulations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</a:t>
            </a:r>
            <a:r>
              <a:rPr sz="1100" spc="15" dirty="0">
                <a:latin typeface="Times New Roman"/>
                <a:cs typeface="Times New Roman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b="1" spc="-20" dirty="0">
                <a:latin typeface="Times New Roman"/>
                <a:cs typeface="Times New Roman"/>
              </a:rPr>
              <a:t>you </a:t>
            </a:r>
            <a:r>
              <a:rPr sz="1100" spc="-5" dirty="0">
                <a:latin typeface="Times New Roman"/>
                <a:cs typeface="Times New Roman"/>
              </a:rPr>
              <a:t>responsible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for</a:t>
            </a:r>
            <a:r>
              <a:rPr sz="1100" dirty="0">
                <a:latin typeface="Times New Roman"/>
                <a:cs typeface="Times New Roman"/>
              </a:rPr>
              <a:t> the proper disposal </a:t>
            </a:r>
            <a:r>
              <a:rPr sz="1100" spc="-15" dirty="0">
                <a:latin typeface="Times New Roman"/>
                <a:cs typeface="Times New Roman"/>
              </a:rPr>
              <a:t>of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pesticide</a:t>
            </a:r>
            <a:r>
              <a:rPr sz="1100" dirty="0">
                <a:latin typeface="Times New Roman"/>
                <a:cs typeface="Times New Roman"/>
              </a:rPr>
              <a:t> wastes </a:t>
            </a:r>
            <a:r>
              <a:rPr sz="1100" spc="5" dirty="0">
                <a:latin typeface="Times New Roman"/>
                <a:cs typeface="Times New Roman"/>
              </a:rPr>
              <a:t>that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y</a:t>
            </a:r>
            <a:r>
              <a:rPr sz="1100" spc="-10" dirty="0">
                <a:latin typeface="Times New Roman"/>
                <a:cs typeface="Times New Roman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u </a:t>
            </a:r>
            <a:r>
              <a:rPr sz="1100" spc="-5" dirty="0">
                <a:latin typeface="Times New Roman"/>
                <a:cs typeface="Times New Roman"/>
              </a:rPr>
              <a:t>generate.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8850" y="7545745"/>
            <a:ext cx="3100070" cy="828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federal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government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regulates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disposal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pes- </a:t>
            </a:r>
            <a:r>
              <a:rPr sz="1100" dirty="0">
                <a:latin typeface="Times New Roman"/>
                <a:cs typeface="Times New Roman"/>
              </a:rPr>
              <a:t>ticide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waste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under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FIFRA</a:t>
            </a:r>
            <a:r>
              <a:rPr sz="1100" spc="165" dirty="0">
                <a:solidFill>
                  <a:srgbClr val="215E9E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3"/>
              </a:rPr>
              <a:t>Resource</a:t>
            </a:r>
            <a:r>
              <a:rPr sz="1100" spc="160" dirty="0">
                <a:solidFill>
                  <a:srgbClr val="215E9E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1100" spc="-10" dirty="0">
                <a:solidFill>
                  <a:srgbClr val="215E9E"/>
                </a:solidFill>
                <a:latin typeface="Times New Roman"/>
                <a:cs typeface="Times New Roman"/>
                <a:hlinkClick r:id="rId3"/>
              </a:rPr>
              <a:t>Conser-</a:t>
            </a:r>
            <a:r>
              <a:rPr sz="1100" spc="-10" dirty="0">
                <a:solidFill>
                  <a:srgbClr val="215E9E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3"/>
              </a:rPr>
              <a:t>vation</a:t>
            </a:r>
            <a:r>
              <a:rPr sz="1100" spc="120" dirty="0">
                <a:solidFill>
                  <a:srgbClr val="215E9E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3"/>
              </a:rPr>
              <a:t>and</a:t>
            </a:r>
            <a:r>
              <a:rPr sz="1100" spc="120" dirty="0">
                <a:solidFill>
                  <a:srgbClr val="215E9E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3"/>
              </a:rPr>
              <a:t>Recovery</a:t>
            </a:r>
            <a:r>
              <a:rPr sz="1100" spc="125" dirty="0">
                <a:solidFill>
                  <a:srgbClr val="215E9E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3"/>
              </a:rPr>
              <a:t>Act</a:t>
            </a:r>
            <a:r>
              <a:rPr sz="1100" spc="120" dirty="0">
                <a:solidFill>
                  <a:srgbClr val="215E9E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(RCRA).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Wisconsin,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DNR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further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regulates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waste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disposal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under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Adminis-</a:t>
            </a:r>
            <a:r>
              <a:rPr sz="1100" spc="-10" dirty="0">
                <a:solidFill>
                  <a:srgbClr val="215E9E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trative</a:t>
            </a:r>
            <a:r>
              <a:rPr sz="1100" spc="5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Codes NR</a:t>
            </a:r>
            <a:r>
              <a:rPr sz="1100" spc="10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500</a:t>
            </a:r>
            <a:r>
              <a:rPr sz="1100" spc="5" dirty="0">
                <a:solidFill>
                  <a:srgbClr val="215E9E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5"/>
              </a:rPr>
              <a:t>NR</a:t>
            </a:r>
            <a:r>
              <a:rPr sz="1100" spc="5" dirty="0">
                <a:solidFill>
                  <a:srgbClr val="215E9E"/>
                </a:solidFill>
                <a:latin typeface="Times New Roman"/>
                <a:cs typeface="Times New Roman"/>
                <a:hlinkClick r:id="rId5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5"/>
              </a:rPr>
              <a:t>600</a:t>
            </a:r>
            <a:r>
              <a:rPr sz="1100" spc="5" dirty="0">
                <a:solidFill>
                  <a:srgbClr val="215E9E"/>
                </a:solidFill>
                <a:latin typeface="Times New Roman"/>
                <a:cs typeface="Times New Roman"/>
                <a:hlinkClick r:id="rId5"/>
              </a:rPr>
              <a:t> </a:t>
            </a:r>
            <a:r>
              <a:rPr sz="1100" spc="-10" dirty="0">
                <a:solidFill>
                  <a:srgbClr val="215E9E"/>
                </a:solidFill>
                <a:latin typeface="Times New Roman"/>
                <a:cs typeface="Times New Roman"/>
                <a:hlinkClick r:id="rId5"/>
              </a:rPr>
              <a:t>series</a:t>
            </a:r>
            <a:r>
              <a:rPr sz="1100" spc="-1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8850" y="8498080"/>
            <a:ext cx="3100705" cy="828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Improper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handling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disposal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waste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leads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contamination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soil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ground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surface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wa- </a:t>
            </a:r>
            <a:r>
              <a:rPr sz="1100" dirty="0">
                <a:latin typeface="Times New Roman"/>
                <a:cs typeface="Times New Roman"/>
              </a:rPr>
              <a:t>ter,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causing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serious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human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health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issues,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harm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fish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wildlife,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liability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problems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for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user,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as </a:t>
            </a:r>
            <a:r>
              <a:rPr sz="1100" dirty="0">
                <a:latin typeface="Times New Roman"/>
                <a:cs typeface="Times New Roman"/>
              </a:rPr>
              <a:t>well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poor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public</a:t>
            </a:r>
            <a:r>
              <a:rPr sz="1100" spc="-10" dirty="0">
                <a:latin typeface="Times New Roman"/>
                <a:cs typeface="Times New Roman"/>
              </a:rPr>
              <a:t> image.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1500" y="600962"/>
            <a:ext cx="1057910" cy="0"/>
          </a:xfrm>
          <a:custGeom>
            <a:avLst/>
            <a:gdLst/>
            <a:ahLst/>
            <a:cxnLst/>
            <a:rect l="l" t="t" r="r" b="b"/>
            <a:pathLst>
              <a:path w="1057910">
                <a:moveTo>
                  <a:pt x="0" y="0"/>
                </a:moveTo>
                <a:lnTo>
                  <a:pt x="105761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60386" y="409193"/>
            <a:ext cx="9118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95" dirty="0">
                <a:latin typeface="Tahoma"/>
                <a:cs typeface="Tahoma"/>
              </a:rPr>
              <a:t>CHAPTER</a:t>
            </a:r>
            <a:r>
              <a:rPr sz="1000" b="1" spc="-25" dirty="0">
                <a:latin typeface="Tahoma"/>
                <a:cs typeface="Tahoma"/>
              </a:rPr>
              <a:t> 11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0" dirty="0">
                <a:solidFill>
                  <a:srgbClr val="808285"/>
                </a:solidFill>
                <a:latin typeface="Trebuchet MS"/>
                <a:cs typeface="Trebuchet MS"/>
              </a:rPr>
              <a:t>Managing</a:t>
            </a:r>
            <a:r>
              <a:rPr sz="2400" spc="-19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2400" spc="-260" dirty="0">
                <a:solidFill>
                  <a:srgbClr val="808285"/>
                </a:solidFill>
                <a:latin typeface="Trebuchet MS"/>
                <a:cs typeface="Trebuchet MS"/>
              </a:rPr>
              <a:t>Pesticide</a:t>
            </a:r>
            <a:r>
              <a:rPr sz="2400" spc="-18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2400" spc="-295" dirty="0">
                <a:solidFill>
                  <a:srgbClr val="808285"/>
                </a:solidFill>
                <a:latin typeface="Trebuchet MS"/>
                <a:cs typeface="Trebuchet MS"/>
              </a:rPr>
              <a:t>Wastes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4200" y="5854446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60">
                <a:moveTo>
                  <a:pt x="6352540" y="0"/>
                </a:moveTo>
                <a:lnTo>
                  <a:pt x="0" y="0"/>
                </a:lnTo>
                <a:lnTo>
                  <a:pt x="0" y="378460"/>
                </a:lnTo>
                <a:lnTo>
                  <a:pt x="6352540" y="378460"/>
                </a:lnTo>
                <a:lnTo>
                  <a:pt x="635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96900" y="5888101"/>
            <a:ext cx="6327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Waste</a:t>
            </a:r>
            <a:r>
              <a:rPr sz="1800" b="1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45" dirty="0">
                <a:solidFill>
                  <a:srgbClr val="FFFFFF"/>
                </a:solidFill>
                <a:latin typeface="Tahoma"/>
                <a:cs typeface="Tahoma"/>
              </a:rPr>
              <a:t>Defined</a:t>
            </a:r>
            <a:r>
              <a:rPr sz="1800" b="1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800" b="1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Waste</a:t>
            </a:r>
            <a:r>
              <a:rPr sz="1800" b="1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Reduction</a:t>
            </a:r>
            <a:r>
              <a:rPr sz="1800" b="1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40" dirty="0">
                <a:solidFill>
                  <a:srgbClr val="FFFFFF"/>
                </a:solidFill>
                <a:latin typeface="Tahoma"/>
                <a:cs typeface="Tahoma"/>
              </a:rPr>
              <a:t>Guidelines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84200" y="5854446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60">
                <a:moveTo>
                  <a:pt x="0" y="378460"/>
                </a:moveTo>
                <a:lnTo>
                  <a:pt x="6352540" y="378460"/>
                </a:lnTo>
                <a:lnTo>
                  <a:pt x="6352540" y="0"/>
                </a:lnTo>
                <a:lnTo>
                  <a:pt x="0" y="0"/>
                </a:lnTo>
                <a:lnTo>
                  <a:pt x="0" y="37846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862070" y="6377409"/>
            <a:ext cx="3100705" cy="510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chapter,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provide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guidelines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reducing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amount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waste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generate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outline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options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disposing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-10" dirty="0">
                <a:latin typeface="Times New Roman"/>
                <a:cs typeface="Times New Roman"/>
              </a:rPr>
              <a:t> wastes.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62070" y="7012345"/>
            <a:ext cx="3100070" cy="76390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respect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define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waste</a:t>
            </a:r>
            <a:r>
              <a:rPr sz="1100" i="1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material that: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60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Has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served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originally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intended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purpose,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or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90"/>
              </a:spcBef>
              <a:buSzPct val="109090"/>
              <a:buChar char="●"/>
              <a:tabLst>
                <a:tab pos="256540" algn="l"/>
              </a:tabLst>
            </a:pPr>
            <a:r>
              <a:rPr sz="1100" spc="-40" dirty="0">
                <a:latin typeface="Times New Roman"/>
                <a:cs typeface="Times New Roman"/>
              </a:rPr>
              <a:t>You</a:t>
            </a:r>
            <a:r>
              <a:rPr sz="1100" dirty="0">
                <a:latin typeface="Times New Roman"/>
                <a:cs typeface="Times New Roman"/>
              </a:rPr>
              <a:t> intend to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discard.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62044" y="7897637"/>
            <a:ext cx="3100705" cy="986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example,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suppose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been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using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liquid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accumulated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several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empty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contain- </a:t>
            </a:r>
            <a:r>
              <a:rPr sz="1100" dirty="0">
                <a:latin typeface="Times New Roman"/>
                <a:cs typeface="Times New Roman"/>
              </a:rPr>
              <a:t>ers.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containers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served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their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intended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pur- </a:t>
            </a:r>
            <a:r>
              <a:rPr sz="1100" dirty="0">
                <a:latin typeface="Times New Roman"/>
                <a:cs typeface="Times New Roman"/>
              </a:rPr>
              <a:t>pose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therefore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become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waste.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law,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you </a:t>
            </a:r>
            <a:r>
              <a:rPr sz="1100" dirty="0">
                <a:latin typeface="Times New Roman"/>
                <a:cs typeface="Times New Roman"/>
              </a:rPr>
              <a:t>cannot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empty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containers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except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recycling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or </a:t>
            </a:r>
            <a:r>
              <a:rPr sz="1100" dirty="0">
                <a:latin typeface="Times New Roman"/>
                <a:cs typeface="Times New Roman"/>
              </a:rPr>
              <a:t>return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manufacturer.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7504049" y="4573904"/>
            <a:ext cx="0" cy="628650"/>
          </a:xfrm>
          <a:custGeom>
            <a:avLst/>
            <a:gdLst/>
            <a:ahLst/>
            <a:cxnLst/>
            <a:rect l="l" t="t" r="r" b="b"/>
            <a:pathLst>
              <a:path h="628650">
                <a:moveTo>
                  <a:pt x="0" y="0"/>
                </a:moveTo>
                <a:lnTo>
                  <a:pt x="0" y="62844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507684" y="4561204"/>
            <a:ext cx="143510" cy="654050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100" dirty="0">
                <a:solidFill>
                  <a:srgbClr val="FFFFFF"/>
                </a:solidFill>
                <a:latin typeface="Trebuchet MS"/>
                <a:cs typeface="Trebuchet MS"/>
              </a:rPr>
              <a:t>SECTION</a:t>
            </a:r>
            <a:r>
              <a:rPr sz="800" b="1" spc="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25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79084" y="4561204"/>
            <a:ext cx="143510" cy="890905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-20" dirty="0">
                <a:solidFill>
                  <a:srgbClr val="FFFFFF"/>
                </a:solidFill>
                <a:latin typeface="Trebuchet MS"/>
                <a:cs typeface="Trebuchet MS"/>
              </a:rPr>
              <a:t>Handling</a:t>
            </a:r>
            <a:r>
              <a:rPr sz="8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Trebuchet MS"/>
                <a:cs typeface="Trebuchet MS"/>
              </a:rPr>
              <a:t>Pesticides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0259" y="458813"/>
            <a:ext cx="3100070" cy="669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spc="-10" dirty="0">
                <a:latin typeface="Times New Roman"/>
                <a:cs typeface="Times New Roman"/>
              </a:rPr>
              <a:t>Table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1 lists more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examples of pesticide wastes.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While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may rarely, if ever,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generate some of these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wastes,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frequently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up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empty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con- </a:t>
            </a:r>
            <a:r>
              <a:rPr sz="1100" spc="-10" dirty="0">
                <a:latin typeface="Times New Roman"/>
                <a:cs typeface="Times New Roman"/>
              </a:rPr>
              <a:t>tainers.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0259" y="1252448"/>
            <a:ext cx="3100070" cy="35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few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low-</a:t>
            </a:r>
            <a:r>
              <a:rPr sz="1100" dirty="0">
                <a:latin typeface="Times New Roman"/>
                <a:cs typeface="Times New Roman"/>
              </a:rPr>
              <a:t>cost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options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disposing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pesti- </a:t>
            </a:r>
            <a:r>
              <a:rPr sz="1100" dirty="0">
                <a:latin typeface="Times New Roman"/>
                <a:cs typeface="Times New Roman"/>
              </a:rPr>
              <a:t>cide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wastes.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best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way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reduce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disposal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costs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13466" y="458673"/>
            <a:ext cx="3100705" cy="828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generate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waste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first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place.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turn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reduce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associated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risks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humans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environment.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guidelines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provided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Table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1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will </a:t>
            </a:r>
            <a:r>
              <a:rPr sz="1100" dirty="0">
                <a:latin typeface="Times New Roman"/>
                <a:cs typeface="Times New Roman"/>
              </a:rPr>
              <a:t>help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toward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end—most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require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little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in- </a:t>
            </a:r>
            <a:r>
              <a:rPr sz="1100" spc="-10" dirty="0">
                <a:latin typeface="Times New Roman"/>
                <a:cs typeface="Times New Roman"/>
              </a:rPr>
              <a:t>vestment.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822959" y="1674451"/>
          <a:ext cx="6327140" cy="53943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1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5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00">
                <a:tc grid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cap="small" spc="-160" dirty="0">
                          <a:latin typeface="Tahoma"/>
                          <a:cs typeface="Tahoma"/>
                        </a:rPr>
                        <a:t>Table</a:t>
                      </a:r>
                      <a:r>
                        <a:rPr sz="1400" b="1" cap="small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cap="small" spc="-180" dirty="0">
                          <a:latin typeface="Tahoma"/>
                          <a:cs typeface="Tahoma"/>
                        </a:rPr>
                        <a:t>1:</a:t>
                      </a:r>
                      <a:r>
                        <a:rPr sz="1400" b="1" cap="small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cap="small" spc="-175" dirty="0">
                          <a:latin typeface="Tahoma"/>
                          <a:cs typeface="Tahoma"/>
                        </a:rPr>
                        <a:t>Types</a:t>
                      </a:r>
                      <a:r>
                        <a:rPr sz="1400" b="1" cap="small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cap="small" spc="-145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1400" b="1" cap="small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cap="small" spc="-190" dirty="0">
                          <a:latin typeface="Tahoma"/>
                          <a:cs typeface="Tahoma"/>
                        </a:rPr>
                        <a:t>Pesticide</a:t>
                      </a:r>
                      <a:r>
                        <a:rPr sz="1400" b="1" cap="small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cap="small" spc="-175" dirty="0">
                          <a:latin typeface="Tahoma"/>
                          <a:cs typeface="Tahoma"/>
                        </a:rPr>
                        <a:t>Waste</a:t>
                      </a:r>
                      <a:r>
                        <a:rPr sz="1400" b="1" cap="small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cap="small" spc="-155" dirty="0">
                          <a:latin typeface="Tahoma"/>
                          <a:cs typeface="Tahoma"/>
                        </a:rPr>
                        <a:t>and</a:t>
                      </a:r>
                      <a:r>
                        <a:rPr sz="1400" b="1" cap="small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cap="small" spc="-190" dirty="0">
                          <a:latin typeface="Tahoma"/>
                          <a:cs typeface="Tahoma"/>
                        </a:rPr>
                        <a:t>How</a:t>
                      </a:r>
                      <a:r>
                        <a:rPr sz="1400" b="1" cap="small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cap="small" spc="-165" dirty="0">
                          <a:latin typeface="Tahoma"/>
                          <a:cs typeface="Tahoma"/>
                        </a:rPr>
                        <a:t>to</a:t>
                      </a:r>
                      <a:r>
                        <a:rPr sz="1400" b="1" cap="small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cap="small" spc="-170" dirty="0">
                          <a:latin typeface="Tahoma"/>
                          <a:cs typeface="Tahoma"/>
                        </a:rPr>
                        <a:t>Reduce</a:t>
                      </a:r>
                      <a:r>
                        <a:rPr sz="1400" b="1" cap="small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cap="small" spc="-10" dirty="0">
                          <a:latin typeface="Tahoma"/>
                          <a:cs typeface="Tahoma"/>
                        </a:rPr>
                        <a:t>Waste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04775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cap="small" spc="-175" dirty="0">
                          <a:latin typeface="Tahoma"/>
                          <a:cs typeface="Tahoma"/>
                        </a:rPr>
                        <a:t>Type</a:t>
                      </a:r>
                      <a:r>
                        <a:rPr sz="1100" b="1" cap="small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cap="small" spc="-150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1100" b="1" cap="small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cap="small" spc="-175" dirty="0">
                          <a:latin typeface="Tahoma"/>
                          <a:cs typeface="Tahoma"/>
                        </a:rPr>
                        <a:t>Pesticide</a:t>
                      </a:r>
                      <a:r>
                        <a:rPr sz="1100" b="1" cap="small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cap="small" spc="-20" dirty="0">
                          <a:latin typeface="Tahoma"/>
                          <a:cs typeface="Tahoma"/>
                        </a:rPr>
                        <a:t>Waste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403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cap="small" spc="-175" dirty="0">
                          <a:latin typeface="Tahoma"/>
                          <a:cs typeface="Tahoma"/>
                        </a:rPr>
                        <a:t>Waste</a:t>
                      </a:r>
                      <a:r>
                        <a:rPr sz="1100" b="1" cap="small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cap="small" spc="-170" dirty="0">
                          <a:latin typeface="Tahoma"/>
                          <a:cs typeface="Tahoma"/>
                        </a:rPr>
                        <a:t>Reduction</a:t>
                      </a:r>
                      <a:r>
                        <a:rPr sz="1100" b="1" cap="small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cap="small" spc="-70" dirty="0">
                          <a:latin typeface="Tahoma"/>
                          <a:cs typeface="Tahoma"/>
                        </a:rPr>
                        <a:t>Guidelines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365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cap="small" spc="-150" dirty="0">
                          <a:latin typeface="Tahoma"/>
                          <a:cs typeface="Tahoma"/>
                        </a:rPr>
                        <a:t>Canceled</a:t>
                      </a:r>
                      <a:r>
                        <a:rPr sz="1100" b="1" cap="small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cap="small" spc="-70" dirty="0">
                          <a:latin typeface="Tahoma"/>
                          <a:cs typeface="Tahoma"/>
                        </a:rPr>
                        <a:t>Pesticide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5715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231775" indent="-100330">
                        <a:lnSpc>
                          <a:spcPct val="100000"/>
                        </a:lnSpc>
                        <a:spcBef>
                          <a:spcPts val="325"/>
                        </a:spcBef>
                        <a:buChar char="•"/>
                        <a:tabLst>
                          <a:tab pos="231775" algn="l"/>
                        </a:tabLst>
                      </a:pPr>
                      <a:r>
                        <a:rPr sz="1000" spc="-45" dirty="0">
                          <a:latin typeface="Trebuchet MS"/>
                          <a:cs typeface="Trebuchet MS"/>
                        </a:rPr>
                        <a:t>Purchase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only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as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much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pesticide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as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you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need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for a 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single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treatment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season.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31775" indent="-100330">
                        <a:lnSpc>
                          <a:spcPct val="100000"/>
                        </a:lnSpc>
                        <a:buChar char="•"/>
                        <a:tabLst>
                          <a:tab pos="231775" algn="l"/>
                        </a:tabLst>
                      </a:pPr>
                      <a:r>
                        <a:rPr sz="1000" spc="-45" dirty="0">
                          <a:latin typeface="Trebuchet MS"/>
                          <a:cs typeface="Trebuchet MS"/>
                        </a:rPr>
                        <a:t>Date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products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use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older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products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first.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R w="571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885">
                <a:tc>
                  <a:txBody>
                    <a:bodyPr/>
                    <a:lstStyle/>
                    <a:p>
                      <a:pPr marL="73025" marR="123825" indent="-6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cap="small" spc="-155" dirty="0">
                          <a:latin typeface="Tahoma"/>
                          <a:cs typeface="Tahoma"/>
                        </a:rPr>
                        <a:t>Damaged</a:t>
                      </a:r>
                      <a:r>
                        <a:rPr sz="1100" b="1" cap="small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cap="small" spc="-175" dirty="0">
                          <a:latin typeface="Tahoma"/>
                          <a:cs typeface="Tahoma"/>
                        </a:rPr>
                        <a:t>Pesticide</a:t>
                      </a:r>
                      <a:r>
                        <a:rPr sz="1100" b="1" cap="small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cap="small" spc="-190" dirty="0">
                          <a:latin typeface="Tahoma"/>
                          <a:cs typeface="Tahoma"/>
                        </a:rPr>
                        <a:t>or</a:t>
                      </a:r>
                      <a:r>
                        <a:rPr sz="1100" b="1" cap="small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cap="small" spc="-65" dirty="0">
                          <a:latin typeface="Tahoma"/>
                          <a:cs typeface="Tahoma"/>
                        </a:rPr>
                        <a:t>Pesticide</a:t>
                      </a:r>
                      <a:r>
                        <a:rPr sz="1100" b="1" cap="small" spc="5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cap="small" spc="-165" dirty="0">
                          <a:latin typeface="Tahoma"/>
                          <a:cs typeface="Tahoma"/>
                        </a:rPr>
                        <a:t>Leaking</a:t>
                      </a:r>
                      <a:r>
                        <a:rPr sz="1100" b="1" cap="small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cap="small" spc="-175" dirty="0">
                          <a:latin typeface="Tahoma"/>
                          <a:cs typeface="Tahoma"/>
                        </a:rPr>
                        <a:t>from</a:t>
                      </a:r>
                      <a:r>
                        <a:rPr sz="1100" b="1" cap="small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cap="small" spc="-155" dirty="0">
                          <a:latin typeface="Tahoma"/>
                          <a:cs typeface="Tahoma"/>
                        </a:rPr>
                        <a:t>Damaged</a:t>
                      </a:r>
                      <a:r>
                        <a:rPr sz="1100" b="1" cap="small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cap="small" spc="-210" dirty="0">
                          <a:latin typeface="Tahoma"/>
                          <a:cs typeface="Tahoma"/>
                        </a:rPr>
                        <a:t>Containers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775" indent="-100330">
                        <a:lnSpc>
                          <a:spcPct val="100000"/>
                        </a:lnSpc>
                        <a:spcBef>
                          <a:spcPts val="325"/>
                        </a:spcBef>
                        <a:buChar char="•"/>
                        <a:tabLst>
                          <a:tab pos="231775" algn="l"/>
                        </a:tabLst>
                      </a:pPr>
                      <a:r>
                        <a:rPr sz="1000" spc="-45" dirty="0">
                          <a:latin typeface="Trebuchet MS"/>
                          <a:cs typeface="Trebuchet MS"/>
                        </a:rPr>
                        <a:t>Store 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volatile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 pesticides 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away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from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 other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products.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31775" indent="-100330">
                        <a:lnSpc>
                          <a:spcPct val="100000"/>
                        </a:lnSpc>
                        <a:buChar char="•"/>
                        <a:tabLst>
                          <a:tab pos="231775" algn="l"/>
                        </a:tabLst>
                      </a:pPr>
                      <a:r>
                        <a:rPr sz="1000" dirty="0"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not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store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liquid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formulations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shelves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above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dry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formulations.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31775" indent="-100330">
                        <a:lnSpc>
                          <a:spcPct val="100000"/>
                        </a:lnSpc>
                        <a:buChar char="•"/>
                        <a:tabLst>
                          <a:tab pos="231775" algn="l"/>
                        </a:tabLst>
                      </a:pPr>
                      <a:r>
                        <a:rPr sz="1000" spc="-55" dirty="0">
                          <a:latin typeface="Trebuchet MS"/>
                          <a:cs typeface="Trebuchet MS"/>
                        </a:rPr>
                        <a:t>Protect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containers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from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temperature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extremes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moisture.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31775" indent="-100330">
                        <a:lnSpc>
                          <a:spcPct val="100000"/>
                        </a:lnSpc>
                        <a:buChar char="•"/>
                        <a:tabLst>
                          <a:tab pos="231775" algn="l"/>
                        </a:tabLst>
                      </a:pPr>
                      <a:r>
                        <a:rPr sz="1000" spc="-65" dirty="0">
                          <a:latin typeface="Trebuchet MS"/>
                          <a:cs typeface="Trebuchet MS"/>
                        </a:rPr>
                        <a:t>Place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leaking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containers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 inside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another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container.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cap="small" spc="-175" dirty="0">
                          <a:latin typeface="Tahoma"/>
                          <a:cs typeface="Tahoma"/>
                        </a:rPr>
                        <a:t>Unidentifiable</a:t>
                      </a:r>
                      <a:r>
                        <a:rPr sz="1100" b="1" cap="small" spc="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cap="small" spc="-70" dirty="0">
                          <a:latin typeface="Tahoma"/>
                          <a:cs typeface="Tahoma"/>
                        </a:rPr>
                        <a:t>Pesticide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5715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231775" indent="-100330">
                        <a:lnSpc>
                          <a:spcPct val="100000"/>
                        </a:lnSpc>
                        <a:spcBef>
                          <a:spcPts val="325"/>
                        </a:spcBef>
                        <a:buChar char="•"/>
                        <a:tabLst>
                          <a:tab pos="231775" algn="l"/>
                        </a:tabLst>
                      </a:pPr>
                      <a:r>
                        <a:rPr sz="1000" spc="-45" dirty="0">
                          <a:latin typeface="Trebuchet MS"/>
                          <a:cs typeface="Trebuchet MS"/>
                        </a:rPr>
                        <a:t>Store pesticides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their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original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containers.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31775" indent="-100330">
                        <a:lnSpc>
                          <a:spcPct val="100000"/>
                        </a:lnSpc>
                        <a:buChar char="•"/>
                        <a:tabLst>
                          <a:tab pos="231775" algn="l"/>
                        </a:tabLst>
                      </a:pPr>
                      <a:r>
                        <a:rPr sz="1000" spc="-25" dirty="0">
                          <a:latin typeface="Trebuchet MS"/>
                          <a:cs typeface="Trebuchet MS"/>
                        </a:rPr>
                        <a:t>Make</a:t>
                      </a:r>
                      <a:r>
                        <a:rPr sz="10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sure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label</a:t>
                      </a:r>
                      <a:r>
                        <a:rPr sz="10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stays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container</a:t>
                      </a:r>
                      <a:r>
                        <a:rPr sz="10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remains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legible.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R w="571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cap="small" spc="-170" dirty="0">
                          <a:latin typeface="Tahoma"/>
                          <a:cs typeface="Tahoma"/>
                        </a:rPr>
                        <a:t>Unwanted</a:t>
                      </a:r>
                      <a:r>
                        <a:rPr sz="1100" b="1" cap="small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cap="small" spc="-175" dirty="0">
                          <a:latin typeface="Tahoma"/>
                          <a:cs typeface="Tahoma"/>
                        </a:rPr>
                        <a:t>Pesticide</a:t>
                      </a:r>
                      <a:r>
                        <a:rPr sz="1100" b="1" cap="small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cap="small" spc="-70" dirty="0">
                          <a:latin typeface="Tahoma"/>
                          <a:cs typeface="Tahoma"/>
                        </a:rPr>
                        <a:t>Concentrate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775" indent="-100330">
                        <a:lnSpc>
                          <a:spcPct val="100000"/>
                        </a:lnSpc>
                        <a:spcBef>
                          <a:spcPts val="325"/>
                        </a:spcBef>
                        <a:buChar char="•"/>
                        <a:tabLst>
                          <a:tab pos="231775" algn="l"/>
                        </a:tabLst>
                      </a:pPr>
                      <a:r>
                        <a:rPr sz="1000" spc="-40" dirty="0">
                          <a:latin typeface="Trebuchet MS"/>
                          <a:cs typeface="Trebuchet MS"/>
                        </a:rPr>
                        <a:t>Determine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how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much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pesticide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you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need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before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making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a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purchase.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cap="small" spc="-175" dirty="0">
                          <a:latin typeface="Tahoma"/>
                          <a:cs typeface="Tahoma"/>
                        </a:rPr>
                        <a:t>Pesticide</a:t>
                      </a:r>
                      <a:r>
                        <a:rPr sz="1100" b="1" cap="small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cap="small" spc="-180" dirty="0">
                          <a:latin typeface="Tahoma"/>
                          <a:cs typeface="Tahoma"/>
                        </a:rPr>
                        <a:t>Residue</a:t>
                      </a:r>
                      <a:r>
                        <a:rPr sz="1100" b="1" cap="small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cap="small" spc="-210" dirty="0">
                          <a:latin typeface="Tahoma"/>
                          <a:cs typeface="Tahoma"/>
                        </a:rPr>
                        <a:t>in</a:t>
                      </a:r>
                      <a:r>
                        <a:rPr sz="1100" b="1" cap="small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cap="small" spc="-65" dirty="0">
                          <a:latin typeface="Tahoma"/>
                          <a:cs typeface="Tahoma"/>
                        </a:rPr>
                        <a:t>Container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5715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231775" indent="-100330">
                        <a:lnSpc>
                          <a:spcPct val="100000"/>
                        </a:lnSpc>
                        <a:spcBef>
                          <a:spcPts val="325"/>
                        </a:spcBef>
                        <a:buChar char="•"/>
                        <a:tabLst>
                          <a:tab pos="231775" algn="l"/>
                        </a:tabLst>
                      </a:pPr>
                      <a:r>
                        <a:rPr sz="1000" spc="-70" dirty="0">
                          <a:latin typeface="Trebuchet MS"/>
                          <a:cs typeface="Trebuchet MS"/>
                        </a:rPr>
                        <a:t>Triple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 rinse containers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pour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rinsates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into 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 pesticide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mix.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R w="571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882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cap="small" spc="-155" dirty="0">
                          <a:latin typeface="Tahoma"/>
                          <a:cs typeface="Tahoma"/>
                        </a:rPr>
                        <a:t>Leftover</a:t>
                      </a:r>
                      <a:r>
                        <a:rPr sz="1100" b="1" cap="small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cap="small" spc="-175" dirty="0">
                          <a:latin typeface="Tahoma"/>
                          <a:cs typeface="Tahoma"/>
                        </a:rPr>
                        <a:t>Pesticide</a:t>
                      </a:r>
                      <a:r>
                        <a:rPr sz="1100" b="1" cap="small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cap="small" spc="-25" dirty="0">
                          <a:latin typeface="Tahoma"/>
                          <a:cs typeface="Tahoma"/>
                        </a:rPr>
                        <a:t>Mix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775" marR="73660" indent="-100330">
                        <a:lnSpc>
                          <a:spcPct val="100000"/>
                        </a:lnSpc>
                        <a:spcBef>
                          <a:spcPts val="325"/>
                        </a:spcBef>
                        <a:buChar char="•"/>
                        <a:tabLst>
                          <a:tab pos="245745" algn="l"/>
                        </a:tabLst>
                      </a:pPr>
                      <a:r>
                        <a:rPr sz="1000" spc="-60" dirty="0">
                          <a:latin typeface="Trebuchet MS"/>
                          <a:cs typeface="Trebuchet MS"/>
                        </a:rPr>
                        <a:t>Calculate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how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much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mix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needed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for 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job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calibrate 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your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application 	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equipment.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31775" marR="202565" indent="-100330">
                        <a:lnSpc>
                          <a:spcPct val="100000"/>
                        </a:lnSpc>
                        <a:buChar char="•"/>
                        <a:tabLst>
                          <a:tab pos="245745" algn="l"/>
                        </a:tabLst>
                      </a:pPr>
                      <a:r>
                        <a:rPr sz="1000" spc="-50" dirty="0">
                          <a:latin typeface="Trebuchet MS"/>
                          <a:cs typeface="Trebuchet MS"/>
                        </a:rPr>
                        <a:t>Temporarily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store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unused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mix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labeled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tank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until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you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can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finish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job 	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0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apply</a:t>
                      </a:r>
                      <a:r>
                        <a:rPr sz="10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mix</a:t>
                      </a:r>
                      <a:r>
                        <a:rPr sz="10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labeled</a:t>
                      </a:r>
                      <a:r>
                        <a:rPr sz="10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site.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6355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cap="small" spc="-170" dirty="0">
                          <a:latin typeface="Tahoma"/>
                          <a:cs typeface="Tahoma"/>
                        </a:rPr>
                        <a:t>Equipment</a:t>
                      </a:r>
                      <a:r>
                        <a:rPr sz="1100" b="1" cap="small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cap="small" spc="-60" dirty="0">
                          <a:latin typeface="Tahoma"/>
                          <a:cs typeface="Tahoma"/>
                        </a:rPr>
                        <a:t>Rinsates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5715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114300" indent="-100330">
                        <a:lnSpc>
                          <a:spcPct val="100000"/>
                        </a:lnSpc>
                        <a:spcBef>
                          <a:spcPts val="325"/>
                        </a:spcBef>
                        <a:buChar char="•"/>
                        <a:tabLst>
                          <a:tab pos="245745" algn="l"/>
                        </a:tabLst>
                      </a:pPr>
                      <a:r>
                        <a:rPr sz="1000" spc="-25" dirty="0">
                          <a:latin typeface="Trebuchet MS"/>
                          <a:cs typeface="Trebuchet MS"/>
                        </a:rPr>
                        <a:t>Use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clean 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water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rinse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inside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spray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equipment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70" dirty="0"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treatment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site, 	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then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apply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rinsate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site.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31775" marR="143510" indent="-100330">
                        <a:lnSpc>
                          <a:spcPct val="100000"/>
                        </a:lnSpc>
                        <a:buChar char="•"/>
                        <a:tabLst>
                          <a:tab pos="245745" algn="l"/>
                        </a:tabLst>
                      </a:pPr>
                      <a:r>
                        <a:rPr sz="1000" spc="-25" dirty="0">
                          <a:latin typeface="Trebuchet MS"/>
                          <a:cs typeface="Trebuchet MS"/>
                        </a:rPr>
                        <a:t>Use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same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equipment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similar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pesticide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mixes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so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you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can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use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leftover 	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mixes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subsequent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jobs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minimize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tank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rinsates.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31775" marR="76200" indent="-100330">
                        <a:lnSpc>
                          <a:spcPct val="100000"/>
                        </a:lnSpc>
                        <a:buChar char="•"/>
                        <a:tabLst>
                          <a:tab pos="245745" algn="l"/>
                        </a:tabLst>
                      </a:pPr>
                      <a:r>
                        <a:rPr sz="1000" spc="-50" dirty="0">
                          <a:latin typeface="Trebuchet MS"/>
                          <a:cs typeface="Trebuchet MS"/>
                        </a:rPr>
                        <a:t>Clean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equipment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a concrete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pad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a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collection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basin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tanks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spc="500" dirty="0">
                          <a:latin typeface="Trebuchet MS"/>
                          <a:cs typeface="Trebuchet MS"/>
                        </a:rPr>
                        <a:t> 	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hold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rinse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85" dirty="0">
                          <a:latin typeface="Trebuchet MS"/>
                          <a:cs typeface="Trebuchet MS"/>
                        </a:rPr>
                        <a:t>water.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Use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rinse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water 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preparing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future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mixes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labeled 	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site.</a:t>
                      </a:r>
                      <a:r>
                        <a:rPr sz="1000" spc="1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Segregate</a:t>
                      </a:r>
                      <a:r>
                        <a:rPr sz="10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rinse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water</a:t>
                      </a:r>
                      <a:r>
                        <a:rPr sz="10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avoid</a:t>
                      </a:r>
                      <a:r>
                        <a:rPr sz="10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applying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any</a:t>
                      </a:r>
                      <a:r>
                        <a:rPr sz="10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pesticide</a:t>
                      </a:r>
                      <a:r>
                        <a:rPr sz="10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unlabeled 	sites.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R w="571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3384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cap="small" spc="-170" dirty="0">
                          <a:latin typeface="Tahoma"/>
                          <a:cs typeface="Tahoma"/>
                        </a:rPr>
                        <a:t>Clothing</a:t>
                      </a:r>
                      <a:r>
                        <a:rPr sz="1100" b="1" cap="small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cap="small" spc="-170" dirty="0">
                          <a:latin typeface="Tahoma"/>
                          <a:cs typeface="Tahoma"/>
                        </a:rPr>
                        <a:t>Saturated</a:t>
                      </a:r>
                      <a:r>
                        <a:rPr sz="1100" b="1" cap="small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cap="small" spc="-204" dirty="0">
                          <a:latin typeface="Tahoma"/>
                          <a:cs typeface="Tahoma"/>
                        </a:rPr>
                        <a:t>with</a:t>
                      </a:r>
                      <a:r>
                        <a:rPr sz="1100" b="1" cap="small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cap="small" spc="-90" dirty="0">
                          <a:latin typeface="Tahoma"/>
                          <a:cs typeface="Tahoma"/>
                        </a:rPr>
                        <a:t>Pesticide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775" marR="99695" indent="-100330">
                        <a:lnSpc>
                          <a:spcPct val="100000"/>
                        </a:lnSpc>
                        <a:spcBef>
                          <a:spcPts val="325"/>
                        </a:spcBef>
                        <a:buChar char="•"/>
                        <a:tabLst>
                          <a:tab pos="245745" algn="l"/>
                        </a:tabLst>
                      </a:pPr>
                      <a:r>
                        <a:rPr sz="1000" spc="-60" dirty="0">
                          <a:latin typeface="Trebuchet MS"/>
                          <a:cs typeface="Trebuchet MS"/>
                        </a:rPr>
                        <a:t>Wear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chemical-resistant 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apron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spray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latin typeface="Trebuchet MS"/>
                          <a:cs typeface="Trebuchet MS"/>
                        </a:rPr>
                        <a:t>suit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0" dirty="0">
                          <a:latin typeface="Trebuchet MS"/>
                          <a:cs typeface="Trebuchet MS"/>
                        </a:rPr>
                        <a:t>over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your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normal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work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clothes 	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when</a:t>
                      </a:r>
                      <a:r>
                        <a:rPr sz="10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mixing</a:t>
                      </a:r>
                      <a:r>
                        <a:rPr sz="10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25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loading.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835660" y="7327862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59">
                <a:moveTo>
                  <a:pt x="6352540" y="0"/>
                </a:moveTo>
                <a:lnTo>
                  <a:pt x="0" y="0"/>
                </a:lnTo>
                <a:lnTo>
                  <a:pt x="0" y="378460"/>
                </a:lnTo>
                <a:lnTo>
                  <a:pt x="6352540" y="378460"/>
                </a:lnTo>
                <a:lnTo>
                  <a:pt x="635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48360" y="7361511"/>
            <a:ext cx="6327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Types</a:t>
            </a:r>
            <a:r>
              <a:rPr sz="1800" b="1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800" b="1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ahoma"/>
                <a:cs typeface="Tahoma"/>
              </a:rPr>
              <a:t>Waste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35660" y="7327862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59">
                <a:moveTo>
                  <a:pt x="0" y="378460"/>
                </a:moveTo>
                <a:lnTo>
                  <a:pt x="6352540" y="378460"/>
                </a:lnTo>
                <a:lnTo>
                  <a:pt x="6352540" y="0"/>
                </a:lnTo>
                <a:lnTo>
                  <a:pt x="0" y="0"/>
                </a:lnTo>
                <a:lnTo>
                  <a:pt x="0" y="37846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05422" y="7684331"/>
            <a:ext cx="473075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-50" dirty="0">
                <a:latin typeface="Times New Roman"/>
                <a:cs typeface="Times New Roman"/>
              </a:rPr>
              <a:t>A</a:t>
            </a:r>
            <a:endParaRPr sz="48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52608" y="7846359"/>
            <a:ext cx="26581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s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might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imagine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disposal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pesticide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52608" y="8005058"/>
            <a:ext cx="26581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wastes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highly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regulated.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first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thing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you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52608" y="8163758"/>
            <a:ext cx="26581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need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know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what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type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waste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you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have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so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0318" y="8322457"/>
            <a:ext cx="31000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you know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how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dispose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properly.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Broadly,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there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0259" y="8481156"/>
            <a:ext cx="3100705" cy="76390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two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types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wastes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might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deal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in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-10" dirty="0">
                <a:latin typeface="Times New Roman"/>
                <a:cs typeface="Times New Roman"/>
              </a:rPr>
              <a:t> work: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60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Solid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waste,</a:t>
            </a:r>
            <a:r>
              <a:rPr sz="1100" spc="-25" dirty="0">
                <a:latin typeface="Times New Roman"/>
                <a:cs typeface="Times New Roman"/>
              </a:rPr>
              <a:t> and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90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Hazardous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waste.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13529" y="7859438"/>
            <a:ext cx="3100705" cy="1342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614"/>
              </a:lnSpc>
              <a:spcBef>
                <a:spcPts val="100"/>
              </a:spcBef>
            </a:pPr>
            <a:r>
              <a:rPr sz="1400" b="1" spc="-40" dirty="0">
                <a:latin typeface="Tahoma"/>
                <a:cs typeface="Tahoma"/>
              </a:rPr>
              <a:t>Solid</a:t>
            </a:r>
            <a:r>
              <a:rPr sz="1400" b="1" spc="-75" dirty="0">
                <a:latin typeface="Tahoma"/>
                <a:cs typeface="Tahoma"/>
              </a:rPr>
              <a:t> </a:t>
            </a:r>
            <a:r>
              <a:rPr sz="1400" b="1" spc="-100" dirty="0">
                <a:latin typeface="Tahoma"/>
                <a:cs typeface="Tahoma"/>
              </a:rPr>
              <a:t>Waste</a:t>
            </a:r>
            <a:r>
              <a:rPr sz="1400" b="1" spc="-65" dirty="0">
                <a:latin typeface="Tahoma"/>
                <a:cs typeface="Tahoma"/>
              </a:rPr>
              <a:t> </a:t>
            </a:r>
            <a:r>
              <a:rPr sz="1400" b="1" spc="-70" dirty="0">
                <a:latin typeface="Tahoma"/>
                <a:cs typeface="Tahoma"/>
              </a:rPr>
              <a:t>vs.</a:t>
            </a:r>
            <a:r>
              <a:rPr sz="1400" b="1" spc="-65" dirty="0">
                <a:latin typeface="Tahoma"/>
                <a:cs typeface="Tahoma"/>
              </a:rPr>
              <a:t> </a:t>
            </a:r>
            <a:r>
              <a:rPr sz="1400" b="1" spc="-60" dirty="0">
                <a:latin typeface="Tahoma"/>
                <a:cs typeface="Tahoma"/>
              </a:rPr>
              <a:t>Hazardous </a:t>
            </a:r>
            <a:r>
              <a:rPr sz="1400" b="1" spc="-20" dirty="0">
                <a:latin typeface="Tahoma"/>
                <a:cs typeface="Tahoma"/>
              </a:rPr>
              <a:t>Waste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Unfortunately,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legal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definitions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terminology </a:t>
            </a:r>
            <a:r>
              <a:rPr sz="1100" dirty="0">
                <a:latin typeface="Times New Roman"/>
                <a:cs typeface="Times New Roman"/>
              </a:rPr>
              <a:t>regarding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waste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quite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complex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1).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term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solid</a:t>
            </a:r>
            <a:r>
              <a:rPr sz="1100" i="1" spc="25" dirty="0">
                <a:latin typeface="Times New Roman"/>
                <a:cs typeface="Times New Roman"/>
                <a:hlinkClick r:id="" action="ppaction://noactio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waste</a:t>
            </a:r>
            <a:r>
              <a:rPr sz="1100" i="1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what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most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think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“trash”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“garbage”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home,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work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play.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How- </a:t>
            </a:r>
            <a:r>
              <a:rPr sz="1100" dirty="0">
                <a:latin typeface="Times New Roman"/>
                <a:cs typeface="Times New Roman"/>
              </a:rPr>
              <a:t>ever,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solid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waste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liquid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contained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gas.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terms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disposal,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solid</a:t>
            </a:r>
            <a:r>
              <a:rPr sz="1100" b="1" spc="1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waste</a:t>
            </a:r>
            <a:r>
              <a:rPr sz="1100" b="1" spc="1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is</a:t>
            </a:r>
            <a:r>
              <a:rPr sz="1100" b="1" spc="1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Times New Roman"/>
                <a:cs typeface="Times New Roman"/>
              </a:rPr>
              <a:t>anything </a:t>
            </a:r>
            <a:r>
              <a:rPr sz="1100" b="1" dirty="0">
                <a:latin typeface="Times New Roman"/>
                <a:cs typeface="Times New Roman"/>
              </a:rPr>
              <a:t>that</a:t>
            </a:r>
            <a:r>
              <a:rPr sz="1100" b="1" spc="-1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is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not</a:t>
            </a:r>
            <a:r>
              <a:rPr sz="1100" b="1" spc="-1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classified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as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a</a:t>
            </a:r>
            <a:r>
              <a:rPr sz="1100" b="1" spc="-10" dirty="0">
                <a:latin typeface="Times New Roman"/>
                <a:cs typeface="Times New Roman"/>
              </a:rPr>
              <a:t> </a:t>
            </a:r>
            <a:r>
              <a:rPr sz="1100" b="1" i="1" dirty="0">
                <a:latin typeface="Times New Roman"/>
                <a:cs typeface="Times New Roman"/>
              </a:rPr>
              <a:t>hazardous</a:t>
            </a:r>
            <a:r>
              <a:rPr sz="1100" b="1" i="1" spc="-5" dirty="0">
                <a:latin typeface="Times New Roman"/>
                <a:cs typeface="Times New Roman"/>
              </a:rPr>
              <a:t> </a:t>
            </a:r>
            <a:r>
              <a:rPr sz="1100" b="1" i="1" spc="-10" dirty="0">
                <a:latin typeface="Times New Roman"/>
                <a:cs typeface="Times New Roman"/>
              </a:rPr>
              <a:t>waste</a:t>
            </a:r>
            <a:r>
              <a:rPr sz="1100" b="1" spc="-1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58793" y="458761"/>
            <a:ext cx="1979295" cy="3844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9525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So,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what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“hazardous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waste”?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</a:t>
            </a:r>
            <a:r>
              <a:rPr sz="1100" spc="3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discussed</a:t>
            </a:r>
            <a:r>
              <a:rPr sz="1100" spc="3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transporting </a:t>
            </a:r>
            <a:r>
              <a:rPr sz="1100" dirty="0">
                <a:latin typeface="Times New Roman"/>
                <a:cs typeface="Times New Roman"/>
              </a:rPr>
              <a:t>pesticides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learned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some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4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products</a:t>
            </a:r>
            <a:r>
              <a:rPr sz="1100" spc="4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459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classified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hazardous</a:t>
            </a:r>
            <a:r>
              <a:rPr sz="1100" i="1" spc="180" dirty="0">
                <a:latin typeface="Times New Roman"/>
                <a:cs typeface="Times New Roman"/>
                <a:hlinkClick r:id="" action="ppaction://noactio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materials</a:t>
            </a:r>
            <a:r>
              <a:rPr sz="1100" i="1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more </a:t>
            </a:r>
            <a:r>
              <a:rPr sz="1100" dirty="0">
                <a:latin typeface="Times New Roman"/>
                <a:cs typeface="Times New Roman"/>
              </a:rPr>
              <a:t>stringent</a:t>
            </a:r>
            <a:r>
              <a:rPr sz="1100" spc="4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rules</a:t>
            </a:r>
            <a:r>
              <a:rPr sz="1100" spc="4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apply</a:t>
            </a:r>
            <a:r>
              <a:rPr sz="1100" spc="4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44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you </a:t>
            </a:r>
            <a:r>
              <a:rPr sz="1100" dirty="0">
                <a:latin typeface="Times New Roman"/>
                <a:cs typeface="Times New Roman"/>
              </a:rPr>
              <a:t>move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such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products.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same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is </a:t>
            </a:r>
            <a:r>
              <a:rPr sz="1100" dirty="0">
                <a:latin typeface="Times New Roman"/>
                <a:cs typeface="Times New Roman"/>
              </a:rPr>
              <a:t>true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waste.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SDS </a:t>
            </a:r>
            <a:r>
              <a:rPr sz="1100" dirty="0">
                <a:latin typeface="Times New Roman"/>
                <a:cs typeface="Times New Roman"/>
              </a:rPr>
              <a:t>sheet of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product,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just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did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transportation,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good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source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information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should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tell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you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3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3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material</a:t>
            </a:r>
            <a:r>
              <a:rPr sz="1100" spc="3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3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considered</a:t>
            </a:r>
            <a:r>
              <a:rPr sz="1100" spc="335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a </a:t>
            </a:r>
            <a:r>
              <a:rPr sz="1100" dirty="0">
                <a:latin typeface="Times New Roman"/>
                <a:cs typeface="Times New Roman"/>
              </a:rPr>
              <a:t>“hazardous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waste”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2).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93900"/>
              </a:lnSpc>
              <a:spcBef>
                <a:spcPts val="765"/>
              </a:spcBef>
            </a:pPr>
            <a:r>
              <a:rPr sz="1600" spc="-114" dirty="0">
                <a:latin typeface="Yu Gothic"/>
                <a:cs typeface="Yu Gothic"/>
              </a:rPr>
              <a:t>☞</a:t>
            </a:r>
            <a:r>
              <a:rPr sz="1600" spc="-160" dirty="0">
                <a:latin typeface="Yu Gothic"/>
                <a:cs typeface="Yu Gothic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Although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rules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for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dispos-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35" dirty="0">
                <a:latin typeface="Times New Roman"/>
                <a:cs typeface="Times New Roman"/>
              </a:rPr>
              <a:t>ing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of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Times New Roman"/>
                <a:cs typeface="Times New Roman"/>
              </a:rPr>
              <a:t>hazardous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spc="35" dirty="0">
                <a:latin typeface="Times New Roman"/>
                <a:cs typeface="Times New Roman"/>
              </a:rPr>
              <a:t>waste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spc="35" dirty="0">
                <a:latin typeface="Times New Roman"/>
                <a:cs typeface="Times New Roman"/>
              </a:rPr>
              <a:t>are</a:t>
            </a:r>
            <a:r>
              <a:rPr sz="1100" dirty="0">
                <a:latin typeface="Times New Roman"/>
                <a:cs typeface="Times New Roman"/>
              </a:rPr>
              <a:t> more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stringent,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k</a:t>
            </a:r>
            <a:r>
              <a:rPr sz="1100" spc="15" dirty="0">
                <a:latin typeface="Times New Roman"/>
                <a:cs typeface="Times New Roman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p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mind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that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there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are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dangers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associ- ated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Times New Roman"/>
                <a:cs typeface="Times New Roman"/>
              </a:rPr>
              <a:t>any</a:t>
            </a:r>
            <a:r>
              <a:rPr sz="1100" b="1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pesticide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waste,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whether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or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not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it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classified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s hazardous.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Always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cautious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when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spc="30" dirty="0">
                <a:latin typeface="Times New Roman"/>
                <a:cs typeface="Times New Roman"/>
              </a:rPr>
              <a:t>disposing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spc="30" dirty="0">
                <a:latin typeface="Times New Roman"/>
                <a:cs typeface="Times New Roman"/>
              </a:rPr>
              <a:t>pesticide </a:t>
            </a:r>
            <a:r>
              <a:rPr sz="1100" spc="5" dirty="0">
                <a:latin typeface="Times New Roman"/>
                <a:cs typeface="Times New Roman"/>
              </a:rPr>
              <a:t>waste—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yourself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d the environment.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8850" y="4427143"/>
            <a:ext cx="1975485" cy="669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Now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we’ve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defined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two </a:t>
            </a:r>
            <a:r>
              <a:rPr sz="1100" dirty="0">
                <a:latin typeface="Times New Roman"/>
                <a:cs typeface="Times New Roman"/>
              </a:rPr>
              <a:t>broad</a:t>
            </a:r>
            <a:r>
              <a:rPr sz="1100" spc="2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types</a:t>
            </a:r>
            <a:r>
              <a:rPr sz="1100" spc="2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waste</a:t>
            </a:r>
            <a:r>
              <a:rPr sz="1100" spc="2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might </a:t>
            </a:r>
            <a:r>
              <a:rPr sz="1100" dirty="0">
                <a:latin typeface="Times New Roman"/>
                <a:cs typeface="Times New Roman"/>
              </a:rPr>
              <a:t>have to dispose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of, we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 </a:t>
            </a:r>
            <a:r>
              <a:rPr sz="1100" spc="-10" dirty="0">
                <a:latin typeface="Times New Roman"/>
                <a:cs typeface="Times New Roman"/>
              </a:rPr>
              <a:t>discuss </a:t>
            </a:r>
            <a:r>
              <a:rPr sz="1100" dirty="0">
                <a:latin typeface="Times New Roman"/>
                <a:cs typeface="Times New Roman"/>
              </a:rPr>
              <a:t>each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separately.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28900" y="514350"/>
            <a:ext cx="4320540" cy="3703320"/>
            <a:chOff x="2628900" y="514350"/>
            <a:chExt cx="4320540" cy="370332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1600" y="527050"/>
              <a:ext cx="4295140" cy="367775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641600" y="527050"/>
              <a:ext cx="4295140" cy="3677920"/>
            </a:xfrm>
            <a:custGeom>
              <a:avLst/>
              <a:gdLst/>
              <a:ahLst/>
              <a:cxnLst/>
              <a:rect l="l" t="t" r="r" b="b"/>
              <a:pathLst>
                <a:path w="4295140" h="3677920">
                  <a:moveTo>
                    <a:pt x="0" y="3677767"/>
                  </a:moveTo>
                  <a:lnTo>
                    <a:pt x="4295140" y="3677767"/>
                  </a:lnTo>
                  <a:lnTo>
                    <a:pt x="4295140" y="0"/>
                  </a:lnTo>
                  <a:lnTo>
                    <a:pt x="0" y="0"/>
                  </a:lnTo>
                  <a:lnTo>
                    <a:pt x="0" y="367776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635250" y="4281932"/>
            <a:ext cx="4307840" cy="131381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03505" rIns="0" bIns="0" rtlCol="0">
            <a:spAutoFit/>
          </a:bodyPr>
          <a:lstStyle/>
          <a:p>
            <a:pPr marL="63500" marR="54610" algn="just">
              <a:lnSpc>
                <a:spcPts val="1100"/>
              </a:lnSpc>
              <a:spcBef>
                <a:spcPts val="815"/>
              </a:spcBef>
            </a:pPr>
            <a:r>
              <a:rPr sz="1000" b="1" spc="-60" dirty="0">
                <a:latin typeface="Tahoma"/>
                <a:cs typeface="Tahoma"/>
              </a:rPr>
              <a:t>Figure</a:t>
            </a:r>
            <a:r>
              <a:rPr sz="1000" b="1" spc="-160" dirty="0">
                <a:latin typeface="Tahoma"/>
                <a:cs typeface="Tahoma"/>
              </a:rPr>
              <a:t> </a:t>
            </a:r>
            <a:r>
              <a:rPr sz="1000" b="1" spc="-125" dirty="0">
                <a:latin typeface="Tahoma"/>
                <a:cs typeface="Tahoma"/>
              </a:rPr>
              <a:t>1:</a:t>
            </a:r>
            <a:r>
              <a:rPr sz="1000" b="1" spc="-150" dirty="0">
                <a:latin typeface="Tahoma"/>
                <a:cs typeface="Tahoma"/>
              </a:rPr>
              <a:t> </a:t>
            </a:r>
            <a:r>
              <a:rPr sz="1000" dirty="0">
                <a:latin typeface="Trebuchet MS"/>
                <a:cs typeface="Trebuchet MS"/>
              </a:rPr>
              <a:t>On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left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above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is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one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legal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definition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of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solid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waste.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Don’t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worry,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85" dirty="0">
                <a:latin typeface="Trebuchet MS"/>
                <a:cs typeface="Trebuchet MS"/>
              </a:rPr>
              <a:t>we’re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not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10" dirty="0">
                <a:latin typeface="Trebuchet MS"/>
                <a:cs typeface="Trebuchet MS"/>
              </a:rPr>
              <a:t>going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to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make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you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memorize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that!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Fortunately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we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can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think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of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solid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waste</a:t>
            </a:r>
            <a:r>
              <a:rPr sz="1000" spc="-30" dirty="0">
                <a:latin typeface="Trebuchet MS"/>
                <a:cs typeface="Trebuchet MS"/>
              </a:rPr>
              <a:t> more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simply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as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75" dirty="0">
                <a:latin typeface="Trebuchet MS"/>
                <a:cs typeface="Trebuchet MS"/>
              </a:rPr>
              <a:t>“any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discarded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or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abandoned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75" dirty="0">
                <a:latin typeface="Trebuchet MS"/>
                <a:cs typeface="Trebuchet MS"/>
              </a:rPr>
              <a:t>materials.”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However,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that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still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leaves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us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with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bit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of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confusion,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because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solid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wastes,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besides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being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solid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105" dirty="0">
                <a:latin typeface="Trebuchet MS"/>
                <a:cs typeface="Trebuchet MS"/>
              </a:rPr>
              <a:t>(e.g.,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an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empty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container),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can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also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be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liquid,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semi-</a:t>
            </a:r>
            <a:r>
              <a:rPr sz="1000" spc="-30" dirty="0">
                <a:latin typeface="Trebuchet MS"/>
                <a:cs typeface="Trebuchet MS"/>
              </a:rPr>
              <a:t>solid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or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containerized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gaseous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material.</a:t>
            </a:r>
            <a:r>
              <a:rPr sz="1000" spc="-13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Although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lawyer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might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not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agree,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you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can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think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of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solid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waste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in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terms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of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what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80" dirty="0">
                <a:latin typeface="Trebuchet MS"/>
                <a:cs typeface="Trebuchet MS"/>
              </a:rPr>
              <a:t>it’s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not: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solid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waste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is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anything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that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is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not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considered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hazardous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waste.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(Cartoons</a:t>
            </a:r>
            <a:r>
              <a:rPr sz="800" spc="-1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courtesy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of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The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20" dirty="0">
                <a:latin typeface="Trebuchet MS"/>
                <a:cs typeface="Trebuchet MS"/>
              </a:rPr>
              <a:t>New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40" dirty="0">
                <a:latin typeface="Trebuchet MS"/>
                <a:cs typeface="Trebuchet MS"/>
              </a:rPr>
              <a:t>York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Public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Library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25" dirty="0">
                <a:latin typeface="Trebuchet MS"/>
                <a:cs typeface="Trebuchet MS"/>
              </a:rPr>
              <a:t>Digital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Collections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65" dirty="0">
                <a:latin typeface="Trebuchet MS"/>
                <a:cs typeface="Trebuchet MS"/>
              </a:rPr>
              <a:t>site: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50" dirty="0">
                <a:latin typeface="Trebuchet MS"/>
                <a:cs typeface="Trebuchet MS"/>
                <a:hlinkClick r:id="rId3"/>
              </a:rPr>
              <a:t>http://digitalcollections.nypl.org/)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4200" y="8128165"/>
            <a:ext cx="6352540" cy="37846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365"/>
              </a:spcBef>
            </a:pPr>
            <a:r>
              <a:rPr sz="1800" b="1" spc="50" dirty="0">
                <a:solidFill>
                  <a:srgbClr val="FFFFFF"/>
                </a:solidFill>
                <a:latin typeface="Tahoma"/>
                <a:cs typeface="Tahoma"/>
              </a:rPr>
              <a:t>Solid</a:t>
            </a:r>
            <a:r>
              <a:rPr sz="1800" b="1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Waste</a:t>
            </a:r>
            <a:r>
              <a:rPr sz="1800" b="1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45" dirty="0">
                <a:solidFill>
                  <a:srgbClr val="FFFFFF"/>
                </a:solidFill>
                <a:latin typeface="Tahoma"/>
                <a:cs typeface="Tahoma"/>
              </a:rPr>
              <a:t>Disposal</a:t>
            </a:r>
            <a:r>
              <a:rPr sz="1800" b="1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(Not</a:t>
            </a:r>
            <a:r>
              <a:rPr sz="1400" b="1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Classified</a:t>
            </a:r>
            <a:r>
              <a:rPr sz="1400" b="1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1400" b="1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Hazardous)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7850" y="7301141"/>
            <a:ext cx="6365240" cy="61595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04140" rIns="0" bIns="0" rtlCol="0">
            <a:spAutoFit/>
          </a:bodyPr>
          <a:lstStyle/>
          <a:p>
            <a:pPr marL="63500" marR="53975" algn="just">
              <a:lnSpc>
                <a:spcPts val="1100"/>
              </a:lnSpc>
              <a:spcBef>
                <a:spcPts val="820"/>
              </a:spcBef>
            </a:pPr>
            <a:r>
              <a:rPr sz="1000" b="1" spc="-55" dirty="0">
                <a:latin typeface="Tahoma"/>
                <a:cs typeface="Tahoma"/>
              </a:rPr>
              <a:t>Figure</a:t>
            </a:r>
            <a:r>
              <a:rPr sz="1000" b="1" spc="-145" dirty="0">
                <a:latin typeface="Tahoma"/>
                <a:cs typeface="Tahoma"/>
              </a:rPr>
              <a:t> </a:t>
            </a:r>
            <a:r>
              <a:rPr sz="1000" b="1" spc="-95" dirty="0">
                <a:latin typeface="Tahoma"/>
                <a:cs typeface="Tahoma"/>
              </a:rPr>
              <a:t>2:</a:t>
            </a:r>
            <a:r>
              <a:rPr sz="1000" b="1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This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example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is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from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wood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preservative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product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that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contains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pentachlorophenol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showing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that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this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product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is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considered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hazardous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chemical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and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will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have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to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be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disposed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of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as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hazardous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waste.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If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you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can’t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find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information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5" dirty="0">
                <a:latin typeface="Trebuchet MS"/>
                <a:cs typeface="Trebuchet MS"/>
              </a:rPr>
              <a:t>on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SDS,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consult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your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suppliers/distributors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or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manufacturer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of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product.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71500" y="5689091"/>
            <a:ext cx="6377940" cy="1567815"/>
            <a:chOff x="571500" y="5689091"/>
            <a:chExt cx="6377940" cy="1567815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7477" y="5746221"/>
              <a:ext cx="6003484" cy="137706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84200" y="5701791"/>
              <a:ext cx="6352540" cy="1542415"/>
            </a:xfrm>
            <a:custGeom>
              <a:avLst/>
              <a:gdLst/>
              <a:ahLst/>
              <a:cxnLst/>
              <a:rect l="l" t="t" r="r" b="b"/>
              <a:pathLst>
                <a:path w="6352540" h="1542415">
                  <a:moveTo>
                    <a:pt x="0" y="12700"/>
                  </a:moveTo>
                  <a:lnTo>
                    <a:pt x="0" y="1529372"/>
                  </a:lnTo>
                  <a:lnTo>
                    <a:pt x="0" y="1542072"/>
                  </a:lnTo>
                  <a:lnTo>
                    <a:pt x="12700" y="1542072"/>
                  </a:lnTo>
                  <a:lnTo>
                    <a:pt x="6339840" y="1542072"/>
                  </a:lnTo>
                  <a:lnTo>
                    <a:pt x="6352540" y="1542072"/>
                  </a:lnTo>
                  <a:lnTo>
                    <a:pt x="6352540" y="1529372"/>
                  </a:lnTo>
                  <a:lnTo>
                    <a:pt x="6352540" y="12700"/>
                  </a:lnTo>
                  <a:lnTo>
                    <a:pt x="6352540" y="0"/>
                  </a:lnTo>
                  <a:lnTo>
                    <a:pt x="633984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4982" y="6506265"/>
              <a:ext cx="2562225" cy="676910"/>
            </a:xfrm>
            <a:custGeom>
              <a:avLst/>
              <a:gdLst/>
              <a:ahLst/>
              <a:cxnLst/>
              <a:rect l="l" t="t" r="r" b="b"/>
              <a:pathLst>
                <a:path w="2562225" h="676909">
                  <a:moveTo>
                    <a:pt x="1281049" y="676808"/>
                  </a:moveTo>
                  <a:lnTo>
                    <a:pt x="1353743" y="676272"/>
                  </a:lnTo>
                  <a:lnTo>
                    <a:pt x="1425373" y="674684"/>
                  </a:lnTo>
                  <a:lnTo>
                    <a:pt x="1495831" y="672072"/>
                  </a:lnTo>
                  <a:lnTo>
                    <a:pt x="1565010" y="668465"/>
                  </a:lnTo>
                  <a:lnTo>
                    <a:pt x="1632800" y="663891"/>
                  </a:lnTo>
                  <a:lnTo>
                    <a:pt x="1699093" y="658380"/>
                  </a:lnTo>
                  <a:lnTo>
                    <a:pt x="1763782" y="651958"/>
                  </a:lnTo>
                  <a:lnTo>
                    <a:pt x="1826758" y="644656"/>
                  </a:lnTo>
                  <a:lnTo>
                    <a:pt x="1887913" y="636501"/>
                  </a:lnTo>
                  <a:lnTo>
                    <a:pt x="1947140" y="627523"/>
                  </a:lnTo>
                  <a:lnTo>
                    <a:pt x="2004329" y="617749"/>
                  </a:lnTo>
                  <a:lnTo>
                    <a:pt x="2059373" y="607209"/>
                  </a:lnTo>
                  <a:lnTo>
                    <a:pt x="2112163" y="595930"/>
                  </a:lnTo>
                  <a:lnTo>
                    <a:pt x="2162592" y="583942"/>
                  </a:lnTo>
                  <a:lnTo>
                    <a:pt x="2210551" y="571273"/>
                  </a:lnTo>
                  <a:lnTo>
                    <a:pt x="2255932" y="557951"/>
                  </a:lnTo>
                  <a:lnTo>
                    <a:pt x="2298628" y="544006"/>
                  </a:lnTo>
                  <a:lnTo>
                    <a:pt x="2338529" y="529466"/>
                  </a:lnTo>
                  <a:lnTo>
                    <a:pt x="2375528" y="514358"/>
                  </a:lnTo>
                  <a:lnTo>
                    <a:pt x="2440386" y="482558"/>
                  </a:lnTo>
                  <a:lnTo>
                    <a:pt x="2492337" y="448834"/>
                  </a:lnTo>
                  <a:lnTo>
                    <a:pt x="2530516" y="413415"/>
                  </a:lnTo>
                  <a:lnTo>
                    <a:pt x="2554058" y="376528"/>
                  </a:lnTo>
                  <a:lnTo>
                    <a:pt x="2562098" y="338404"/>
                  </a:lnTo>
                  <a:lnTo>
                    <a:pt x="2560070" y="319201"/>
                  </a:lnTo>
                  <a:lnTo>
                    <a:pt x="2544171" y="281667"/>
                  </a:lnTo>
                  <a:lnTo>
                    <a:pt x="2513202" y="245485"/>
                  </a:lnTo>
                  <a:lnTo>
                    <a:pt x="2468029" y="210885"/>
                  </a:lnTo>
                  <a:lnTo>
                    <a:pt x="2409516" y="178094"/>
                  </a:lnTo>
                  <a:lnTo>
                    <a:pt x="2338529" y="147342"/>
                  </a:lnTo>
                  <a:lnTo>
                    <a:pt x="2298628" y="132801"/>
                  </a:lnTo>
                  <a:lnTo>
                    <a:pt x="2255932" y="118856"/>
                  </a:lnTo>
                  <a:lnTo>
                    <a:pt x="2210551" y="105535"/>
                  </a:lnTo>
                  <a:lnTo>
                    <a:pt x="2162592" y="92865"/>
                  </a:lnTo>
                  <a:lnTo>
                    <a:pt x="2112163" y="80877"/>
                  </a:lnTo>
                  <a:lnTo>
                    <a:pt x="2059373" y="69599"/>
                  </a:lnTo>
                  <a:lnTo>
                    <a:pt x="2004329" y="59058"/>
                  </a:lnTo>
                  <a:lnTo>
                    <a:pt x="1947140" y="49285"/>
                  </a:lnTo>
                  <a:lnTo>
                    <a:pt x="1887913" y="40306"/>
                  </a:lnTo>
                  <a:lnTo>
                    <a:pt x="1826758" y="32152"/>
                  </a:lnTo>
                  <a:lnTo>
                    <a:pt x="1763782" y="24849"/>
                  </a:lnTo>
                  <a:lnTo>
                    <a:pt x="1699093" y="18428"/>
                  </a:lnTo>
                  <a:lnTo>
                    <a:pt x="1632800" y="12916"/>
                  </a:lnTo>
                  <a:lnTo>
                    <a:pt x="1565010" y="8342"/>
                  </a:lnTo>
                  <a:lnTo>
                    <a:pt x="1495831" y="4735"/>
                  </a:lnTo>
                  <a:lnTo>
                    <a:pt x="1425373" y="2123"/>
                  </a:lnTo>
                  <a:lnTo>
                    <a:pt x="1353743" y="535"/>
                  </a:lnTo>
                  <a:lnTo>
                    <a:pt x="1281049" y="0"/>
                  </a:lnTo>
                  <a:lnTo>
                    <a:pt x="1208354" y="535"/>
                  </a:lnTo>
                  <a:lnTo>
                    <a:pt x="1136724" y="2123"/>
                  </a:lnTo>
                  <a:lnTo>
                    <a:pt x="1066266" y="4735"/>
                  </a:lnTo>
                  <a:lnTo>
                    <a:pt x="997087" y="8342"/>
                  </a:lnTo>
                  <a:lnTo>
                    <a:pt x="929297" y="12916"/>
                  </a:lnTo>
                  <a:lnTo>
                    <a:pt x="863004" y="18428"/>
                  </a:lnTo>
                  <a:lnTo>
                    <a:pt x="798315" y="24849"/>
                  </a:lnTo>
                  <a:lnTo>
                    <a:pt x="735339" y="32152"/>
                  </a:lnTo>
                  <a:lnTo>
                    <a:pt x="674184" y="40306"/>
                  </a:lnTo>
                  <a:lnTo>
                    <a:pt x="614957" y="49285"/>
                  </a:lnTo>
                  <a:lnTo>
                    <a:pt x="557768" y="59058"/>
                  </a:lnTo>
                  <a:lnTo>
                    <a:pt x="502724" y="69599"/>
                  </a:lnTo>
                  <a:lnTo>
                    <a:pt x="449934" y="80877"/>
                  </a:lnTo>
                  <a:lnTo>
                    <a:pt x="399505" y="92865"/>
                  </a:lnTo>
                  <a:lnTo>
                    <a:pt x="351546" y="105535"/>
                  </a:lnTo>
                  <a:lnTo>
                    <a:pt x="306165" y="118856"/>
                  </a:lnTo>
                  <a:lnTo>
                    <a:pt x="263469" y="132801"/>
                  </a:lnTo>
                  <a:lnTo>
                    <a:pt x="223568" y="147342"/>
                  </a:lnTo>
                  <a:lnTo>
                    <a:pt x="186569" y="162449"/>
                  </a:lnTo>
                  <a:lnTo>
                    <a:pt x="121711" y="194249"/>
                  </a:lnTo>
                  <a:lnTo>
                    <a:pt x="69760" y="227973"/>
                  </a:lnTo>
                  <a:lnTo>
                    <a:pt x="31581" y="263393"/>
                  </a:lnTo>
                  <a:lnTo>
                    <a:pt x="8039" y="300279"/>
                  </a:lnTo>
                  <a:lnTo>
                    <a:pt x="0" y="338404"/>
                  </a:lnTo>
                  <a:lnTo>
                    <a:pt x="2027" y="357607"/>
                  </a:lnTo>
                  <a:lnTo>
                    <a:pt x="17926" y="395141"/>
                  </a:lnTo>
                  <a:lnTo>
                    <a:pt x="48895" y="431322"/>
                  </a:lnTo>
                  <a:lnTo>
                    <a:pt x="94068" y="465922"/>
                  </a:lnTo>
                  <a:lnTo>
                    <a:pt x="152581" y="498713"/>
                  </a:lnTo>
                  <a:lnTo>
                    <a:pt x="223568" y="529466"/>
                  </a:lnTo>
                  <a:lnTo>
                    <a:pt x="263469" y="544006"/>
                  </a:lnTo>
                  <a:lnTo>
                    <a:pt x="306165" y="557951"/>
                  </a:lnTo>
                  <a:lnTo>
                    <a:pt x="351546" y="571273"/>
                  </a:lnTo>
                  <a:lnTo>
                    <a:pt x="399505" y="583942"/>
                  </a:lnTo>
                  <a:lnTo>
                    <a:pt x="449934" y="595930"/>
                  </a:lnTo>
                  <a:lnTo>
                    <a:pt x="502724" y="607209"/>
                  </a:lnTo>
                  <a:lnTo>
                    <a:pt x="557768" y="617749"/>
                  </a:lnTo>
                  <a:lnTo>
                    <a:pt x="614957" y="627523"/>
                  </a:lnTo>
                  <a:lnTo>
                    <a:pt x="674184" y="636501"/>
                  </a:lnTo>
                  <a:lnTo>
                    <a:pt x="735339" y="644656"/>
                  </a:lnTo>
                  <a:lnTo>
                    <a:pt x="798315" y="651958"/>
                  </a:lnTo>
                  <a:lnTo>
                    <a:pt x="863004" y="658380"/>
                  </a:lnTo>
                  <a:lnTo>
                    <a:pt x="929297" y="663891"/>
                  </a:lnTo>
                  <a:lnTo>
                    <a:pt x="997087" y="668465"/>
                  </a:lnTo>
                  <a:lnTo>
                    <a:pt x="1066266" y="672072"/>
                  </a:lnTo>
                  <a:lnTo>
                    <a:pt x="1136724" y="674684"/>
                  </a:lnTo>
                  <a:lnTo>
                    <a:pt x="1208354" y="676272"/>
                  </a:lnTo>
                  <a:lnTo>
                    <a:pt x="1281049" y="676808"/>
                  </a:lnTo>
                  <a:close/>
                </a:path>
              </a:pathLst>
            </a:custGeom>
            <a:ln w="2540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64482" y="8643201"/>
            <a:ext cx="27946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5"/>
              </a:rPr>
              <a:t>olid</a:t>
            </a:r>
            <a:r>
              <a:rPr sz="1100" spc="25" dirty="0">
                <a:solidFill>
                  <a:srgbClr val="215E9E"/>
                </a:solidFill>
                <a:latin typeface="Times New Roman"/>
                <a:cs typeface="Times New Roman"/>
                <a:hlinkClick r:id="rId5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5"/>
              </a:rPr>
              <a:t>waste</a:t>
            </a:r>
            <a:r>
              <a:rPr sz="1100" spc="30" dirty="0">
                <a:solidFill>
                  <a:srgbClr val="215E9E"/>
                </a:solidFill>
                <a:latin typeface="Times New Roman"/>
                <a:cs typeface="Times New Roman"/>
                <a:hlinkClick r:id="rId5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5"/>
              </a:rPr>
              <a:t>landfills</a:t>
            </a:r>
            <a:r>
              <a:rPr sz="1100" spc="25" dirty="0">
                <a:solidFill>
                  <a:srgbClr val="215E9E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(also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known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sanitary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land-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4482" y="8801899"/>
            <a:ext cx="27946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imes New Roman"/>
                <a:cs typeface="Times New Roman"/>
              </a:rPr>
              <a:t>fills)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 licensed by the DNR and can accept </a:t>
            </a:r>
            <a:r>
              <a:rPr sz="1100" spc="-25" dirty="0">
                <a:latin typeface="Times New Roman"/>
                <a:cs typeface="Times New Roman"/>
              </a:rPr>
              <a:t>any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0098" y="8481173"/>
            <a:ext cx="2237740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-5" dirty="0">
                <a:solidFill>
                  <a:srgbClr val="215E9E"/>
                </a:solidFill>
                <a:latin typeface="Times New Roman"/>
                <a:cs typeface="Times New Roman"/>
                <a:hlinkClick r:id="rId5"/>
              </a:rPr>
              <a:t>S</a:t>
            </a:r>
            <a:r>
              <a:rPr sz="1100" b="1" spc="-25" dirty="0">
                <a:latin typeface="Times New Roman"/>
                <a:cs typeface="Times New Roman"/>
              </a:rPr>
              <a:t>n</a:t>
            </a:r>
            <a:r>
              <a:rPr sz="1100" b="1" spc="-20" dirty="0">
                <a:latin typeface="Times New Roman"/>
                <a:cs typeface="Times New Roman"/>
              </a:rPr>
              <a:t>o</a:t>
            </a:r>
            <a:r>
              <a:rPr sz="1100" b="1" dirty="0">
                <a:latin typeface="Times New Roman"/>
                <a:cs typeface="Times New Roman"/>
              </a:rPr>
              <a:t>n-hazardous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wastes.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62062" y="8596465"/>
            <a:ext cx="3100705" cy="73279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241300" marR="5080" indent="-229235" algn="just">
              <a:lnSpc>
                <a:spcPct val="92300"/>
              </a:lnSpc>
              <a:spcBef>
                <a:spcPts val="245"/>
              </a:spcBef>
            </a:pPr>
            <a:r>
              <a:rPr sz="1600" spc="-114" dirty="0">
                <a:latin typeface="Yu Gothic"/>
                <a:cs typeface="Yu Gothic"/>
              </a:rPr>
              <a:t>☞</a:t>
            </a:r>
            <a:r>
              <a:rPr sz="1600" spc="-160" dirty="0">
                <a:latin typeface="Yu Gothic"/>
                <a:cs typeface="Yu Gothic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Do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not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</a:t>
            </a:r>
            <a:r>
              <a:rPr sz="1100" spc="-5" dirty="0">
                <a:latin typeface="Times New Roman"/>
                <a:cs typeface="Times New Roman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s</a:t>
            </a:r>
            <a:r>
              <a:rPr sz="1100" spc="20" dirty="0">
                <a:latin typeface="Times New Roman"/>
                <a:cs typeface="Times New Roman"/>
              </a:rPr>
              <a:t>u</a:t>
            </a:r>
            <a:r>
              <a:rPr sz="1100" spc="-10" dirty="0">
                <a:latin typeface="Times New Roman"/>
                <a:cs typeface="Times New Roman"/>
              </a:rPr>
              <a:t>m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y</a:t>
            </a:r>
            <a:r>
              <a:rPr sz="1100" spc="-15" dirty="0">
                <a:latin typeface="Times New Roman"/>
                <a:cs typeface="Times New Roman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u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c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n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take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y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pesticide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waste</a:t>
            </a:r>
            <a:r>
              <a:rPr sz="1100" dirty="0">
                <a:latin typeface="Times New Roman"/>
                <a:cs typeface="Times New Roman"/>
              </a:rPr>
              <a:t> to a </a:t>
            </a:r>
            <a:r>
              <a:rPr sz="1100" spc="-5" dirty="0">
                <a:latin typeface="Times New Roman"/>
                <a:cs typeface="Times New Roman"/>
              </a:rPr>
              <a:t>landfill.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First</a:t>
            </a:r>
            <a:r>
              <a:rPr sz="1100" dirty="0">
                <a:latin typeface="Times New Roman"/>
                <a:cs typeface="Times New Roman"/>
              </a:rPr>
              <a:t> consult with the </a:t>
            </a:r>
            <a:r>
              <a:rPr sz="1100" spc="-5" dirty="0">
                <a:latin typeface="Times New Roman"/>
                <a:cs typeface="Times New Roman"/>
              </a:rPr>
              <a:t>landfill</a:t>
            </a:r>
            <a:r>
              <a:rPr sz="1100" dirty="0">
                <a:latin typeface="Times New Roman"/>
                <a:cs typeface="Times New Roman"/>
              </a:rPr>
              <a:t> operator to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determine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what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types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of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pesticide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waste,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if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a</a:t>
            </a:r>
            <a:r>
              <a:rPr sz="1100" spc="-15" dirty="0">
                <a:latin typeface="Times New Roman"/>
                <a:cs typeface="Times New Roman"/>
              </a:rPr>
              <a:t>n</a:t>
            </a:r>
            <a:r>
              <a:rPr sz="1100" spc="-70" dirty="0">
                <a:latin typeface="Times New Roman"/>
                <a:cs typeface="Times New Roman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, the operator </a:t>
            </a:r>
            <a:r>
              <a:rPr sz="1100" spc="5" dirty="0">
                <a:latin typeface="Times New Roman"/>
                <a:cs typeface="Times New Roman"/>
              </a:rPr>
              <a:t>will</a:t>
            </a:r>
            <a:r>
              <a:rPr sz="1100" dirty="0">
                <a:latin typeface="Times New Roman"/>
                <a:cs typeface="Times New Roman"/>
              </a:rPr>
              <a:t> accept (Figure </a:t>
            </a:r>
            <a:r>
              <a:rPr sz="1100" spc="-35" dirty="0">
                <a:latin typeface="Times New Roman"/>
                <a:cs typeface="Times New Roman"/>
              </a:rPr>
              <a:t>3).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7507684" y="4561204"/>
            <a:ext cx="143510" cy="654050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100" dirty="0">
                <a:solidFill>
                  <a:srgbClr val="FFFFFF"/>
                </a:solidFill>
                <a:latin typeface="Trebuchet MS"/>
                <a:cs typeface="Trebuchet MS"/>
              </a:rPr>
              <a:t>SECTION</a:t>
            </a:r>
            <a:r>
              <a:rPr sz="800" b="1" spc="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25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79084" y="4561204"/>
            <a:ext cx="143510" cy="890905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-20" dirty="0">
                <a:solidFill>
                  <a:srgbClr val="FFFFFF"/>
                </a:solidFill>
                <a:latin typeface="Trebuchet MS"/>
                <a:cs typeface="Trebuchet MS"/>
              </a:rPr>
              <a:t>Handling</a:t>
            </a:r>
            <a:r>
              <a:rPr sz="8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Trebuchet MS"/>
                <a:cs typeface="Trebuchet MS"/>
              </a:rPr>
              <a:t>Pesticides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0253" y="3692740"/>
            <a:ext cx="3100705" cy="2136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614"/>
              </a:lnSpc>
              <a:spcBef>
                <a:spcPts val="100"/>
              </a:spcBef>
            </a:pPr>
            <a:r>
              <a:rPr sz="1400" b="1" spc="-60" dirty="0">
                <a:latin typeface="Tahoma"/>
                <a:cs typeface="Tahoma"/>
              </a:rPr>
              <a:t>Container</a:t>
            </a:r>
            <a:r>
              <a:rPr sz="1400" b="1" spc="-5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Disposal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Probably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largest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source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waste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will </a:t>
            </a:r>
            <a:r>
              <a:rPr sz="1100" dirty="0">
                <a:latin typeface="Times New Roman"/>
                <a:cs typeface="Times New Roman"/>
              </a:rPr>
              <a:t>generate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empty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containers.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first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step </a:t>
            </a:r>
            <a:r>
              <a:rPr sz="1100" dirty="0">
                <a:latin typeface="Times New Roman"/>
                <a:cs typeface="Times New Roman"/>
              </a:rPr>
              <a:t>in disposing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 any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container is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 make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sure it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-20" dirty="0">
                <a:latin typeface="Times New Roman"/>
                <a:cs typeface="Times New Roman"/>
              </a:rPr>
              <a:t>emp- </a:t>
            </a:r>
            <a:r>
              <a:rPr sz="1100" spc="-10" dirty="0">
                <a:latin typeface="Times New Roman"/>
                <a:cs typeface="Times New Roman"/>
              </a:rPr>
              <a:t>ty.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We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discussed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how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empty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triple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rinse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contain- </a:t>
            </a:r>
            <a:r>
              <a:rPr sz="1100" dirty="0">
                <a:latin typeface="Times New Roman"/>
                <a:cs typeface="Times New Roman"/>
              </a:rPr>
              <a:t>ers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chapter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</a:rPr>
              <a:t>Mixing</a:t>
            </a:r>
            <a:r>
              <a:rPr sz="1100" spc="130" dirty="0">
                <a:solidFill>
                  <a:srgbClr val="215E9E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</a:rPr>
              <a:t>and</a:t>
            </a:r>
            <a:r>
              <a:rPr sz="1100" spc="135" dirty="0">
                <a:solidFill>
                  <a:srgbClr val="215E9E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</a:rPr>
              <a:t>Loading</a:t>
            </a:r>
            <a:r>
              <a:rPr sz="1100" dirty="0">
                <a:latin typeface="Times New Roman"/>
                <a:cs typeface="Times New Roman"/>
              </a:rPr>
              <a:t>.”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Containers </a:t>
            </a:r>
            <a:r>
              <a:rPr sz="1100" dirty="0">
                <a:latin typeface="Times New Roman"/>
                <a:cs typeface="Times New Roman"/>
              </a:rPr>
              <a:t>that have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not </a:t>
            </a:r>
            <a:r>
              <a:rPr sz="1100" dirty="0">
                <a:latin typeface="Times New Roman"/>
                <a:cs typeface="Times New Roman"/>
              </a:rPr>
              <a:t>been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properly triple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rinsed might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 </a:t>
            </a:r>
            <a:r>
              <a:rPr sz="1100" spc="-20" dirty="0">
                <a:latin typeface="Times New Roman"/>
                <a:cs typeface="Times New Roman"/>
              </a:rPr>
              <a:t>con- </a:t>
            </a:r>
            <a:r>
              <a:rPr sz="1100" dirty="0">
                <a:latin typeface="Times New Roman"/>
                <a:cs typeface="Times New Roman"/>
              </a:rPr>
              <a:t>sidered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hazardous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waste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them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listed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hazardous.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 algn="just">
              <a:lnSpc>
                <a:spcPct val="91200"/>
              </a:lnSpc>
              <a:spcBef>
                <a:spcPts val="815"/>
              </a:spcBef>
            </a:pPr>
            <a:r>
              <a:rPr sz="1600" spc="-114" dirty="0">
                <a:latin typeface="Yu Gothic"/>
                <a:cs typeface="Yu Gothic"/>
              </a:rPr>
              <a:t>☞</a:t>
            </a:r>
            <a:r>
              <a:rPr sz="1600" spc="-160" dirty="0">
                <a:latin typeface="Yu Gothic"/>
                <a:cs typeface="Yu Gothic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Only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containers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that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25" dirty="0">
                <a:latin typeface="Times New Roman"/>
                <a:cs typeface="Times New Roman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5" dirty="0">
                <a:latin typeface="Times New Roman"/>
                <a:cs typeface="Times New Roman"/>
              </a:rPr>
              <a:t>v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b</a:t>
            </a:r>
            <a:r>
              <a:rPr sz="1100" spc="25" dirty="0">
                <a:latin typeface="Times New Roman"/>
                <a:cs typeface="Times New Roman"/>
              </a:rPr>
              <a:t>ee</a:t>
            </a:r>
            <a:r>
              <a:rPr sz="1100" dirty="0">
                <a:latin typeface="Times New Roman"/>
                <a:cs typeface="Times New Roman"/>
              </a:rPr>
              <a:t>n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triple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25" dirty="0">
                <a:latin typeface="Times New Roman"/>
                <a:cs typeface="Times New Roman"/>
              </a:rPr>
              <a:t>rinsed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or</a:t>
            </a:r>
            <a:r>
              <a:rPr sz="1100" dirty="0">
                <a:latin typeface="Times New Roman"/>
                <a:cs typeface="Times New Roman"/>
              </a:rPr>
              <a:t> the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equivalent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</a:t>
            </a:r>
            <a:r>
              <a:rPr sz="1100" spc="-15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y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recycled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or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disposed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of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 </a:t>
            </a:r>
            <a:r>
              <a:rPr sz="1100" spc="10" dirty="0">
                <a:latin typeface="Times New Roman"/>
                <a:cs typeface="Times New Roman"/>
              </a:rPr>
              <a:t>sanitary</a:t>
            </a:r>
            <a:r>
              <a:rPr sz="1100" spc="-5" dirty="0">
                <a:latin typeface="Times New Roman"/>
                <a:cs typeface="Times New Roman"/>
              </a:rPr>
              <a:t> landfill.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0310" y="5953277"/>
            <a:ext cx="1622425" cy="986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396240">
              <a:lnSpc>
                <a:spcPts val="1250"/>
              </a:lnSpc>
              <a:spcBef>
                <a:spcPts val="200"/>
              </a:spcBef>
            </a:pPr>
            <a:r>
              <a:rPr sz="1100" b="1" spc="-60" dirty="0">
                <a:latin typeface="Tahoma"/>
                <a:cs typeface="Tahoma"/>
              </a:rPr>
              <a:t>Container</a:t>
            </a:r>
            <a:r>
              <a:rPr sz="1100" b="1" spc="-30" dirty="0">
                <a:latin typeface="Tahoma"/>
                <a:cs typeface="Tahoma"/>
              </a:rPr>
              <a:t> </a:t>
            </a:r>
            <a:r>
              <a:rPr sz="1100" b="1" spc="-55" dirty="0">
                <a:latin typeface="Tahoma"/>
                <a:cs typeface="Tahoma"/>
              </a:rPr>
              <a:t>Disposal </a:t>
            </a:r>
            <a:r>
              <a:rPr sz="1100" b="1" spc="-10" dirty="0">
                <a:latin typeface="Tahoma"/>
                <a:cs typeface="Tahoma"/>
              </a:rPr>
              <a:t>Options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</a:pP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only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options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get- </a:t>
            </a:r>
            <a:r>
              <a:rPr sz="1100" dirty="0">
                <a:latin typeface="Times New Roman"/>
                <a:cs typeface="Times New Roman"/>
              </a:rPr>
              <a:t>ting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rid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empty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pesticide </a:t>
            </a:r>
            <a:r>
              <a:rPr sz="1100" dirty="0">
                <a:latin typeface="Times New Roman"/>
                <a:cs typeface="Times New Roman"/>
              </a:rPr>
              <a:t>containers are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(in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order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most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least </a:t>
            </a:r>
            <a:r>
              <a:rPr sz="1100" spc="-10" dirty="0">
                <a:latin typeface="Times New Roman"/>
                <a:cs typeface="Times New Roman"/>
              </a:rPr>
              <a:t>preferred):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0259" y="6938859"/>
            <a:ext cx="1621155" cy="145415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1300" marR="5080" indent="-228600" algn="just">
              <a:lnSpc>
                <a:spcPts val="1250"/>
              </a:lnSpc>
              <a:spcBef>
                <a:spcPts val="300"/>
              </a:spcBef>
              <a:buSzPct val="109090"/>
              <a:buAutoNum type="arabicPeriod"/>
              <a:tabLst>
                <a:tab pos="241300" algn="l"/>
              </a:tabLst>
            </a:pPr>
            <a:r>
              <a:rPr sz="1100" spc="-10" dirty="0">
                <a:latin typeface="Times New Roman"/>
                <a:cs typeface="Times New Roman"/>
              </a:rPr>
              <a:t>Return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them</a:t>
            </a:r>
            <a:r>
              <a:rPr sz="1100" spc="-30" dirty="0">
                <a:latin typeface="Times New Roman"/>
                <a:cs typeface="Times New Roman"/>
              </a:rPr>
              <a:t> to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the </a:t>
            </a:r>
            <a:r>
              <a:rPr sz="1100" spc="-10" dirty="0">
                <a:latin typeface="Times New Roman"/>
                <a:cs typeface="Times New Roman"/>
              </a:rPr>
              <a:t>dealer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reuse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refilling,</a:t>
            </a:r>
            <a:endParaRPr sz="1100">
              <a:latin typeface="Times New Roman"/>
              <a:cs typeface="Times New Roman"/>
            </a:endParaRPr>
          </a:p>
          <a:p>
            <a:pPr marL="240665" indent="-227965" algn="just">
              <a:lnSpc>
                <a:spcPct val="100000"/>
              </a:lnSpc>
              <a:spcBef>
                <a:spcPts val="160"/>
              </a:spcBef>
              <a:buSzPct val="109090"/>
              <a:buAutoNum type="arabicPeriod"/>
              <a:tabLst>
                <a:tab pos="240665" algn="l"/>
              </a:tabLst>
            </a:pPr>
            <a:r>
              <a:rPr sz="1100" spc="-10" dirty="0">
                <a:latin typeface="Times New Roman"/>
                <a:cs typeface="Times New Roman"/>
              </a:rPr>
              <a:t>Recycle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them,</a:t>
            </a:r>
            <a:endParaRPr sz="1100">
              <a:latin typeface="Times New Roman"/>
              <a:cs typeface="Times New Roman"/>
            </a:endParaRPr>
          </a:p>
          <a:p>
            <a:pPr marL="240665" marR="5080" indent="-228600" algn="just">
              <a:lnSpc>
                <a:spcPts val="1250"/>
              </a:lnSpc>
              <a:spcBef>
                <a:spcPts val="370"/>
              </a:spcBef>
              <a:buSzPct val="109090"/>
              <a:buAutoNum type="arabicPeriod"/>
              <a:tabLst>
                <a:tab pos="240665" algn="l"/>
              </a:tabLst>
            </a:pPr>
            <a:r>
              <a:rPr sz="1100" dirty="0">
                <a:latin typeface="Times New Roman"/>
                <a:cs typeface="Times New Roman"/>
              </a:rPr>
              <a:t>Bring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them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Wiscon- </a:t>
            </a:r>
            <a:r>
              <a:rPr sz="1100" dirty="0">
                <a:latin typeface="Times New Roman"/>
                <a:cs typeface="Times New Roman"/>
              </a:rPr>
              <a:t>sin</a:t>
            </a:r>
            <a:r>
              <a:rPr sz="1100" spc="3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Clean</a:t>
            </a:r>
            <a:r>
              <a:rPr sz="1100" spc="3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Sweep</a:t>
            </a:r>
            <a:r>
              <a:rPr sz="1100" spc="3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pro- </a:t>
            </a:r>
            <a:r>
              <a:rPr sz="1100" dirty="0">
                <a:latin typeface="Times New Roman"/>
                <a:cs typeface="Times New Roman"/>
              </a:rPr>
              <a:t>gram,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or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ts val="1250"/>
              </a:lnSpc>
              <a:spcBef>
                <a:spcPts val="360"/>
              </a:spcBef>
              <a:buSzPct val="109090"/>
              <a:buAutoNum type="arabicPeriod"/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Dispose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them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 </a:t>
            </a:r>
            <a:r>
              <a:rPr sz="1100" dirty="0">
                <a:latin typeface="Times New Roman"/>
                <a:cs typeface="Times New Roman"/>
              </a:rPr>
              <a:t>approved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landfill.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0253" y="8453969"/>
            <a:ext cx="1621155" cy="73279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241300" marR="5080" indent="-228600" algn="just">
              <a:lnSpc>
                <a:spcPct val="92300"/>
              </a:lnSpc>
              <a:spcBef>
                <a:spcPts val="245"/>
              </a:spcBef>
            </a:pPr>
            <a:r>
              <a:rPr sz="1600" spc="-114" dirty="0">
                <a:latin typeface="Yu Gothic"/>
                <a:cs typeface="Yu Gothic"/>
              </a:rPr>
              <a:t>☞</a:t>
            </a:r>
            <a:r>
              <a:rPr sz="1600" spc="-160" dirty="0">
                <a:latin typeface="Yu Gothic"/>
                <a:cs typeface="Yu Gothic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It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is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25" dirty="0">
                <a:latin typeface="Times New Roman"/>
                <a:cs typeface="Times New Roman"/>
              </a:rPr>
              <a:t>illegal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to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35" dirty="0">
                <a:latin typeface="Times New Roman"/>
                <a:cs typeface="Times New Roman"/>
              </a:rPr>
              <a:t>bury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or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burn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a</a:t>
            </a:r>
            <a:r>
              <a:rPr sz="1100" spc="-15" dirty="0">
                <a:latin typeface="Times New Roman"/>
                <a:cs typeface="Times New Roman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y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pesticide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con-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70" dirty="0">
                <a:latin typeface="Times New Roman"/>
                <a:cs typeface="Times New Roman"/>
              </a:rPr>
              <a:t>tainers</a:t>
            </a:r>
            <a:r>
              <a:rPr sz="1100" spc="290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Times New Roman"/>
                <a:cs typeface="Times New Roman"/>
              </a:rPr>
              <a:t>in</a:t>
            </a:r>
            <a:r>
              <a:rPr sz="1100" spc="290" dirty="0">
                <a:latin typeface="Times New Roman"/>
                <a:cs typeface="Times New Roman"/>
              </a:rPr>
              <a:t> </a:t>
            </a:r>
            <a:r>
              <a:rPr sz="1100" spc="60" dirty="0">
                <a:latin typeface="Times New Roman"/>
                <a:cs typeface="Times New Roman"/>
              </a:rPr>
              <a:t>Wisconsin</a:t>
            </a:r>
            <a:r>
              <a:rPr sz="1100" dirty="0">
                <a:latin typeface="Times New Roman"/>
                <a:cs typeface="Times New Roman"/>
              </a:rPr>
              <a:t> (Figure </a:t>
            </a:r>
            <a:r>
              <a:rPr sz="1100" spc="-25" dirty="0">
                <a:latin typeface="Times New Roman"/>
                <a:cs typeface="Times New Roman"/>
              </a:rPr>
              <a:t>4).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22960" y="522223"/>
            <a:ext cx="3074670" cy="1760855"/>
            <a:chOff x="822960" y="522223"/>
            <a:chExt cx="3074670" cy="1760855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0968" y="534923"/>
              <a:ext cx="3038640" cy="173507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35660" y="534923"/>
              <a:ext cx="3049270" cy="1735455"/>
            </a:xfrm>
            <a:custGeom>
              <a:avLst/>
              <a:gdLst/>
              <a:ahLst/>
              <a:cxnLst/>
              <a:rect l="l" t="t" r="r" b="b"/>
              <a:pathLst>
                <a:path w="3049270" h="1735455">
                  <a:moveTo>
                    <a:pt x="0" y="1735074"/>
                  </a:moveTo>
                  <a:lnTo>
                    <a:pt x="3049269" y="1735074"/>
                  </a:lnTo>
                  <a:lnTo>
                    <a:pt x="3049269" y="0"/>
                  </a:lnTo>
                  <a:lnTo>
                    <a:pt x="0" y="0"/>
                  </a:lnTo>
                  <a:lnTo>
                    <a:pt x="0" y="173507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29310" y="2352039"/>
            <a:ext cx="3061970" cy="116141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97155" rIns="0" bIns="0" rtlCol="0">
            <a:spAutoFit/>
          </a:bodyPr>
          <a:lstStyle/>
          <a:p>
            <a:pPr marL="62865" marR="55244" algn="just">
              <a:lnSpc>
                <a:spcPts val="1100"/>
              </a:lnSpc>
              <a:spcBef>
                <a:spcPts val="765"/>
              </a:spcBef>
            </a:pPr>
            <a:r>
              <a:rPr sz="1000" b="1" spc="-55" dirty="0">
                <a:latin typeface="Tahoma"/>
                <a:cs typeface="Tahoma"/>
              </a:rPr>
              <a:t>Figure</a:t>
            </a:r>
            <a:r>
              <a:rPr sz="1000" b="1" spc="-105" dirty="0">
                <a:latin typeface="Tahoma"/>
                <a:cs typeface="Tahoma"/>
              </a:rPr>
              <a:t> </a:t>
            </a:r>
            <a:r>
              <a:rPr sz="1000" b="1" spc="-100" dirty="0">
                <a:latin typeface="Tahoma"/>
                <a:cs typeface="Tahoma"/>
              </a:rPr>
              <a:t>3:</a:t>
            </a:r>
            <a:r>
              <a:rPr sz="1000" b="1" spc="-95" dirty="0">
                <a:latin typeface="Tahoma"/>
                <a:cs typeface="Tahoma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Landfill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operators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can,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but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are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not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required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by </a:t>
            </a:r>
            <a:r>
              <a:rPr sz="1000" spc="-90" dirty="0">
                <a:latin typeface="Trebuchet MS"/>
                <a:cs typeface="Trebuchet MS"/>
              </a:rPr>
              <a:t>law,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to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accept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solid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pesticide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wastes.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If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wastes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in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landfill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are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found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to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be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causing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environmental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or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human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health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problems,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landfill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operator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shares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legal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liability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with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landfill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customers.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This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means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some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landfill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operators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are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reluctant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to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accept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many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kinds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of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pesticide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waste.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(Photo</a:t>
            </a:r>
            <a:r>
              <a:rPr sz="800" spc="5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courtesy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of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the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25" dirty="0">
                <a:latin typeface="Trebuchet MS"/>
                <a:cs typeface="Trebuchet MS"/>
              </a:rPr>
              <a:t>Wisconsin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45" dirty="0">
                <a:latin typeface="Trebuchet MS"/>
                <a:cs typeface="Trebuchet MS"/>
              </a:rPr>
              <a:t>DNR).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13526" y="466725"/>
            <a:ext cx="1598930" cy="162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403225">
              <a:lnSpc>
                <a:spcPts val="1250"/>
              </a:lnSpc>
              <a:spcBef>
                <a:spcPts val="200"/>
              </a:spcBef>
            </a:pPr>
            <a:r>
              <a:rPr sz="1100" b="1" i="1" cap="small" spc="-95" dirty="0">
                <a:latin typeface="Trebuchet MS"/>
                <a:cs typeface="Trebuchet MS"/>
              </a:rPr>
              <a:t>Wisconsin</a:t>
            </a:r>
            <a:r>
              <a:rPr sz="1100" b="1" i="1" cap="small" spc="-5" dirty="0">
                <a:latin typeface="Trebuchet MS"/>
                <a:cs typeface="Trebuchet MS"/>
              </a:rPr>
              <a:t> </a:t>
            </a:r>
            <a:r>
              <a:rPr sz="1100" b="1" i="1" cap="small" spc="-105" dirty="0">
                <a:latin typeface="Trebuchet MS"/>
                <a:cs typeface="Trebuchet MS"/>
              </a:rPr>
              <a:t>Clean</a:t>
            </a:r>
            <a:r>
              <a:rPr sz="1100" b="1" i="1" cap="small" spc="-5" dirty="0">
                <a:latin typeface="Trebuchet MS"/>
                <a:cs typeface="Trebuchet MS"/>
              </a:rPr>
              <a:t> </a:t>
            </a:r>
            <a:r>
              <a:rPr sz="1100" b="1" i="1" cap="small" spc="-180" dirty="0">
                <a:latin typeface="Trebuchet MS"/>
                <a:cs typeface="Trebuchet MS"/>
              </a:rPr>
              <a:t>Sweep</a:t>
            </a:r>
            <a:r>
              <a:rPr sz="1100" b="1" i="1" cap="small" spc="-10" dirty="0">
                <a:latin typeface="Trebuchet MS"/>
                <a:cs typeface="Trebuchet MS"/>
              </a:rPr>
              <a:t> Program</a:t>
            </a:r>
            <a:endParaRPr sz="1100">
              <a:latin typeface="Trebuchet MS"/>
              <a:cs typeface="Trebuchet MS"/>
            </a:endParaRPr>
          </a:p>
          <a:p>
            <a:pPr marL="12700" marR="5080" algn="just">
              <a:lnSpc>
                <a:spcPts val="1250"/>
              </a:lnSpc>
            </a:pPr>
            <a:r>
              <a:rPr sz="1100" dirty="0">
                <a:latin typeface="Times New Roman"/>
                <a:cs typeface="Times New Roman"/>
              </a:rPr>
              <a:t>Businesses</a:t>
            </a:r>
            <a:r>
              <a:rPr sz="1100" spc="3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3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dispose</a:t>
            </a:r>
            <a:r>
              <a:rPr sz="1100" spc="330" dirty="0">
                <a:latin typeface="Times New Roman"/>
                <a:cs typeface="Times New Roman"/>
              </a:rPr>
              <a:t> </a:t>
            </a:r>
            <a:r>
              <a:rPr sz="1100" spc="-35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unwanted</a:t>
            </a:r>
            <a:r>
              <a:rPr sz="1100" spc="254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pesticides</a:t>
            </a:r>
            <a:r>
              <a:rPr sz="1100" spc="260" dirty="0">
                <a:latin typeface="Times New Roman"/>
                <a:cs typeface="Times New Roman"/>
              </a:rPr>
              <a:t>  </a:t>
            </a:r>
            <a:r>
              <a:rPr sz="1100" spc="-25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280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chemicals</a:t>
            </a:r>
            <a:r>
              <a:rPr sz="1100" spc="280" dirty="0">
                <a:latin typeface="Times New Roman"/>
                <a:cs typeface="Times New Roman"/>
              </a:rPr>
              <a:t>  </a:t>
            </a:r>
            <a:r>
              <a:rPr sz="1100" spc="-10" dirty="0">
                <a:latin typeface="Times New Roman"/>
                <a:cs typeface="Times New Roman"/>
              </a:rPr>
              <a:t>through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3"/>
              </a:rPr>
              <a:t>Wisconsin</a:t>
            </a:r>
            <a:r>
              <a:rPr sz="1100" spc="20" dirty="0">
                <a:solidFill>
                  <a:srgbClr val="215E9E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3"/>
              </a:rPr>
              <a:t>Clean</a:t>
            </a:r>
            <a:r>
              <a:rPr sz="1100" spc="20" dirty="0">
                <a:solidFill>
                  <a:srgbClr val="215E9E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1100" spc="-20" dirty="0">
                <a:solidFill>
                  <a:srgbClr val="215E9E"/>
                </a:solidFill>
                <a:latin typeface="Times New Roman"/>
                <a:cs typeface="Times New Roman"/>
                <a:hlinkClick r:id="rId3"/>
              </a:rPr>
              <a:t>Sweep</a:t>
            </a:r>
            <a:r>
              <a:rPr sz="1100" spc="-20" dirty="0">
                <a:solidFill>
                  <a:srgbClr val="215E9E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program.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collections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sponsored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counties, </a:t>
            </a:r>
            <a:r>
              <a:rPr sz="1100" dirty="0">
                <a:latin typeface="Times New Roman"/>
                <a:cs typeface="Times New Roman"/>
              </a:rPr>
              <a:t>but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funded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through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DATCP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5).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13529" y="2212657"/>
            <a:ext cx="1592580" cy="986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While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intended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chemi- </a:t>
            </a:r>
            <a:r>
              <a:rPr sz="1100" dirty="0">
                <a:latin typeface="Times New Roman"/>
                <a:cs typeface="Times New Roman"/>
              </a:rPr>
              <a:t>cals,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certain</a:t>
            </a:r>
            <a:r>
              <a:rPr sz="1100" spc="2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kinds</a:t>
            </a:r>
            <a:r>
              <a:rPr sz="1100" spc="2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con- </a:t>
            </a:r>
            <a:r>
              <a:rPr sz="1100" dirty="0">
                <a:latin typeface="Times New Roman"/>
                <a:cs typeface="Times New Roman"/>
              </a:rPr>
              <a:t>tainers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brought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collection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sites.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program</a:t>
            </a:r>
            <a:r>
              <a:rPr sz="1100" spc="4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routinely</a:t>
            </a:r>
            <a:r>
              <a:rPr sz="1100" spc="4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accepts </a:t>
            </a:r>
            <a:r>
              <a:rPr sz="1100" dirty="0">
                <a:latin typeface="Times New Roman"/>
                <a:cs typeface="Times New Roman"/>
              </a:rPr>
              <a:t>metal,</a:t>
            </a:r>
            <a:r>
              <a:rPr sz="1100" spc="4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residue</a:t>
            </a:r>
            <a:r>
              <a:rPr sz="1100" spc="4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laden,</a:t>
            </a:r>
            <a:r>
              <a:rPr sz="1100" spc="44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13529" y="3164852"/>
            <a:ext cx="189483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imes New Roman"/>
                <a:cs typeface="Times New Roman"/>
              </a:rPr>
              <a:t>non-recyclable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plastic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containers.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13529" y="3482390"/>
            <a:ext cx="3100705" cy="162242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Applicators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dealers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treated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businesses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for </a:t>
            </a:r>
            <a:r>
              <a:rPr sz="1100" dirty="0">
                <a:latin typeface="Times New Roman"/>
                <a:cs typeface="Times New Roman"/>
              </a:rPr>
              <a:t>purposes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Clean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Sweep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program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normal- </a:t>
            </a:r>
            <a:r>
              <a:rPr sz="1100" dirty="0">
                <a:latin typeface="Times New Roman"/>
                <a:cs typeface="Times New Roman"/>
              </a:rPr>
              <a:t>ly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required to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pay some fees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 </a:t>
            </a:r>
            <a:r>
              <a:rPr sz="1100" spc="-10" dirty="0">
                <a:latin typeface="Times New Roman"/>
                <a:cs typeface="Times New Roman"/>
              </a:rPr>
              <a:t>disposal.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614"/>
              </a:lnSpc>
              <a:spcBef>
                <a:spcPts val="855"/>
              </a:spcBef>
            </a:pPr>
            <a:r>
              <a:rPr sz="1400" b="1" spc="-35" dirty="0">
                <a:latin typeface="Tahoma"/>
                <a:cs typeface="Tahoma"/>
              </a:rPr>
              <a:t>Liquid</a:t>
            </a:r>
            <a:r>
              <a:rPr sz="1400" b="1" spc="-5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Disposal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spc="-10" dirty="0">
                <a:latin typeface="Times New Roman"/>
                <a:cs typeface="Times New Roman"/>
              </a:rPr>
              <a:t>Partially-</a:t>
            </a:r>
            <a:r>
              <a:rPr sz="1100" dirty="0">
                <a:latin typeface="Times New Roman"/>
                <a:cs typeface="Times New Roman"/>
              </a:rPr>
              <a:t>filled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containers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still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liquid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must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managed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hazardous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wastes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(discussed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later)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 </a:t>
            </a:r>
            <a:r>
              <a:rPr sz="1100" dirty="0">
                <a:latin typeface="Times New Roman"/>
                <a:cs typeface="Times New Roman"/>
              </a:rPr>
              <a:t>assure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highest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level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environmental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human </a:t>
            </a:r>
            <a:r>
              <a:rPr sz="1100" dirty="0">
                <a:latin typeface="Times New Roman"/>
                <a:cs typeface="Times New Roman"/>
              </a:rPr>
              <a:t>health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protection.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general,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sanitary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landfills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b="1" spc="-25" dirty="0">
                <a:latin typeface="Times New Roman"/>
                <a:cs typeface="Times New Roman"/>
              </a:rPr>
              <a:t>not </a:t>
            </a:r>
            <a:r>
              <a:rPr sz="1100" dirty="0">
                <a:latin typeface="Times New Roman"/>
                <a:cs typeface="Times New Roman"/>
              </a:rPr>
              <a:t>accept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liquid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wastes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 </a:t>
            </a:r>
            <a:r>
              <a:rPr sz="1100" spc="-20" dirty="0">
                <a:latin typeface="Times New Roman"/>
                <a:cs typeface="Times New Roman"/>
              </a:rPr>
              <a:t>sort.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13522" y="5229059"/>
            <a:ext cx="3100705" cy="1622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5"/>
              </a:lnSpc>
              <a:spcBef>
                <a:spcPts val="100"/>
              </a:spcBef>
            </a:pPr>
            <a:r>
              <a:rPr sz="1100" b="1" spc="-10" dirty="0">
                <a:latin typeface="Tahoma"/>
                <a:cs typeface="Tahoma"/>
              </a:rPr>
              <a:t>Solidification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Small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amounts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certain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liquids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(that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-10" dirty="0">
                <a:latin typeface="Times New Roman"/>
                <a:cs typeface="Times New Roman"/>
              </a:rPr>
              <a:t> classified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hazardous)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solidified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before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being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taken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 </a:t>
            </a:r>
            <a:r>
              <a:rPr sz="1100" dirty="0">
                <a:latin typeface="Times New Roman"/>
                <a:cs typeface="Times New Roman"/>
              </a:rPr>
              <a:t>sanitary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landfills.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Contact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local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landfill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manager </a:t>
            </a:r>
            <a:r>
              <a:rPr sz="1100" dirty="0">
                <a:latin typeface="Times New Roman"/>
                <a:cs typeface="Times New Roman"/>
              </a:rPr>
              <a:t>to confirm this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option before doing </a:t>
            </a:r>
            <a:r>
              <a:rPr sz="1100" spc="-20" dirty="0">
                <a:latin typeface="Times New Roman"/>
                <a:cs typeface="Times New Roman"/>
              </a:rPr>
              <a:t>this.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 algn="just">
              <a:lnSpc>
                <a:spcPct val="92300"/>
              </a:lnSpc>
              <a:spcBef>
                <a:spcPts val="800"/>
              </a:spcBef>
            </a:pPr>
            <a:r>
              <a:rPr sz="1600" spc="-114" dirty="0">
                <a:latin typeface="Yu Gothic"/>
                <a:cs typeface="Yu Gothic"/>
              </a:rPr>
              <a:t>☞</a:t>
            </a:r>
            <a:r>
              <a:rPr sz="1600" spc="-160" dirty="0">
                <a:latin typeface="Yu Gothic"/>
                <a:cs typeface="Yu Gothic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Do </a:t>
            </a:r>
            <a:r>
              <a:rPr sz="1100" spc="-10" dirty="0">
                <a:latin typeface="Times New Roman"/>
                <a:cs typeface="Times New Roman"/>
              </a:rPr>
              <a:t>not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solidify</a:t>
            </a:r>
            <a:r>
              <a:rPr sz="1100" spc="-5" dirty="0">
                <a:latin typeface="Times New Roman"/>
                <a:cs typeface="Times New Roman"/>
              </a:rPr>
              <a:t> or </a:t>
            </a:r>
            <a:r>
              <a:rPr sz="1100" spc="15" dirty="0">
                <a:latin typeface="Times New Roman"/>
                <a:cs typeface="Times New Roman"/>
              </a:rPr>
              <a:t>a</a:t>
            </a:r>
            <a:r>
              <a:rPr sz="1100" spc="-5" dirty="0">
                <a:latin typeface="Times New Roman"/>
                <a:cs typeface="Times New Roman"/>
              </a:rPr>
              <a:t>m</a:t>
            </a:r>
            <a:r>
              <a:rPr sz="1100" spc="5" dirty="0">
                <a:latin typeface="Times New Roman"/>
                <a:cs typeface="Times New Roman"/>
              </a:rPr>
              <a:t>e</a:t>
            </a:r>
            <a:r>
              <a:rPr sz="1100" spc="-10" dirty="0">
                <a:latin typeface="Times New Roman"/>
                <a:cs typeface="Times New Roman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d</a:t>
            </a:r>
            <a:r>
              <a:rPr sz="1100" spc="-5" dirty="0">
                <a:latin typeface="Times New Roman"/>
                <a:cs typeface="Times New Roman"/>
              </a:rPr>
              <a:t> liquid </a:t>
            </a:r>
            <a:r>
              <a:rPr sz="1100" b="1" spc="-5" dirty="0">
                <a:latin typeface="Times New Roman"/>
                <a:cs typeface="Times New Roman"/>
              </a:rPr>
              <a:t>hazardous wastes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without</a:t>
            </a:r>
            <a:r>
              <a:rPr sz="1100" dirty="0">
                <a:latin typeface="Times New Roman"/>
                <a:cs typeface="Times New Roman"/>
              </a:rPr>
              <a:t> authorization </a:t>
            </a:r>
            <a:r>
              <a:rPr sz="1100" spc="5" dirty="0">
                <a:latin typeface="Times New Roman"/>
                <a:cs typeface="Times New Roman"/>
              </a:rPr>
              <a:t>from</a:t>
            </a:r>
            <a:r>
              <a:rPr sz="1100" dirty="0">
                <a:latin typeface="Times New Roman"/>
                <a:cs typeface="Times New Roman"/>
              </a:rPr>
              <a:t> a hazardous </a:t>
            </a:r>
            <a:r>
              <a:rPr sz="1100" spc="-5" dirty="0">
                <a:latin typeface="Times New Roman"/>
                <a:cs typeface="Times New Roman"/>
              </a:rPr>
              <a:t>waste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spe-</a:t>
            </a:r>
            <a:r>
              <a:rPr sz="1100" dirty="0">
                <a:latin typeface="Times New Roman"/>
                <a:cs typeface="Times New Roman"/>
              </a:rPr>
              <a:t> cialist—</a:t>
            </a:r>
            <a:r>
              <a:rPr sz="1100" spc="10" dirty="0">
                <a:latin typeface="Times New Roman"/>
                <a:cs typeface="Times New Roman"/>
              </a:rPr>
              <a:t>in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a</a:t>
            </a:r>
            <a:r>
              <a:rPr sz="1100" spc="-15" dirty="0">
                <a:latin typeface="Times New Roman"/>
                <a:cs typeface="Times New Roman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y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s</a:t>
            </a:r>
            <a:r>
              <a:rPr sz="1100" spc="-5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,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y</a:t>
            </a:r>
            <a:r>
              <a:rPr sz="1100" spc="-10" dirty="0">
                <a:latin typeface="Times New Roman"/>
                <a:cs typeface="Times New Roman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u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cannot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bring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Times New Roman"/>
                <a:cs typeface="Times New Roman"/>
              </a:rPr>
              <a:t>hazardous wastes </a:t>
            </a:r>
            <a:r>
              <a:rPr sz="1100" dirty="0">
                <a:latin typeface="Times New Roman"/>
                <a:cs typeface="Times New Roman"/>
              </a:rPr>
              <a:t>to a </a:t>
            </a:r>
            <a:r>
              <a:rPr sz="1100" spc="10" dirty="0">
                <a:latin typeface="Times New Roman"/>
                <a:cs typeface="Times New Roman"/>
              </a:rPr>
              <a:t>sanitary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landfill.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13580" y="8721610"/>
            <a:ext cx="3100070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5"/>
              </a:lnSpc>
              <a:spcBef>
                <a:spcPts val="100"/>
              </a:spcBef>
            </a:pPr>
            <a:r>
              <a:rPr sz="1100" b="1" spc="-60" dirty="0">
                <a:latin typeface="Tahoma"/>
                <a:cs typeface="Tahoma"/>
              </a:rPr>
              <a:t>Other</a:t>
            </a:r>
            <a:r>
              <a:rPr sz="1100" b="1" spc="-25" dirty="0">
                <a:latin typeface="Tahoma"/>
                <a:cs typeface="Tahoma"/>
              </a:rPr>
              <a:t> </a:t>
            </a:r>
            <a:r>
              <a:rPr sz="1100" b="1" spc="-60" dirty="0">
                <a:latin typeface="Tahoma"/>
                <a:cs typeface="Tahoma"/>
              </a:rPr>
              <a:t>Disposal</a:t>
            </a:r>
            <a:r>
              <a:rPr sz="1100" b="1" spc="-25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Options</a:t>
            </a:r>
            <a:endParaRPr sz="1100">
              <a:latin typeface="Tahoma"/>
              <a:cs typeface="Tahoma"/>
            </a:endParaRPr>
          </a:p>
          <a:p>
            <a:pPr marL="12700" marR="5080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disposal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options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include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contacting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commer- </a:t>
            </a:r>
            <a:r>
              <a:rPr sz="1100" dirty="0">
                <a:latin typeface="Times New Roman"/>
                <a:cs typeface="Times New Roman"/>
              </a:rPr>
              <a:t>cial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hazardous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waste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hauler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pickup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busi-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807455" y="522223"/>
            <a:ext cx="1393825" cy="1371600"/>
            <a:chOff x="5807455" y="522223"/>
            <a:chExt cx="1393825" cy="1371600"/>
          </a:xfrm>
        </p:grpSpPr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31078" y="534923"/>
              <a:ext cx="1346187" cy="134619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820155" y="534923"/>
              <a:ext cx="1368425" cy="1346200"/>
            </a:xfrm>
            <a:custGeom>
              <a:avLst/>
              <a:gdLst/>
              <a:ahLst/>
              <a:cxnLst/>
              <a:rect l="l" t="t" r="r" b="b"/>
              <a:pathLst>
                <a:path w="1368425" h="1346200">
                  <a:moveTo>
                    <a:pt x="0" y="1346200"/>
                  </a:moveTo>
                  <a:lnTo>
                    <a:pt x="1368044" y="1346200"/>
                  </a:lnTo>
                  <a:lnTo>
                    <a:pt x="1368044" y="0"/>
                  </a:lnTo>
                  <a:lnTo>
                    <a:pt x="0" y="0"/>
                  </a:lnTo>
                  <a:lnTo>
                    <a:pt x="0" y="13462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813805" y="1942845"/>
            <a:ext cx="1381125" cy="9429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63500" marR="52705" algn="just">
              <a:lnSpc>
                <a:spcPts val="1100"/>
              </a:lnSpc>
              <a:spcBef>
                <a:spcPts val="455"/>
              </a:spcBef>
            </a:pPr>
            <a:r>
              <a:rPr sz="1000" b="1" spc="40" dirty="0">
                <a:latin typeface="Tahoma"/>
                <a:cs typeface="Tahoma"/>
              </a:rPr>
              <a:t>Figure</a:t>
            </a:r>
            <a:r>
              <a:rPr sz="1000" b="1" spc="345" dirty="0">
                <a:latin typeface="Tahoma"/>
                <a:cs typeface="Tahoma"/>
              </a:rPr>
              <a:t> </a:t>
            </a:r>
            <a:r>
              <a:rPr sz="1000" b="1" spc="-85" dirty="0">
                <a:latin typeface="Tahoma"/>
                <a:cs typeface="Tahoma"/>
              </a:rPr>
              <a:t>5</a:t>
            </a:r>
            <a:r>
              <a:rPr sz="1000" b="1" spc="-195" dirty="0">
                <a:latin typeface="Tahoma"/>
                <a:cs typeface="Tahoma"/>
              </a:rPr>
              <a:t> </a:t>
            </a:r>
            <a:r>
              <a:rPr sz="1000" b="1" spc="-110" dirty="0">
                <a:latin typeface="Tahoma"/>
                <a:cs typeface="Tahoma"/>
              </a:rPr>
              <a:t>:</a:t>
            </a:r>
            <a:r>
              <a:rPr sz="1000" b="1" spc="370" dirty="0">
                <a:latin typeface="Tahoma"/>
                <a:cs typeface="Tahoma"/>
              </a:rPr>
              <a:t> </a:t>
            </a:r>
            <a:r>
              <a:rPr sz="1000" spc="30" dirty="0">
                <a:latin typeface="Trebuchet MS"/>
                <a:cs typeface="Trebuchet MS"/>
              </a:rPr>
              <a:t>Call</a:t>
            </a:r>
            <a:r>
              <a:rPr sz="1000" spc="375" dirty="0">
                <a:latin typeface="Trebuchet MS"/>
                <a:cs typeface="Trebuchet MS"/>
              </a:rPr>
              <a:t> </a:t>
            </a:r>
            <a:r>
              <a:rPr sz="1000" spc="35" dirty="0">
                <a:latin typeface="Trebuchet MS"/>
                <a:cs typeface="Trebuchet MS"/>
              </a:rPr>
              <a:t>the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15E9E"/>
                </a:solidFill>
                <a:latin typeface="Trebuchet MS"/>
                <a:cs typeface="Trebuchet MS"/>
                <a:hlinkClick r:id="rId3"/>
              </a:rPr>
              <a:t>Clean</a:t>
            </a:r>
            <a:r>
              <a:rPr sz="1000" spc="65" dirty="0">
                <a:solidFill>
                  <a:srgbClr val="215E9E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sz="1000" spc="-5" dirty="0">
                <a:solidFill>
                  <a:srgbClr val="215E9E"/>
                </a:solidFill>
                <a:latin typeface="Trebuchet MS"/>
                <a:cs typeface="Trebuchet MS"/>
                <a:hlinkClick r:id="rId3"/>
              </a:rPr>
              <a:t>Sweep</a:t>
            </a:r>
            <a:r>
              <a:rPr sz="1000" spc="65" dirty="0">
                <a:solidFill>
                  <a:srgbClr val="215E9E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sz="1000" spc="5" dirty="0">
                <a:solidFill>
                  <a:srgbClr val="215E9E"/>
                </a:solidFill>
                <a:latin typeface="Trebuchet MS"/>
                <a:cs typeface="Trebuchet MS"/>
                <a:hlinkClick r:id="rId3"/>
              </a:rPr>
              <a:t>program</a:t>
            </a:r>
            <a:r>
              <a:rPr sz="1000" spc="10" dirty="0">
                <a:solidFill>
                  <a:srgbClr val="215E9E"/>
                </a:solidFill>
                <a:latin typeface="Trebuchet MS"/>
                <a:cs typeface="Trebuchet MS"/>
              </a:rPr>
              <a:t> </a:t>
            </a:r>
            <a:r>
              <a:rPr sz="1000" spc="30" dirty="0">
                <a:latin typeface="Trebuchet MS"/>
                <a:cs typeface="Trebuchet MS"/>
              </a:rPr>
              <a:t>(through</a:t>
            </a:r>
            <a:r>
              <a:rPr sz="1000" spc="16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DATCP,</a:t>
            </a:r>
            <a:r>
              <a:rPr sz="1000" spc="160" dirty="0">
                <a:latin typeface="Trebuchet MS"/>
                <a:cs typeface="Trebuchet MS"/>
              </a:rPr>
              <a:t> </a:t>
            </a:r>
            <a:r>
              <a:rPr sz="1000" spc="35" dirty="0">
                <a:solidFill>
                  <a:srgbClr val="215E9E"/>
                </a:solidFill>
                <a:latin typeface="Trebuchet MS"/>
                <a:cs typeface="Trebuchet MS"/>
              </a:rPr>
              <a:t>Ap-</a:t>
            </a:r>
            <a:r>
              <a:rPr sz="1000" spc="-50" dirty="0">
                <a:solidFill>
                  <a:srgbClr val="215E9E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15E9E"/>
                </a:solidFill>
                <a:latin typeface="Trebuchet MS"/>
                <a:cs typeface="Trebuchet MS"/>
              </a:rPr>
              <a:t>pendix</a:t>
            </a:r>
            <a:r>
              <a:rPr sz="1000" spc="-114" dirty="0">
                <a:solidFill>
                  <a:srgbClr val="215E9E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215E9E"/>
                </a:solidFill>
                <a:latin typeface="Trebuchet MS"/>
                <a:cs typeface="Trebuchet MS"/>
              </a:rPr>
              <a:t>A</a:t>
            </a:r>
            <a:r>
              <a:rPr sz="1000" spc="-35" dirty="0">
                <a:latin typeface="Trebuchet MS"/>
                <a:cs typeface="Trebuchet MS"/>
              </a:rPr>
              <a:t>)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to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find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out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75" dirty="0">
                <a:latin typeface="Trebuchet MS"/>
                <a:cs typeface="Trebuchet MS"/>
              </a:rPr>
              <a:t>if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Clean</a:t>
            </a:r>
            <a:r>
              <a:rPr sz="1000" spc="35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Sweep</a:t>
            </a:r>
            <a:r>
              <a:rPr sz="1000" spc="35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has</a:t>
            </a:r>
            <a:r>
              <a:rPr sz="1000" spc="35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been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planned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for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your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county.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138929" y="7075805"/>
            <a:ext cx="3049270" cy="1474470"/>
          </a:xfrm>
          <a:custGeom>
            <a:avLst/>
            <a:gdLst/>
            <a:ahLst/>
            <a:cxnLst/>
            <a:rect l="l" t="t" r="r" b="b"/>
            <a:pathLst>
              <a:path w="3049270" h="1474470">
                <a:moveTo>
                  <a:pt x="2896870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1321816"/>
                </a:lnTo>
                <a:lnTo>
                  <a:pt x="7769" y="1369984"/>
                </a:lnTo>
                <a:lnTo>
                  <a:pt x="29405" y="1411819"/>
                </a:lnTo>
                <a:lnTo>
                  <a:pt x="62396" y="1444810"/>
                </a:lnTo>
                <a:lnTo>
                  <a:pt x="104231" y="1466446"/>
                </a:lnTo>
                <a:lnTo>
                  <a:pt x="152400" y="1474216"/>
                </a:lnTo>
                <a:lnTo>
                  <a:pt x="2896870" y="1474216"/>
                </a:lnTo>
                <a:lnTo>
                  <a:pt x="2945038" y="1466446"/>
                </a:lnTo>
                <a:lnTo>
                  <a:pt x="2986873" y="1444810"/>
                </a:lnTo>
                <a:lnTo>
                  <a:pt x="3019864" y="1411819"/>
                </a:lnTo>
                <a:lnTo>
                  <a:pt x="3041500" y="1369984"/>
                </a:lnTo>
                <a:lnTo>
                  <a:pt x="3049270" y="1321816"/>
                </a:lnTo>
                <a:lnTo>
                  <a:pt x="3049270" y="152400"/>
                </a:lnTo>
                <a:lnTo>
                  <a:pt x="3041500" y="104231"/>
                </a:lnTo>
                <a:lnTo>
                  <a:pt x="3019864" y="62396"/>
                </a:lnTo>
                <a:lnTo>
                  <a:pt x="2986873" y="29405"/>
                </a:lnTo>
                <a:lnTo>
                  <a:pt x="2945038" y="7769"/>
                </a:lnTo>
                <a:lnTo>
                  <a:pt x="2896870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738289" y="7082271"/>
            <a:ext cx="18395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Trebuchet MS"/>
                <a:cs typeface="Trebuchet MS"/>
              </a:rPr>
              <a:t>Ways</a:t>
            </a:r>
            <a:r>
              <a:rPr sz="1000" b="1" spc="20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to</a:t>
            </a:r>
            <a:r>
              <a:rPr sz="1000" b="1" spc="20" dirty="0">
                <a:latin typeface="Trebuchet MS"/>
                <a:cs typeface="Trebuchet MS"/>
              </a:rPr>
              <a:t> </a:t>
            </a:r>
            <a:r>
              <a:rPr sz="1000" b="1" spc="-10" dirty="0">
                <a:latin typeface="Trebuchet MS"/>
                <a:cs typeface="Trebuchet MS"/>
              </a:rPr>
              <a:t>Solidify</a:t>
            </a:r>
            <a:r>
              <a:rPr sz="1000" b="1" spc="20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Liquid</a:t>
            </a:r>
            <a:r>
              <a:rPr sz="1000" b="1" spc="-120" dirty="0">
                <a:latin typeface="Trebuchet MS"/>
                <a:cs typeface="Trebuchet MS"/>
              </a:rPr>
              <a:t> </a:t>
            </a:r>
            <a:r>
              <a:rPr sz="1000" b="1" spc="-10" dirty="0">
                <a:latin typeface="Trebuchet MS"/>
                <a:cs typeface="Trebuchet MS"/>
              </a:rPr>
              <a:t>Wastes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84696" y="7286742"/>
            <a:ext cx="2947035" cy="11303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50"/>
              </a:spcBef>
            </a:pPr>
            <a:r>
              <a:rPr sz="1000" dirty="0">
                <a:latin typeface="Microsoft Sans Serif"/>
                <a:cs typeface="Microsoft Sans Serif"/>
              </a:rPr>
              <a:t>You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can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use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materials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such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as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vermiculite,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adsorptive </a:t>
            </a:r>
            <a:r>
              <a:rPr sz="1000" spc="-65" dirty="0">
                <a:latin typeface="Microsoft Sans Serif"/>
                <a:cs typeface="Microsoft Sans Serif"/>
              </a:rPr>
              <a:t>clay,</a:t>
            </a:r>
            <a:r>
              <a:rPr sz="1000" spc="4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commercial</a:t>
            </a:r>
            <a:r>
              <a:rPr sz="1000" spc="45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absorbents,</a:t>
            </a:r>
            <a:r>
              <a:rPr sz="1000" spc="4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or</a:t>
            </a:r>
            <a:r>
              <a:rPr sz="1000" spc="4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cat</a:t>
            </a:r>
            <a:r>
              <a:rPr sz="1000" spc="4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litter</a:t>
            </a:r>
            <a:r>
              <a:rPr sz="1000" spc="4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to</a:t>
            </a:r>
            <a:r>
              <a:rPr sz="1000" spc="4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solidify</a:t>
            </a:r>
            <a:r>
              <a:rPr sz="1000" spc="4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liq‑ </a:t>
            </a:r>
            <a:r>
              <a:rPr sz="1000" spc="-10" dirty="0">
                <a:latin typeface="Microsoft Sans Serif"/>
                <a:cs typeface="Microsoft Sans Serif"/>
              </a:rPr>
              <a:t>uid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wastes.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For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best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results,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liquid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chemicals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can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be </a:t>
            </a:r>
            <a:r>
              <a:rPr sz="1000" dirty="0">
                <a:latin typeface="Microsoft Sans Serif"/>
                <a:cs typeface="Microsoft Sans Serif"/>
              </a:rPr>
              <a:t>poured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into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lined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or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secured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larger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containers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before </a:t>
            </a:r>
            <a:r>
              <a:rPr sz="1000" spc="-40" dirty="0">
                <a:latin typeface="Microsoft Sans Serif"/>
                <a:cs typeface="Microsoft Sans Serif"/>
              </a:rPr>
              <a:t>adding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or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mixing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absorbent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materials.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Occasional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stir‑ ring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70" dirty="0">
                <a:latin typeface="Microsoft Sans Serif"/>
                <a:cs typeface="Microsoft Sans Serif"/>
              </a:rPr>
              <a:t>and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letting </a:t>
            </a: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container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remain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exposed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to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air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will </a:t>
            </a:r>
            <a:r>
              <a:rPr sz="1000" dirty="0">
                <a:latin typeface="Microsoft Sans Serif"/>
                <a:cs typeface="Microsoft Sans Serif"/>
              </a:rPr>
              <a:t>often</a:t>
            </a:r>
            <a:r>
              <a:rPr sz="1000" spc="-3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result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in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faster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solidification.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126229" y="7063105"/>
            <a:ext cx="3074670" cy="1499870"/>
            <a:chOff x="4126229" y="7063105"/>
            <a:chExt cx="3074670" cy="1499870"/>
          </a:xfrm>
        </p:grpSpPr>
        <p:sp>
          <p:nvSpPr>
            <p:cNvPr id="33" name="object 33"/>
            <p:cNvSpPr/>
            <p:nvPr/>
          </p:nvSpPr>
          <p:spPr>
            <a:xfrm>
              <a:off x="4138929" y="7075805"/>
              <a:ext cx="3049270" cy="1474470"/>
            </a:xfrm>
            <a:custGeom>
              <a:avLst/>
              <a:gdLst/>
              <a:ahLst/>
              <a:cxnLst/>
              <a:rect l="l" t="t" r="r" b="b"/>
              <a:pathLst>
                <a:path w="3049270" h="1474470">
                  <a:moveTo>
                    <a:pt x="152400" y="0"/>
                  </a:move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1321816"/>
                  </a:lnTo>
                  <a:lnTo>
                    <a:pt x="7769" y="1369984"/>
                  </a:lnTo>
                  <a:lnTo>
                    <a:pt x="29405" y="1411819"/>
                  </a:lnTo>
                  <a:lnTo>
                    <a:pt x="62396" y="1444810"/>
                  </a:lnTo>
                  <a:lnTo>
                    <a:pt x="104231" y="1466446"/>
                  </a:lnTo>
                  <a:lnTo>
                    <a:pt x="152400" y="1474216"/>
                  </a:lnTo>
                  <a:lnTo>
                    <a:pt x="2896870" y="1474216"/>
                  </a:lnTo>
                  <a:lnTo>
                    <a:pt x="2945038" y="1466446"/>
                  </a:lnTo>
                  <a:lnTo>
                    <a:pt x="2986873" y="1444810"/>
                  </a:lnTo>
                  <a:lnTo>
                    <a:pt x="3019864" y="1411819"/>
                  </a:lnTo>
                  <a:lnTo>
                    <a:pt x="3041500" y="1369984"/>
                  </a:lnTo>
                  <a:lnTo>
                    <a:pt x="3049270" y="1321816"/>
                  </a:lnTo>
                  <a:lnTo>
                    <a:pt x="3049270" y="152400"/>
                  </a:lnTo>
                  <a:lnTo>
                    <a:pt x="3041500" y="104231"/>
                  </a:lnTo>
                  <a:lnTo>
                    <a:pt x="3019864" y="62396"/>
                  </a:lnTo>
                  <a:lnTo>
                    <a:pt x="2986873" y="29405"/>
                  </a:lnTo>
                  <a:lnTo>
                    <a:pt x="2945038" y="7769"/>
                  </a:lnTo>
                  <a:lnTo>
                    <a:pt x="2896870" y="0"/>
                  </a:lnTo>
                  <a:lnTo>
                    <a:pt x="15240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423644" y="7289419"/>
              <a:ext cx="2446655" cy="0"/>
            </a:xfrm>
            <a:custGeom>
              <a:avLst/>
              <a:gdLst/>
              <a:ahLst/>
              <a:cxnLst/>
              <a:rect l="l" t="t" r="r" b="b"/>
              <a:pathLst>
                <a:path w="2446654">
                  <a:moveTo>
                    <a:pt x="0" y="0"/>
                  </a:moveTo>
                  <a:lnTo>
                    <a:pt x="2446058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2526029" y="5980176"/>
            <a:ext cx="1371600" cy="1769745"/>
            <a:chOff x="2526029" y="5980176"/>
            <a:chExt cx="1371600" cy="1769745"/>
          </a:xfrm>
        </p:grpSpPr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38729" y="5992876"/>
              <a:ext cx="1346199" cy="174396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538729" y="5992876"/>
              <a:ext cx="1346200" cy="1744345"/>
            </a:xfrm>
            <a:custGeom>
              <a:avLst/>
              <a:gdLst/>
              <a:ahLst/>
              <a:cxnLst/>
              <a:rect l="l" t="t" r="r" b="b"/>
              <a:pathLst>
                <a:path w="1346200" h="1744345">
                  <a:moveTo>
                    <a:pt x="0" y="1743964"/>
                  </a:moveTo>
                  <a:lnTo>
                    <a:pt x="1346199" y="1743964"/>
                  </a:lnTo>
                  <a:lnTo>
                    <a:pt x="1346199" y="0"/>
                  </a:lnTo>
                  <a:lnTo>
                    <a:pt x="0" y="0"/>
                  </a:lnTo>
                  <a:lnTo>
                    <a:pt x="0" y="174396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2532379" y="7802359"/>
            <a:ext cx="1358900" cy="137223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63500" marR="55244" algn="just">
              <a:lnSpc>
                <a:spcPts val="1100"/>
              </a:lnSpc>
              <a:spcBef>
                <a:spcPts val="495"/>
              </a:spcBef>
            </a:pPr>
            <a:r>
              <a:rPr sz="1000" b="1" spc="-55" dirty="0">
                <a:latin typeface="Tahoma"/>
                <a:cs typeface="Tahoma"/>
              </a:rPr>
              <a:t>Figure</a:t>
            </a:r>
            <a:r>
              <a:rPr sz="1000" b="1" spc="-20" dirty="0">
                <a:latin typeface="Tahoma"/>
                <a:cs typeface="Tahoma"/>
              </a:rPr>
              <a:t> </a:t>
            </a:r>
            <a:r>
              <a:rPr sz="1000" b="1" spc="-105" dirty="0">
                <a:latin typeface="Tahoma"/>
                <a:cs typeface="Tahoma"/>
              </a:rPr>
              <a:t>4:</a:t>
            </a:r>
            <a:r>
              <a:rPr sz="1000" b="1" spc="35" dirty="0">
                <a:latin typeface="Tahoma"/>
                <a:cs typeface="Tahoma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It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is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illegal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in </a:t>
            </a:r>
            <a:r>
              <a:rPr sz="1000" dirty="0">
                <a:latin typeface="Trebuchet MS"/>
                <a:cs typeface="Trebuchet MS"/>
              </a:rPr>
              <a:t>Wisconsin</a:t>
            </a:r>
            <a:r>
              <a:rPr sz="1000" spc="20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(and</a:t>
            </a:r>
            <a:r>
              <a:rPr sz="1000" spc="20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most </a:t>
            </a:r>
            <a:r>
              <a:rPr sz="1000" spc="-90" dirty="0">
                <a:latin typeface="Trebuchet MS"/>
                <a:cs typeface="Trebuchet MS"/>
              </a:rPr>
              <a:t>states)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165" dirty="0">
                <a:latin typeface="Trebuchet MS"/>
                <a:cs typeface="Trebuchet MS"/>
              </a:rPr>
              <a:t>to</a:t>
            </a:r>
            <a:r>
              <a:rPr sz="1000" spc="9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burn</a:t>
            </a:r>
            <a:r>
              <a:rPr sz="1000" spc="5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pesticide </a:t>
            </a:r>
            <a:r>
              <a:rPr sz="1000" spc="-65" dirty="0">
                <a:latin typeface="Trebuchet MS"/>
                <a:cs typeface="Trebuchet MS"/>
              </a:rPr>
              <a:t>containers.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Smoke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from </a:t>
            </a:r>
            <a:r>
              <a:rPr sz="1000" dirty="0">
                <a:latin typeface="Trebuchet MS"/>
                <a:cs typeface="Trebuchet MS"/>
              </a:rPr>
              <a:t>burn</a:t>
            </a:r>
            <a:r>
              <a:rPr sz="1000" spc="6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barrels</a:t>
            </a:r>
            <a:r>
              <a:rPr sz="1000" spc="6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contains </a:t>
            </a:r>
            <a:r>
              <a:rPr sz="1000" spc="-60" dirty="0">
                <a:latin typeface="Trebuchet MS"/>
                <a:cs typeface="Trebuchet MS"/>
              </a:rPr>
              <a:t>many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85" dirty="0">
                <a:latin typeface="Trebuchet MS"/>
                <a:cs typeface="Trebuchet MS"/>
              </a:rPr>
              <a:t>toxic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80" dirty="0">
                <a:latin typeface="Trebuchet MS"/>
                <a:cs typeface="Trebuchet MS"/>
              </a:rPr>
              <a:t>and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carcino- genic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compounds.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800" spc="-25" dirty="0">
                <a:latin typeface="Trebuchet MS"/>
                <a:cs typeface="Trebuchet MS"/>
              </a:rPr>
              <a:t>(Pho- </a:t>
            </a:r>
            <a:r>
              <a:rPr sz="800" spc="-114" dirty="0">
                <a:latin typeface="Trebuchet MS"/>
                <a:cs typeface="Trebuchet MS"/>
              </a:rPr>
              <a:t>to</a:t>
            </a:r>
            <a:r>
              <a:rPr sz="800" spc="55" dirty="0">
                <a:latin typeface="Trebuchet MS"/>
                <a:cs typeface="Trebuchet MS"/>
              </a:rPr>
              <a:t> </a:t>
            </a:r>
            <a:r>
              <a:rPr sz="800" spc="-45" dirty="0">
                <a:latin typeface="Trebuchet MS"/>
                <a:cs typeface="Trebuchet MS"/>
              </a:rPr>
              <a:t>adapted</a:t>
            </a:r>
            <a:r>
              <a:rPr sz="800" spc="-15" dirty="0">
                <a:latin typeface="Trebuchet MS"/>
                <a:cs typeface="Trebuchet MS"/>
              </a:rPr>
              <a:t> </a:t>
            </a:r>
            <a:r>
              <a:rPr sz="800" spc="-65" dirty="0">
                <a:latin typeface="Trebuchet MS"/>
                <a:cs typeface="Trebuchet MS"/>
              </a:rPr>
              <a:t>from</a:t>
            </a:r>
            <a:r>
              <a:rPr sz="800" spc="15" dirty="0">
                <a:latin typeface="Trebuchet MS"/>
                <a:cs typeface="Trebuchet MS"/>
              </a:rPr>
              <a:t> </a:t>
            </a:r>
            <a:r>
              <a:rPr sz="800" spc="-55" dirty="0">
                <a:latin typeface="Trebuchet MS"/>
                <a:cs typeface="Trebuchet MS"/>
              </a:rPr>
              <a:t>and</a:t>
            </a:r>
            <a:r>
              <a:rPr sz="800" spc="20" dirty="0">
                <a:latin typeface="Trebuchet MS"/>
                <a:cs typeface="Trebuchet MS"/>
              </a:rPr>
              <a:t> </a:t>
            </a:r>
            <a:r>
              <a:rPr sz="800" spc="-25" dirty="0">
                <a:latin typeface="Trebuchet MS"/>
                <a:cs typeface="Trebuchet MS"/>
              </a:rPr>
              <a:t>courtesy </a:t>
            </a:r>
            <a:r>
              <a:rPr sz="800" spc="-40" dirty="0">
                <a:latin typeface="Trebuchet MS"/>
                <a:cs typeface="Trebuchet MS"/>
              </a:rPr>
              <a:t>of</a:t>
            </a:r>
            <a:r>
              <a:rPr sz="800" spc="-55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the</a:t>
            </a:r>
            <a:r>
              <a:rPr sz="800" spc="-55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Wisconsin</a:t>
            </a:r>
            <a:r>
              <a:rPr sz="800" spc="-55" dirty="0">
                <a:latin typeface="Trebuchet MS"/>
                <a:cs typeface="Trebuchet MS"/>
              </a:rPr>
              <a:t> </a:t>
            </a:r>
            <a:r>
              <a:rPr sz="800" spc="-20" dirty="0">
                <a:latin typeface="Trebuchet MS"/>
                <a:cs typeface="Trebuchet MS"/>
              </a:rPr>
              <a:t>DNR).</a:t>
            </a:r>
            <a:endParaRPr sz="8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84200" y="3392423"/>
            <a:ext cx="6352540" cy="37846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365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Hazardous</a:t>
            </a:r>
            <a:r>
              <a:rPr sz="1800" b="1" spc="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Waste</a:t>
            </a:r>
            <a:r>
              <a:rPr sz="1800" b="1" spc="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35" dirty="0">
                <a:solidFill>
                  <a:srgbClr val="FFFFFF"/>
                </a:solidFill>
                <a:latin typeface="Tahoma"/>
                <a:cs typeface="Tahoma"/>
              </a:rPr>
              <a:t>Disposal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8800" y="458813"/>
            <a:ext cx="3100705" cy="2733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ness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location.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option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may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cost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money,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it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allow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immediate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disposal.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614"/>
              </a:lnSpc>
              <a:spcBef>
                <a:spcPts val="850"/>
              </a:spcBef>
            </a:pPr>
            <a:r>
              <a:rPr sz="1400" b="1" spc="-45" dirty="0">
                <a:latin typeface="Tahoma"/>
                <a:cs typeface="Tahoma"/>
              </a:rPr>
              <a:t>Dry</a:t>
            </a:r>
            <a:r>
              <a:rPr sz="1400" b="1" spc="-8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Formulations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landfill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operator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likely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accept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leftover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dry </a:t>
            </a:r>
            <a:r>
              <a:rPr sz="1100" dirty="0">
                <a:latin typeface="Times New Roman"/>
                <a:cs typeface="Times New Roman"/>
              </a:rPr>
              <a:t>formulations,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especially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large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volumes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in- </a:t>
            </a:r>
            <a:r>
              <a:rPr sz="1100" dirty="0">
                <a:latin typeface="Times New Roman"/>
                <a:cs typeface="Times New Roman"/>
              </a:rPr>
              <a:t>volved.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best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option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apply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material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ac- </a:t>
            </a:r>
            <a:r>
              <a:rPr sz="1100" dirty="0">
                <a:latin typeface="Times New Roman"/>
                <a:cs typeface="Times New Roman"/>
              </a:rPr>
              <a:t>cording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label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directions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go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through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Clean </a:t>
            </a:r>
            <a:r>
              <a:rPr sz="1100" dirty="0">
                <a:latin typeface="Times New Roman"/>
                <a:cs typeface="Times New Roman"/>
              </a:rPr>
              <a:t>Sweep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Program.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127000">
              <a:lnSpc>
                <a:spcPct val="74400"/>
              </a:lnSpc>
            </a:pPr>
            <a:r>
              <a:rPr sz="1400" b="1" spc="-50" dirty="0">
                <a:latin typeface="Tahoma"/>
                <a:cs typeface="Tahoma"/>
              </a:rPr>
              <a:t>Disposal</a:t>
            </a:r>
            <a:r>
              <a:rPr sz="1400" b="1" spc="-65" dirty="0">
                <a:latin typeface="Tahoma"/>
                <a:cs typeface="Tahoma"/>
              </a:rPr>
              <a:t> </a:t>
            </a:r>
            <a:r>
              <a:rPr sz="1400" b="1" spc="-30" dirty="0">
                <a:latin typeface="Tahoma"/>
                <a:cs typeface="Tahoma"/>
              </a:rPr>
              <a:t>of</a:t>
            </a:r>
            <a:r>
              <a:rPr sz="1400" b="1" spc="-65" dirty="0">
                <a:latin typeface="Tahoma"/>
                <a:cs typeface="Tahoma"/>
              </a:rPr>
              <a:t> </a:t>
            </a:r>
            <a:r>
              <a:rPr sz="1400" b="1" spc="-70" dirty="0">
                <a:latin typeface="Tahoma"/>
                <a:cs typeface="Tahoma"/>
              </a:rPr>
              <a:t>Unwanted,</a:t>
            </a:r>
            <a:r>
              <a:rPr sz="1400" b="1" spc="-60" dirty="0">
                <a:latin typeface="Tahoma"/>
                <a:cs typeface="Tahoma"/>
              </a:rPr>
              <a:t> Banned,</a:t>
            </a:r>
            <a:r>
              <a:rPr sz="1400" b="1" spc="-65" dirty="0">
                <a:latin typeface="Tahoma"/>
                <a:cs typeface="Tahoma"/>
              </a:rPr>
              <a:t> </a:t>
            </a:r>
            <a:r>
              <a:rPr sz="1400" b="1" spc="-25" dirty="0">
                <a:latin typeface="Tahoma"/>
                <a:cs typeface="Tahoma"/>
              </a:rPr>
              <a:t>and </a:t>
            </a:r>
            <a:r>
              <a:rPr sz="1400" b="1" spc="-45" dirty="0">
                <a:latin typeface="Tahoma"/>
                <a:cs typeface="Tahoma"/>
              </a:rPr>
              <a:t>Unidentifiable</a:t>
            </a:r>
            <a:r>
              <a:rPr sz="1400" b="1" spc="-2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Products</a:t>
            </a:r>
            <a:endParaRPr sz="1400">
              <a:latin typeface="Tahoma"/>
              <a:cs typeface="Tahoma"/>
            </a:endParaRPr>
          </a:p>
          <a:p>
            <a:pPr marL="12700" algn="just">
              <a:lnSpc>
                <a:spcPts val="1155"/>
              </a:lnSpc>
            </a:pPr>
            <a:r>
              <a:rPr sz="1100" dirty="0">
                <a:latin typeface="Times New Roman"/>
                <a:cs typeface="Times New Roman"/>
              </a:rPr>
              <a:t>Dealers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may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take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back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unopened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products</a:t>
            </a: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want.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may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however,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able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return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banned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products—dispose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them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properly. </a:t>
            </a:r>
            <a:r>
              <a:rPr sz="1100" dirty="0">
                <a:latin typeface="Times New Roman"/>
                <a:cs typeface="Times New Roman"/>
              </a:rPr>
              <a:t>Dispose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unidentifiable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were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haz- </a:t>
            </a:r>
            <a:r>
              <a:rPr sz="1100" dirty="0">
                <a:latin typeface="Times New Roman"/>
                <a:cs typeface="Times New Roman"/>
              </a:rPr>
              <a:t>ardous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waste.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best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options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disposal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these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62006" y="458584"/>
            <a:ext cx="3100705" cy="2574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materials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Clean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Sweep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program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 private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haz- </a:t>
            </a:r>
            <a:r>
              <a:rPr sz="1100" dirty="0">
                <a:latin typeface="Times New Roman"/>
                <a:cs typeface="Times New Roman"/>
              </a:rPr>
              <a:t>ardous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waste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hauler.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Never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mix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chemicals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together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for </a:t>
            </a:r>
            <a:r>
              <a:rPr sz="1100" dirty="0">
                <a:latin typeface="Times New Roman"/>
                <a:cs typeface="Times New Roman"/>
              </a:rPr>
              <a:t>disposal, even if you think you know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what they </a:t>
            </a:r>
            <a:r>
              <a:rPr sz="1100" spc="-20" dirty="0">
                <a:latin typeface="Times New Roman"/>
                <a:cs typeface="Times New Roman"/>
              </a:rPr>
              <a:t>are.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614"/>
              </a:lnSpc>
              <a:spcBef>
                <a:spcPts val="850"/>
              </a:spcBef>
            </a:pPr>
            <a:r>
              <a:rPr sz="1400" b="1" spc="-50" dirty="0">
                <a:latin typeface="Tahoma"/>
                <a:cs typeface="Tahoma"/>
              </a:rPr>
              <a:t>Disposal</a:t>
            </a:r>
            <a:r>
              <a:rPr sz="1400" b="1" spc="-80" dirty="0">
                <a:latin typeface="Tahoma"/>
                <a:cs typeface="Tahoma"/>
              </a:rPr>
              <a:t> </a:t>
            </a:r>
            <a:r>
              <a:rPr sz="1400" b="1" spc="-30" dirty="0">
                <a:latin typeface="Tahoma"/>
                <a:cs typeface="Tahoma"/>
              </a:rPr>
              <a:t>of</a:t>
            </a:r>
            <a:r>
              <a:rPr sz="1400" b="1" spc="-7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Spills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spc="-10" dirty="0">
                <a:latin typeface="Times New Roman"/>
                <a:cs typeface="Times New Roman"/>
              </a:rPr>
              <a:t>Usually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you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need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spilled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contami- </a:t>
            </a:r>
            <a:r>
              <a:rPr sz="1100" dirty="0">
                <a:latin typeface="Times New Roman"/>
                <a:cs typeface="Times New Roman"/>
              </a:rPr>
              <a:t>nated soil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absorbent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material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 </a:t>
            </a:r>
            <a:r>
              <a:rPr sz="1100" spc="-10" dirty="0">
                <a:latin typeface="Times New Roman"/>
                <a:cs typeface="Times New Roman"/>
              </a:rPr>
              <a:t>waste.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614"/>
              </a:lnSpc>
              <a:spcBef>
                <a:spcPts val="850"/>
              </a:spcBef>
            </a:pPr>
            <a:r>
              <a:rPr sz="1400" b="1" spc="-50" dirty="0">
                <a:latin typeface="Tahoma"/>
                <a:cs typeface="Tahoma"/>
              </a:rPr>
              <a:t>Disposal</a:t>
            </a:r>
            <a:r>
              <a:rPr sz="1400" b="1" spc="-70" dirty="0">
                <a:latin typeface="Tahoma"/>
                <a:cs typeface="Tahoma"/>
              </a:rPr>
              <a:t> </a:t>
            </a:r>
            <a:r>
              <a:rPr sz="1400" b="1" spc="-30" dirty="0">
                <a:latin typeface="Tahoma"/>
                <a:cs typeface="Tahoma"/>
              </a:rPr>
              <a:t>of</a:t>
            </a:r>
            <a:r>
              <a:rPr sz="1400" b="1" spc="-70" dirty="0">
                <a:latin typeface="Tahoma"/>
                <a:cs typeface="Tahoma"/>
              </a:rPr>
              <a:t> </a:t>
            </a:r>
            <a:r>
              <a:rPr sz="1400" b="1" spc="-55" dirty="0">
                <a:latin typeface="Tahoma"/>
                <a:cs typeface="Tahoma"/>
              </a:rPr>
              <a:t>Other</a:t>
            </a:r>
            <a:r>
              <a:rPr sz="1400" b="1" spc="-7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Wastes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discussed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chapter,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</a:rPr>
              <a:t>Protecting</a:t>
            </a:r>
            <a:r>
              <a:rPr sz="1100" spc="45" dirty="0">
                <a:solidFill>
                  <a:srgbClr val="215E9E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215E9E"/>
                </a:solidFill>
                <a:latin typeface="Times New Roman"/>
                <a:cs typeface="Times New Roman"/>
              </a:rPr>
              <a:t>Yourself,</a:t>
            </a:r>
            <a:r>
              <a:rPr sz="1100" spc="-10" dirty="0">
                <a:latin typeface="Times New Roman"/>
                <a:cs typeface="Times New Roman"/>
              </a:rPr>
              <a:t>”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cannot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adequately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clean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clothes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been </a:t>
            </a:r>
            <a:r>
              <a:rPr sz="1100" dirty="0">
                <a:latin typeface="Times New Roman"/>
                <a:cs typeface="Times New Roman"/>
              </a:rPr>
              <a:t>saturated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concentrate.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Such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clothes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are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solid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waste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(if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listed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hazard- </a:t>
            </a:r>
            <a:r>
              <a:rPr sz="1100" dirty="0">
                <a:latin typeface="Times New Roman"/>
                <a:cs typeface="Times New Roman"/>
              </a:rPr>
              <a:t>ous)—dispose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them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sanitary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landfill.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avoid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problem,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wear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chemical-</a:t>
            </a:r>
            <a:r>
              <a:rPr sz="1100" dirty="0">
                <a:latin typeface="Times New Roman"/>
                <a:cs typeface="Times New Roman"/>
              </a:rPr>
              <a:t>resistant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apron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spray </a:t>
            </a:r>
            <a:r>
              <a:rPr sz="1100" dirty="0">
                <a:latin typeface="Times New Roman"/>
                <a:cs typeface="Times New Roman"/>
              </a:rPr>
              <a:t>suit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handle</a:t>
            </a:r>
            <a:r>
              <a:rPr sz="1100" spc="-10" dirty="0">
                <a:latin typeface="Times New Roman"/>
                <a:cs typeface="Times New Roman"/>
              </a:rPr>
              <a:t> pesticides.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3962" y="3748899"/>
            <a:ext cx="473075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-50" dirty="0">
                <a:latin typeface="Times New Roman"/>
                <a:cs typeface="Times New Roman"/>
              </a:rPr>
              <a:t>A</a:t>
            </a:r>
            <a:endParaRPr sz="48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1148" y="3910926"/>
            <a:ext cx="26581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s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40" dirty="0">
                <a:latin typeface="Times New Roman"/>
                <a:cs typeface="Times New Roman"/>
              </a:rPr>
              <a:t>we’ve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already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noted,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certain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chemicals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consid-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1148" y="4069626"/>
            <a:ext cx="26581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ered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“hazardous”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special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handling,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1148" y="4228325"/>
            <a:ext cx="26581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transport,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disposal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requirements.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will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8858" y="4387024"/>
            <a:ext cx="3100705" cy="510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discuss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requirements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here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general,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then </a:t>
            </a:r>
            <a:r>
              <a:rPr sz="1100" dirty="0">
                <a:latin typeface="Times New Roman"/>
                <a:cs typeface="Times New Roman"/>
              </a:rPr>
              <a:t>follow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specific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rules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information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that </a:t>
            </a:r>
            <a:r>
              <a:rPr sz="1100" dirty="0">
                <a:latin typeface="Times New Roman"/>
                <a:cs typeface="Times New Roman"/>
              </a:rPr>
              <a:t>pertains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preservatives.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8800" y="5021960"/>
            <a:ext cx="3100705" cy="219011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Hazardous</a:t>
            </a:r>
            <a:r>
              <a:rPr sz="1100" i="1" spc="170" dirty="0">
                <a:latin typeface="Times New Roman"/>
                <a:cs typeface="Times New Roman"/>
                <a:hlinkClick r:id="" action="ppaction://noactio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waste</a:t>
            </a:r>
            <a:r>
              <a:rPr sz="1100" i="1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regulated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EPA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under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Resource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Conservation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Recovery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Act,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RCRA.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EPA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issues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list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materials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considered </a:t>
            </a:r>
            <a:r>
              <a:rPr sz="1100" dirty="0">
                <a:latin typeface="Times New Roman"/>
                <a:cs typeface="Times New Roman"/>
              </a:rPr>
              <a:t>hazardous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waste.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active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ingredients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are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list.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614"/>
              </a:lnSpc>
              <a:spcBef>
                <a:spcPts val="850"/>
              </a:spcBef>
            </a:pPr>
            <a:r>
              <a:rPr sz="1400" b="1" spc="-60" dirty="0">
                <a:latin typeface="Tahoma"/>
                <a:cs typeface="Tahoma"/>
              </a:rPr>
              <a:t>Hazardous </a:t>
            </a:r>
            <a:r>
              <a:rPr sz="1400" b="1" spc="-100" dirty="0">
                <a:latin typeface="Tahoma"/>
                <a:cs typeface="Tahoma"/>
              </a:rPr>
              <a:t>Waste</a:t>
            </a:r>
            <a:r>
              <a:rPr sz="1400" b="1" spc="-6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Categorization</a:t>
            </a:r>
            <a:endParaRPr sz="1400">
              <a:latin typeface="Tahoma"/>
              <a:cs typeface="Tahoma"/>
            </a:endParaRPr>
          </a:p>
          <a:p>
            <a:pPr marL="12700" marR="5080">
              <a:lnSpc>
                <a:spcPts val="1250"/>
              </a:lnSpc>
              <a:spcBef>
                <a:spcPts val="35"/>
              </a:spcBef>
            </a:pPr>
            <a:r>
              <a:rPr sz="1100" spc="-10" dirty="0">
                <a:latin typeface="Times New Roman"/>
                <a:cs typeface="Times New Roman"/>
              </a:rPr>
              <a:t>Broadly,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35" dirty="0">
                <a:latin typeface="Times New Roman"/>
                <a:cs typeface="Times New Roman"/>
              </a:rPr>
              <a:t>EPA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two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criteria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categorize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sub- </a:t>
            </a:r>
            <a:r>
              <a:rPr sz="1100" dirty="0">
                <a:latin typeface="Times New Roman"/>
                <a:cs typeface="Times New Roman"/>
              </a:rPr>
              <a:t>stance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hazardous: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1250"/>
              </a:lnSpc>
              <a:spcBef>
                <a:spcPts val="360"/>
              </a:spcBef>
              <a:buSzPct val="109090"/>
              <a:buAutoNum type="arabicPeriod"/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Either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been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found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pose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hazard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humans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environment,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or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1250"/>
              </a:lnSpc>
              <a:spcBef>
                <a:spcPts val="360"/>
              </a:spcBef>
              <a:buSzPct val="109090"/>
              <a:buAutoNum type="arabicPeriod"/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waste</a:t>
            </a:r>
            <a:r>
              <a:rPr sz="1100" spc="2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exhibits</a:t>
            </a:r>
            <a:r>
              <a:rPr sz="1100" spc="2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certain</a:t>
            </a:r>
            <a:r>
              <a:rPr sz="1100" spc="2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hazardous</a:t>
            </a:r>
            <a:r>
              <a:rPr sz="1100" spc="2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properties </a:t>
            </a:r>
            <a:r>
              <a:rPr sz="1100" dirty="0">
                <a:latin typeface="Times New Roman"/>
                <a:cs typeface="Times New Roman"/>
              </a:rPr>
              <a:t>(listed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below).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8850" y="7336104"/>
            <a:ext cx="3100070" cy="35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spc="-40" dirty="0">
                <a:latin typeface="Times New Roman"/>
                <a:cs typeface="Times New Roman"/>
              </a:rPr>
              <a:t>We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simplifying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things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bit,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because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actual </a:t>
            </a:r>
            <a:r>
              <a:rPr sz="1100" dirty="0">
                <a:latin typeface="Times New Roman"/>
                <a:cs typeface="Times New Roman"/>
              </a:rPr>
              <a:t>legal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definitions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complex.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8850" y="7812341"/>
            <a:ext cx="3100705" cy="510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b="1" spc="-55" dirty="0">
                <a:latin typeface="Tahoma"/>
                <a:cs typeface="Tahoma"/>
              </a:rPr>
              <a:t>Properties</a:t>
            </a:r>
            <a:r>
              <a:rPr sz="1100" b="1" spc="-40" dirty="0">
                <a:latin typeface="Tahoma"/>
                <a:cs typeface="Tahoma"/>
              </a:rPr>
              <a:t> </a:t>
            </a:r>
            <a:r>
              <a:rPr sz="1100" b="1" spc="-65" dirty="0">
                <a:latin typeface="Tahoma"/>
                <a:cs typeface="Tahoma"/>
              </a:rPr>
              <a:t>that</a:t>
            </a:r>
            <a:r>
              <a:rPr sz="1100" b="1" spc="-40" dirty="0">
                <a:latin typeface="Tahoma"/>
                <a:cs typeface="Tahoma"/>
              </a:rPr>
              <a:t> </a:t>
            </a:r>
            <a:r>
              <a:rPr sz="1100" b="1" spc="-75" dirty="0">
                <a:latin typeface="Tahoma"/>
                <a:cs typeface="Tahoma"/>
              </a:rPr>
              <a:t>Make</a:t>
            </a:r>
            <a:r>
              <a:rPr sz="1100" b="1" spc="-40" dirty="0">
                <a:latin typeface="Tahoma"/>
                <a:cs typeface="Tahoma"/>
              </a:rPr>
              <a:t> </a:t>
            </a:r>
            <a:r>
              <a:rPr sz="1100" b="1" spc="-90" dirty="0">
                <a:latin typeface="Tahoma"/>
                <a:cs typeface="Tahoma"/>
              </a:rPr>
              <a:t>a</a:t>
            </a:r>
            <a:r>
              <a:rPr sz="1100" b="1" spc="-40" dirty="0">
                <a:latin typeface="Tahoma"/>
                <a:cs typeface="Tahoma"/>
              </a:rPr>
              <a:t> </a:t>
            </a:r>
            <a:r>
              <a:rPr sz="1100" b="1" spc="-60" dirty="0">
                <a:latin typeface="Tahoma"/>
                <a:cs typeface="Tahoma"/>
              </a:rPr>
              <a:t>Compound</a:t>
            </a:r>
            <a:r>
              <a:rPr sz="1100" b="1" spc="-35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Hazardous </a:t>
            </a:r>
            <a:r>
              <a:rPr sz="1100" spc="-10" dirty="0">
                <a:latin typeface="Times New Roman"/>
                <a:cs typeface="Times New Roman"/>
              </a:rPr>
              <a:t>Under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RCRA,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hazardous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waste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one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exhibits 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least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four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characteristics: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8800" y="8300044"/>
            <a:ext cx="1010919" cy="84328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270"/>
              </a:spcBef>
              <a:buSzPct val="109090"/>
              <a:buAutoNum type="arabicPeriod"/>
              <a:tabLst>
                <a:tab pos="240665" algn="l"/>
              </a:tabLst>
            </a:pPr>
            <a:r>
              <a:rPr sz="1100" spc="-10" dirty="0">
                <a:latin typeface="Times New Roman"/>
                <a:cs typeface="Times New Roman"/>
              </a:rPr>
              <a:t>Ignitability,</a:t>
            </a:r>
            <a:endParaRPr sz="11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170"/>
              </a:spcBef>
              <a:buSzPct val="109090"/>
              <a:buAutoNum type="arabicPeriod"/>
              <a:tabLst>
                <a:tab pos="240665" algn="l"/>
              </a:tabLst>
            </a:pPr>
            <a:r>
              <a:rPr sz="1100" spc="-10" dirty="0">
                <a:latin typeface="Times New Roman"/>
                <a:cs typeface="Times New Roman"/>
              </a:rPr>
              <a:t>Corrosivity,</a:t>
            </a:r>
            <a:endParaRPr sz="11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170"/>
              </a:spcBef>
              <a:buSzPct val="109090"/>
              <a:buAutoNum type="arabicPeriod"/>
              <a:tabLst>
                <a:tab pos="240665" algn="l"/>
              </a:tabLst>
            </a:pPr>
            <a:r>
              <a:rPr sz="1100" dirty="0">
                <a:latin typeface="Times New Roman"/>
                <a:cs typeface="Times New Roman"/>
              </a:rPr>
              <a:t>Reactivity,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or</a:t>
            </a:r>
            <a:endParaRPr sz="11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170"/>
              </a:spcBef>
              <a:buSzPct val="109090"/>
              <a:buAutoNum type="arabicPeriod"/>
              <a:tabLst>
                <a:tab pos="240665" algn="l"/>
              </a:tabLst>
            </a:pPr>
            <a:r>
              <a:rPr sz="1100" spc="-10" dirty="0">
                <a:latin typeface="Times New Roman"/>
                <a:cs typeface="Times New Roman"/>
              </a:rPr>
              <a:t>Toxicity.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62062" y="3847426"/>
            <a:ext cx="3100705" cy="173101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241300" marR="5080" indent="-229235" algn="just">
              <a:lnSpc>
                <a:spcPct val="92300"/>
              </a:lnSpc>
              <a:spcBef>
                <a:spcPts val="245"/>
              </a:spcBef>
            </a:pPr>
            <a:r>
              <a:rPr sz="1600" spc="-114" dirty="0">
                <a:latin typeface="Yu Gothic"/>
                <a:cs typeface="Yu Gothic"/>
              </a:rPr>
              <a:t>☞</a:t>
            </a:r>
            <a:r>
              <a:rPr sz="1600" spc="-160" dirty="0">
                <a:latin typeface="Yu Gothic"/>
                <a:cs typeface="Yu Gothic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Some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pesticide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products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could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regulated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haz- ardous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wastes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under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RCRA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</a:t>
            </a:r>
            <a:r>
              <a:rPr sz="1100" spc="5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c</a:t>
            </a:r>
            <a:r>
              <a:rPr sz="1100" spc="-5" dirty="0">
                <a:latin typeface="Times New Roman"/>
                <a:cs typeface="Times New Roman"/>
              </a:rPr>
              <a:t>a</a:t>
            </a:r>
            <a:r>
              <a:rPr sz="1100" spc="10" dirty="0">
                <a:latin typeface="Times New Roman"/>
                <a:cs typeface="Times New Roman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se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their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formula- tions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(and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not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necessarily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their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active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ingredients)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</a:t>
            </a:r>
            <a:r>
              <a:rPr sz="1100" spc="15" dirty="0">
                <a:latin typeface="Times New Roman"/>
                <a:cs typeface="Times New Roman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e them </a:t>
            </a:r>
            <a:r>
              <a:rPr sz="1100" spc="-5" dirty="0">
                <a:latin typeface="Times New Roman"/>
                <a:cs typeface="Times New Roman"/>
              </a:rPr>
              <a:t>flammable,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or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corrosive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for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example.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614"/>
              </a:lnSpc>
              <a:spcBef>
                <a:spcPts val="885"/>
              </a:spcBef>
            </a:pPr>
            <a:r>
              <a:rPr sz="1400" b="1" spc="-60" dirty="0">
                <a:latin typeface="Tahoma"/>
                <a:cs typeface="Tahoma"/>
              </a:rPr>
              <a:t>Hazardous </a:t>
            </a:r>
            <a:r>
              <a:rPr sz="1400" b="1" spc="-100" dirty="0">
                <a:latin typeface="Tahoma"/>
                <a:cs typeface="Tahoma"/>
              </a:rPr>
              <a:t>Waste</a:t>
            </a:r>
            <a:r>
              <a:rPr sz="1400" b="1" spc="-6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Reduction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220"/>
              </a:lnSpc>
            </a:pPr>
            <a:r>
              <a:rPr sz="1100" spc="-60" dirty="0">
                <a:latin typeface="Times New Roman"/>
                <a:cs typeface="Times New Roman"/>
              </a:rPr>
              <a:t>To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reduce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or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avoid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generation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of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hazardous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pesticide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5"/>
              </a:lnSpc>
            </a:pPr>
            <a:r>
              <a:rPr sz="1100" spc="-10" dirty="0">
                <a:latin typeface="Times New Roman"/>
                <a:cs typeface="Times New Roman"/>
              </a:rPr>
              <a:t>waste: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1250"/>
              </a:lnSpc>
              <a:spcBef>
                <a:spcPts val="390"/>
              </a:spcBef>
              <a:buChar char="●"/>
              <a:tabLst>
                <a:tab pos="241300" algn="l"/>
                <a:tab pos="256540" algn="l"/>
              </a:tabLst>
            </a:pP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listed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hazardous. </a:t>
            </a:r>
            <a:r>
              <a:rPr sz="1100" dirty="0">
                <a:latin typeface="Times New Roman"/>
                <a:cs typeface="Times New Roman"/>
              </a:rPr>
              <a:t>Check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pesticide’s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SDS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sheet.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62071" y="5589866"/>
            <a:ext cx="1621155" cy="18262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40665" marR="5080" indent="-228600" algn="just">
              <a:lnSpc>
                <a:spcPts val="1250"/>
              </a:lnSpc>
              <a:spcBef>
                <a:spcPts val="200"/>
              </a:spcBef>
              <a:buSzPct val="109090"/>
              <a:buChar char="●"/>
              <a:tabLst>
                <a:tab pos="240665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25" dirty="0">
                <a:latin typeface="Times New Roman"/>
                <a:cs typeface="Times New Roman"/>
              </a:rPr>
              <a:t>Triple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Times New Roman"/>
                <a:cs typeface="Times New Roman"/>
              </a:rPr>
              <a:t>rinse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spc="30" dirty="0">
                <a:latin typeface="Times New Roman"/>
                <a:cs typeface="Times New Roman"/>
              </a:rPr>
              <a:t>all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Times New Roman"/>
                <a:cs typeface="Times New Roman"/>
              </a:rPr>
              <a:t>pesti-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cide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containers.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triple- </a:t>
            </a:r>
            <a:r>
              <a:rPr sz="1100" spc="25" dirty="0">
                <a:latin typeface="Times New Roman"/>
                <a:cs typeface="Times New Roman"/>
              </a:rPr>
              <a:t>rinsed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container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is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not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Times New Roman"/>
                <a:cs typeface="Times New Roman"/>
              </a:rPr>
              <a:t>considered</a:t>
            </a:r>
            <a:r>
              <a:rPr sz="1100" spc="245" dirty="0">
                <a:latin typeface="Times New Roman"/>
                <a:cs typeface="Times New Roman"/>
              </a:rPr>
              <a:t> </a:t>
            </a:r>
            <a:r>
              <a:rPr sz="1100" spc="60" dirty="0">
                <a:latin typeface="Times New Roman"/>
                <a:cs typeface="Times New Roman"/>
              </a:rPr>
              <a:t>h</a:t>
            </a:r>
            <a:r>
              <a:rPr sz="1100" spc="70" dirty="0">
                <a:latin typeface="Times New Roman"/>
                <a:cs typeface="Times New Roman"/>
              </a:rPr>
              <a:t>a</a:t>
            </a:r>
            <a:r>
              <a:rPr sz="1100" spc="60" dirty="0">
                <a:latin typeface="Times New Roman"/>
                <a:cs typeface="Times New Roman"/>
              </a:rPr>
              <a:t>z</a:t>
            </a:r>
            <a:r>
              <a:rPr sz="1100" spc="70" dirty="0">
                <a:latin typeface="Times New Roman"/>
                <a:cs typeface="Times New Roman"/>
              </a:rPr>
              <a:t>a</a:t>
            </a:r>
            <a:r>
              <a:rPr sz="1100" spc="50" dirty="0">
                <a:latin typeface="Times New Roman"/>
                <a:cs typeface="Times New Roman"/>
              </a:rPr>
              <a:t>rd</a:t>
            </a:r>
            <a:r>
              <a:rPr sz="1100" spc="45" dirty="0">
                <a:latin typeface="Times New Roman"/>
                <a:cs typeface="Times New Roman"/>
              </a:rPr>
              <a:t>o</a:t>
            </a:r>
            <a:r>
              <a:rPr sz="1100" spc="65" dirty="0">
                <a:latin typeface="Times New Roman"/>
                <a:cs typeface="Times New Roman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s </a:t>
            </a:r>
            <a:r>
              <a:rPr sz="1100" spc="-10" dirty="0">
                <a:latin typeface="Times New Roman"/>
                <a:cs typeface="Times New Roman"/>
              </a:rPr>
              <a:t>waste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e</a:t>
            </a:r>
            <a:r>
              <a:rPr sz="1100" spc="-35" dirty="0">
                <a:latin typeface="Times New Roman"/>
                <a:cs typeface="Times New Roman"/>
              </a:rPr>
              <a:t>v</a:t>
            </a:r>
            <a:r>
              <a:rPr sz="1100" spc="-5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n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it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originally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30" dirty="0">
                <a:latin typeface="Times New Roman"/>
                <a:cs typeface="Times New Roman"/>
              </a:rPr>
              <a:t>contained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30" dirty="0">
                <a:latin typeface="Times New Roman"/>
                <a:cs typeface="Times New Roman"/>
              </a:rPr>
              <a:t>hazardous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active</a:t>
            </a:r>
            <a:r>
              <a:rPr sz="1100" dirty="0">
                <a:latin typeface="Times New Roman"/>
                <a:cs typeface="Times New Roman"/>
              </a:rPr>
              <a:t> ingredient.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 algn="just">
              <a:lnSpc>
                <a:spcPts val="1250"/>
              </a:lnSpc>
              <a:spcBef>
                <a:spcPts val="359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Follow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waste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reduction </a:t>
            </a:r>
            <a:r>
              <a:rPr sz="1100" spc="50" dirty="0">
                <a:latin typeface="Times New Roman"/>
                <a:cs typeface="Times New Roman"/>
              </a:rPr>
              <a:t>guidelines</a:t>
            </a:r>
            <a:r>
              <a:rPr sz="1100" spc="3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3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Table</a:t>
            </a:r>
            <a:r>
              <a:rPr sz="1100" spc="325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1 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beginning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this </a:t>
            </a:r>
            <a:r>
              <a:rPr sz="1100" spc="-10" dirty="0">
                <a:latin typeface="Times New Roman"/>
                <a:cs typeface="Times New Roman"/>
              </a:rPr>
              <a:t>chapter.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62070" y="7502485"/>
            <a:ext cx="1621155" cy="150114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161925">
              <a:lnSpc>
                <a:spcPct val="74400"/>
              </a:lnSpc>
              <a:spcBef>
                <a:spcPts val="530"/>
              </a:spcBef>
            </a:pPr>
            <a:r>
              <a:rPr sz="1400" b="1" spc="-60" dirty="0">
                <a:latin typeface="Tahoma"/>
                <a:cs typeface="Tahoma"/>
              </a:rPr>
              <a:t>Hazardous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b="1" spc="-95" dirty="0">
                <a:latin typeface="Tahoma"/>
                <a:cs typeface="Tahoma"/>
              </a:rPr>
              <a:t>Waste </a:t>
            </a:r>
            <a:r>
              <a:rPr sz="1400" b="1" spc="-10" dirty="0">
                <a:latin typeface="Tahoma"/>
                <a:cs typeface="Tahoma"/>
              </a:rPr>
              <a:t>Storage</a:t>
            </a:r>
            <a:endParaRPr sz="1400">
              <a:latin typeface="Tahoma"/>
              <a:cs typeface="Tahoma"/>
            </a:endParaRPr>
          </a:p>
          <a:p>
            <a:pPr marL="12700" algn="just">
              <a:lnSpc>
                <a:spcPts val="1155"/>
              </a:lnSpc>
            </a:pPr>
            <a:r>
              <a:rPr sz="1100" dirty="0">
                <a:latin typeface="Times New Roman"/>
                <a:cs typeface="Times New Roman"/>
              </a:rPr>
              <a:t>Until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ready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dis-</a:t>
            </a: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posal,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store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hazardous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waste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3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3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designated</a:t>
            </a:r>
            <a:r>
              <a:rPr sz="1100" spc="3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hazardous </a:t>
            </a:r>
            <a:r>
              <a:rPr sz="1100" dirty="0">
                <a:latin typeface="Times New Roman"/>
                <a:cs typeface="Times New Roman"/>
              </a:rPr>
              <a:t>waste</a:t>
            </a:r>
            <a:r>
              <a:rPr sz="1100" spc="210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accumulation</a:t>
            </a:r>
            <a:r>
              <a:rPr sz="1100" spc="215" dirty="0">
                <a:latin typeface="Times New Roman"/>
                <a:cs typeface="Times New Roman"/>
              </a:rPr>
              <a:t>  </a:t>
            </a:r>
            <a:r>
              <a:rPr sz="1100" spc="-20" dirty="0">
                <a:latin typeface="Times New Roman"/>
                <a:cs typeface="Times New Roman"/>
              </a:rPr>
              <a:t>area. </a:t>
            </a:r>
            <a:r>
              <a:rPr sz="1100" dirty="0">
                <a:latin typeface="Times New Roman"/>
                <a:cs typeface="Times New Roman"/>
              </a:rPr>
              <a:t>Mark</a:t>
            </a:r>
            <a:r>
              <a:rPr sz="1100" spc="150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all</a:t>
            </a:r>
            <a:r>
              <a:rPr sz="1100" spc="150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containers</a:t>
            </a:r>
            <a:r>
              <a:rPr sz="1100" spc="150" dirty="0">
                <a:latin typeface="Times New Roman"/>
                <a:cs typeface="Times New Roman"/>
              </a:rPr>
              <a:t>  </a:t>
            </a:r>
            <a:r>
              <a:rPr sz="1100" spc="-20" dirty="0">
                <a:latin typeface="Times New Roman"/>
                <a:cs typeface="Times New Roman"/>
              </a:rPr>
              <a:t>with </a:t>
            </a:r>
            <a:r>
              <a:rPr sz="1100" dirty="0">
                <a:latin typeface="Times New Roman"/>
                <a:cs typeface="Times New Roman"/>
              </a:rPr>
              <a:t>hazardous waste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labels </a:t>
            </a:r>
            <a:r>
              <a:rPr sz="1100" spc="-20" dirty="0">
                <a:latin typeface="Times New Roman"/>
                <a:cs typeface="Times New Roman"/>
              </a:rPr>
              <a:t>(Fig- </a:t>
            </a:r>
            <a:r>
              <a:rPr sz="1100" dirty="0">
                <a:latin typeface="Times New Roman"/>
                <a:cs typeface="Times New Roman"/>
              </a:rPr>
              <a:t>ure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6).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84190" y="7595361"/>
            <a:ext cx="1358900" cy="162623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63500" marR="55244" algn="just">
              <a:lnSpc>
                <a:spcPts val="1100"/>
              </a:lnSpc>
              <a:spcBef>
                <a:spcPts val="395"/>
              </a:spcBef>
            </a:pPr>
            <a:r>
              <a:rPr sz="1000" b="1" spc="-40" dirty="0">
                <a:latin typeface="Tahoma"/>
                <a:cs typeface="Tahoma"/>
              </a:rPr>
              <a:t>Figure</a:t>
            </a:r>
            <a:r>
              <a:rPr sz="1000" b="1" spc="-15" dirty="0">
                <a:latin typeface="Tahoma"/>
                <a:cs typeface="Tahoma"/>
              </a:rPr>
              <a:t> </a:t>
            </a:r>
            <a:r>
              <a:rPr sz="1000" b="1" spc="-85" dirty="0">
                <a:latin typeface="Tahoma"/>
                <a:cs typeface="Tahoma"/>
              </a:rPr>
              <a:t>6:</a:t>
            </a:r>
            <a:r>
              <a:rPr sz="1000" b="1" spc="15" dirty="0">
                <a:latin typeface="Tahoma"/>
                <a:cs typeface="Tahoma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Inspect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con- </a:t>
            </a:r>
            <a:r>
              <a:rPr sz="1000" spc="-60" dirty="0">
                <a:latin typeface="Trebuchet MS"/>
                <a:cs typeface="Trebuchet MS"/>
              </a:rPr>
              <a:t>tainers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weekly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85" dirty="0">
                <a:latin typeface="Trebuchet MS"/>
                <a:cs typeface="Trebuchet MS"/>
              </a:rPr>
              <a:t>for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leaks </a:t>
            </a:r>
            <a:r>
              <a:rPr sz="1000" dirty="0">
                <a:latin typeface="Trebuchet MS"/>
                <a:cs typeface="Trebuchet MS"/>
              </a:rPr>
              <a:t>or</a:t>
            </a:r>
            <a:r>
              <a:rPr sz="1000" spc="6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corrosion.</a:t>
            </a:r>
            <a:r>
              <a:rPr sz="1000" spc="6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Replace </a:t>
            </a:r>
            <a:r>
              <a:rPr sz="1000" dirty="0">
                <a:latin typeface="Trebuchet MS"/>
                <a:cs typeface="Trebuchet MS"/>
              </a:rPr>
              <a:t>any</a:t>
            </a:r>
            <a:r>
              <a:rPr sz="1000" spc="-45" dirty="0">
                <a:latin typeface="Trebuchet MS"/>
                <a:cs typeface="Trebuchet MS"/>
              </a:rPr>
              <a:t> that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begin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to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leak. </a:t>
            </a:r>
            <a:r>
              <a:rPr sz="1000" spc="-45" dirty="0">
                <a:latin typeface="Trebuchet MS"/>
                <a:cs typeface="Trebuchet MS"/>
              </a:rPr>
              <a:t>Keep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containers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closed </a:t>
            </a:r>
            <a:r>
              <a:rPr sz="1000" spc="-90" dirty="0">
                <a:latin typeface="Trebuchet MS"/>
                <a:cs typeface="Trebuchet MS"/>
              </a:rPr>
              <a:t>and</a:t>
            </a:r>
            <a:r>
              <a:rPr sz="1000" spc="35" dirty="0">
                <a:latin typeface="Trebuchet MS"/>
                <a:cs typeface="Trebuchet MS"/>
              </a:rPr>
              <a:t> </a:t>
            </a:r>
            <a:r>
              <a:rPr sz="1000" spc="-80" dirty="0">
                <a:latin typeface="Trebuchet MS"/>
                <a:cs typeface="Trebuchet MS"/>
              </a:rPr>
              <a:t>sealed</a:t>
            </a:r>
            <a:r>
              <a:rPr sz="1000" spc="35" dirty="0">
                <a:latin typeface="Trebuchet MS"/>
                <a:cs typeface="Trebuchet MS"/>
              </a:rPr>
              <a:t> </a:t>
            </a:r>
            <a:r>
              <a:rPr sz="1000" spc="-90" dirty="0">
                <a:latin typeface="Trebuchet MS"/>
                <a:cs typeface="Trebuchet MS"/>
              </a:rPr>
              <a:t>except</a:t>
            </a:r>
            <a:r>
              <a:rPr sz="1000" spc="4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when </a:t>
            </a:r>
            <a:r>
              <a:rPr sz="1000" spc="-30" dirty="0">
                <a:latin typeface="Trebuchet MS"/>
                <a:cs typeface="Trebuchet MS"/>
              </a:rPr>
              <a:t>they </a:t>
            </a:r>
            <a:r>
              <a:rPr sz="1000" spc="-60" dirty="0">
                <a:latin typeface="Trebuchet MS"/>
                <a:cs typeface="Trebuchet MS"/>
              </a:rPr>
              <a:t>are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being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filled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or emptied. </a:t>
            </a:r>
            <a:r>
              <a:rPr sz="800" spc="-10" dirty="0">
                <a:latin typeface="Trebuchet MS"/>
                <a:cs typeface="Trebuchet MS"/>
              </a:rPr>
              <a:t>(Photo</a:t>
            </a:r>
            <a:r>
              <a:rPr sz="800" spc="-25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courtesy </a:t>
            </a:r>
            <a:r>
              <a:rPr sz="800" spc="-100" dirty="0">
                <a:latin typeface="Trebuchet MS"/>
                <a:cs typeface="Trebuchet MS"/>
              </a:rPr>
              <a:t>of</a:t>
            </a:r>
            <a:r>
              <a:rPr sz="800" spc="40" dirty="0">
                <a:latin typeface="Trebuchet MS"/>
                <a:cs typeface="Trebuchet MS"/>
              </a:rPr>
              <a:t> </a:t>
            </a:r>
            <a:r>
              <a:rPr sz="800" spc="-65" dirty="0">
                <a:latin typeface="Trebuchet MS"/>
                <a:cs typeface="Trebuchet MS"/>
              </a:rPr>
              <a:t>the</a:t>
            </a:r>
            <a:r>
              <a:rPr sz="800" spc="5" dirty="0">
                <a:latin typeface="Trebuchet MS"/>
                <a:cs typeface="Trebuchet MS"/>
              </a:rPr>
              <a:t> </a:t>
            </a:r>
            <a:r>
              <a:rPr sz="800" spc="-45" dirty="0">
                <a:latin typeface="Trebuchet MS"/>
                <a:cs typeface="Trebuchet MS"/>
              </a:rPr>
              <a:t>Pesticide</a:t>
            </a:r>
            <a:r>
              <a:rPr sz="800" spc="-15" dirty="0">
                <a:latin typeface="Trebuchet MS"/>
                <a:cs typeface="Trebuchet MS"/>
              </a:rPr>
              <a:t> </a:t>
            </a:r>
            <a:r>
              <a:rPr sz="800" spc="-50" dirty="0">
                <a:latin typeface="Trebuchet MS"/>
                <a:cs typeface="Trebuchet MS"/>
              </a:rPr>
              <a:t>Safety</a:t>
            </a:r>
            <a:r>
              <a:rPr sz="800" spc="5" dirty="0">
                <a:latin typeface="Trebuchet MS"/>
                <a:cs typeface="Trebuchet MS"/>
              </a:rPr>
              <a:t> </a:t>
            </a:r>
            <a:r>
              <a:rPr sz="800" spc="-25" dirty="0">
                <a:latin typeface="Trebuchet MS"/>
                <a:cs typeface="Trebuchet MS"/>
              </a:rPr>
              <a:t>Educa- </a:t>
            </a:r>
            <a:r>
              <a:rPr sz="800" spc="-45" dirty="0">
                <a:latin typeface="Trebuchet MS"/>
                <a:cs typeface="Trebuchet MS"/>
              </a:rPr>
              <a:t>tion</a:t>
            </a:r>
            <a:r>
              <a:rPr sz="800" spc="-5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Program</a:t>
            </a:r>
            <a:r>
              <a:rPr sz="800" spc="-5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Improvement</a:t>
            </a:r>
            <a:r>
              <a:rPr sz="800" dirty="0">
                <a:latin typeface="Trebuchet MS"/>
                <a:cs typeface="Trebuchet MS"/>
              </a:rPr>
              <a:t> </a:t>
            </a:r>
            <a:r>
              <a:rPr sz="800" spc="-50" dirty="0">
                <a:latin typeface="Trebuchet MS"/>
                <a:cs typeface="Trebuchet MS"/>
              </a:rPr>
              <a:t>&amp;</a:t>
            </a:r>
            <a:r>
              <a:rPr sz="800" spc="-15" dirty="0">
                <a:latin typeface="Trebuchet MS"/>
                <a:cs typeface="Trebuchet MS"/>
              </a:rPr>
              <a:t> Modernization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Initiative).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577840" y="5709411"/>
            <a:ext cx="1371600" cy="1826260"/>
            <a:chOff x="5577840" y="5709411"/>
            <a:chExt cx="1371600" cy="1826260"/>
          </a:xfrm>
        </p:grpSpPr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90541" y="5724768"/>
              <a:ext cx="1346200" cy="179493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590540" y="5722111"/>
              <a:ext cx="1346200" cy="1800860"/>
            </a:xfrm>
            <a:custGeom>
              <a:avLst/>
              <a:gdLst/>
              <a:ahLst/>
              <a:cxnLst/>
              <a:rect l="l" t="t" r="r" b="b"/>
              <a:pathLst>
                <a:path w="1346200" h="1800859">
                  <a:moveTo>
                    <a:pt x="0" y="1800250"/>
                  </a:moveTo>
                  <a:lnTo>
                    <a:pt x="1346200" y="1800250"/>
                  </a:lnTo>
                  <a:lnTo>
                    <a:pt x="1346200" y="0"/>
                  </a:lnTo>
                  <a:lnTo>
                    <a:pt x="0" y="0"/>
                  </a:lnTo>
                  <a:lnTo>
                    <a:pt x="0" y="180025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7507684" y="4561204"/>
            <a:ext cx="143510" cy="654050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100" dirty="0">
                <a:solidFill>
                  <a:srgbClr val="FFFFFF"/>
                </a:solidFill>
                <a:latin typeface="Trebuchet MS"/>
                <a:cs typeface="Trebuchet MS"/>
              </a:rPr>
              <a:t>SECTION</a:t>
            </a:r>
            <a:r>
              <a:rPr sz="800" b="1" spc="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25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79084" y="4561204"/>
            <a:ext cx="143510" cy="890905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-20" dirty="0">
                <a:solidFill>
                  <a:srgbClr val="FFFFFF"/>
                </a:solidFill>
                <a:latin typeface="Trebuchet MS"/>
                <a:cs typeface="Trebuchet MS"/>
              </a:rPr>
              <a:t>Handling</a:t>
            </a:r>
            <a:r>
              <a:rPr sz="8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Trebuchet MS"/>
                <a:cs typeface="Trebuchet MS"/>
              </a:rPr>
              <a:t>Pesticides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5660" y="2193544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60">
                <a:moveTo>
                  <a:pt x="6352540" y="0"/>
                </a:moveTo>
                <a:lnTo>
                  <a:pt x="0" y="0"/>
                </a:lnTo>
                <a:lnTo>
                  <a:pt x="0" y="378459"/>
                </a:lnTo>
                <a:lnTo>
                  <a:pt x="6352540" y="378459"/>
                </a:lnTo>
                <a:lnTo>
                  <a:pt x="635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48360" y="2227198"/>
            <a:ext cx="6327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Wood</a:t>
            </a:r>
            <a:r>
              <a:rPr sz="1800" b="1" spc="2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Preservative</a:t>
            </a:r>
            <a:r>
              <a:rPr sz="1800" b="1" spc="2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Hazardous</a:t>
            </a:r>
            <a:r>
              <a:rPr sz="1800" b="1" spc="2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Waste</a:t>
            </a:r>
            <a:r>
              <a:rPr sz="1800" b="1" spc="2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Listings</a:t>
            </a:r>
            <a:r>
              <a:rPr sz="1800" b="1" spc="2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Tahoma"/>
                <a:cs typeface="Tahoma"/>
              </a:rPr>
              <a:t>Rule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35660" y="2193544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60">
                <a:moveTo>
                  <a:pt x="0" y="378459"/>
                </a:moveTo>
                <a:lnTo>
                  <a:pt x="6352540" y="378459"/>
                </a:lnTo>
                <a:lnTo>
                  <a:pt x="6352540" y="0"/>
                </a:lnTo>
                <a:lnTo>
                  <a:pt x="0" y="0"/>
                </a:lnTo>
                <a:lnTo>
                  <a:pt x="0" y="37845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10259" y="457200"/>
            <a:ext cx="3100705" cy="150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14"/>
              </a:lnSpc>
              <a:spcBef>
                <a:spcPts val="100"/>
              </a:spcBef>
            </a:pPr>
            <a:r>
              <a:rPr sz="1400" b="1" spc="-10" dirty="0">
                <a:latin typeface="Tahoma"/>
                <a:cs typeface="Tahoma"/>
              </a:rPr>
              <a:t>Liability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responsible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safe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cradle-to-grave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man- </a:t>
            </a:r>
            <a:r>
              <a:rPr sz="1100" dirty="0">
                <a:latin typeface="Times New Roman"/>
                <a:cs typeface="Times New Roman"/>
              </a:rPr>
              <a:t>agement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hazardous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waste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generate.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in- </a:t>
            </a:r>
            <a:r>
              <a:rPr sz="1100" dirty="0">
                <a:latin typeface="Times New Roman"/>
                <a:cs typeface="Times New Roman"/>
              </a:rPr>
              <a:t>cludes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verifying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hazardous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wastes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packaged, </a:t>
            </a:r>
            <a:r>
              <a:rPr sz="1100" dirty="0">
                <a:latin typeface="Times New Roman"/>
                <a:cs typeface="Times New Roman"/>
              </a:rPr>
              <a:t>stored,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transported,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disposed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of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compliance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with </a:t>
            </a:r>
            <a:r>
              <a:rPr sz="1100" dirty="0">
                <a:latin typeface="Times New Roman"/>
                <a:cs typeface="Times New Roman"/>
              </a:rPr>
              <a:t>RCRA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regulations.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Even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dispose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hazardous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wastes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properly,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still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accountable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damage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wastes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cause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environment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personal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property.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Retain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indefinite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time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all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13466" y="458469"/>
            <a:ext cx="3100705" cy="130492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documentation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(e.g.,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Certificate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Destruction)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related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disposal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hazardous </a:t>
            </a:r>
            <a:r>
              <a:rPr sz="1100" spc="-10" dirty="0">
                <a:latin typeface="Times New Roman"/>
                <a:cs typeface="Times New Roman"/>
              </a:rPr>
              <a:t>waste.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 algn="just">
              <a:lnSpc>
                <a:spcPct val="92900"/>
              </a:lnSpc>
              <a:spcBef>
                <a:spcPts val="790"/>
              </a:spcBef>
            </a:pPr>
            <a:r>
              <a:rPr sz="1600" spc="-114" dirty="0">
                <a:latin typeface="Yu Gothic"/>
                <a:cs typeface="Yu Gothic"/>
              </a:rPr>
              <a:t>☞</a:t>
            </a:r>
            <a:r>
              <a:rPr sz="1600" spc="-160" dirty="0">
                <a:latin typeface="Yu Gothic"/>
                <a:cs typeface="Yu Gothic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If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using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private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hauler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dispose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of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a</a:t>
            </a:r>
            <a:r>
              <a:rPr sz="1100" spc="-15" dirty="0">
                <a:latin typeface="Times New Roman"/>
                <a:cs typeface="Times New Roman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y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hazard-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</a:t>
            </a:r>
            <a:r>
              <a:rPr sz="1100" spc="10" dirty="0">
                <a:latin typeface="Times New Roman"/>
                <a:cs typeface="Times New Roman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s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waste,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it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must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hauled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licensed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hazardous </a:t>
            </a:r>
            <a:r>
              <a:rPr sz="1100" spc="-5" dirty="0">
                <a:latin typeface="Times New Roman"/>
                <a:cs typeface="Times New Roman"/>
              </a:rPr>
              <a:t>waste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management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facility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b</a:t>
            </a:r>
            <a:r>
              <a:rPr sz="1100" dirty="0">
                <a:latin typeface="Times New Roman"/>
                <a:cs typeface="Times New Roman"/>
              </a:rPr>
              <a:t>y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licensed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hazardous </a:t>
            </a:r>
            <a:r>
              <a:rPr sz="1100" spc="-10" dirty="0">
                <a:latin typeface="Times New Roman"/>
                <a:cs typeface="Times New Roman"/>
              </a:rPr>
              <a:t>waste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hauler.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alternative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option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is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for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40" dirty="0">
                <a:latin typeface="Times New Roman"/>
                <a:cs typeface="Times New Roman"/>
              </a:rPr>
              <a:t>y</a:t>
            </a:r>
            <a:r>
              <a:rPr sz="1100" spc="-20" dirty="0">
                <a:latin typeface="Times New Roman"/>
                <a:cs typeface="Times New Roman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u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to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bring</a:t>
            </a:r>
            <a:r>
              <a:rPr sz="1100" dirty="0">
                <a:latin typeface="Times New Roman"/>
                <a:cs typeface="Times New Roman"/>
              </a:rPr>
              <a:t> the </a:t>
            </a:r>
            <a:r>
              <a:rPr sz="1100" spc="-5" dirty="0">
                <a:latin typeface="Times New Roman"/>
                <a:cs typeface="Times New Roman"/>
              </a:rPr>
              <a:t>waste</a:t>
            </a:r>
            <a:r>
              <a:rPr sz="1100" dirty="0">
                <a:latin typeface="Times New Roman"/>
                <a:cs typeface="Times New Roman"/>
              </a:rPr>
              <a:t> to a Wisconsin </a:t>
            </a:r>
            <a:r>
              <a:rPr sz="1100" spc="-5" dirty="0">
                <a:latin typeface="Times New Roman"/>
                <a:cs typeface="Times New Roman"/>
              </a:rPr>
              <a:t>Clean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Sweep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site.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4839" y="2550017"/>
            <a:ext cx="231775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-50" dirty="0">
                <a:latin typeface="Times New Roman"/>
                <a:cs typeface="Times New Roman"/>
              </a:rPr>
              <a:t>I</a:t>
            </a:r>
            <a:endParaRPr sz="48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01047" y="2712045"/>
            <a:ext cx="29095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n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the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1980s,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health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and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environmental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concerns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arose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1047" y="2870744"/>
            <a:ext cx="29095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due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contaminated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soil,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groundwater,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surface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01047" y="3029443"/>
            <a:ext cx="29095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water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facilities.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result,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0216" y="3188143"/>
            <a:ext cx="3100070" cy="35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EPA</a:t>
            </a:r>
            <a:r>
              <a:rPr sz="1100" spc="2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established</a:t>
            </a:r>
            <a:r>
              <a:rPr sz="1100" spc="2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2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2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Hazardous Waste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Listings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Rule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 certain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wastes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 </a:t>
            </a:r>
            <a:r>
              <a:rPr sz="1100" spc="-10" dirty="0">
                <a:latin typeface="Times New Roman"/>
                <a:cs typeface="Times New Roman"/>
              </a:rPr>
              <a:t>wood-</a:t>
            </a:r>
            <a:r>
              <a:rPr sz="1100" spc="-20" dirty="0">
                <a:latin typeface="Times New Roman"/>
                <a:cs typeface="Times New Roman"/>
              </a:rPr>
              <a:t>pre-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0216" y="3505541"/>
            <a:ext cx="3100705" cy="35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serving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processes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penta,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creosote, or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inorganic </a:t>
            </a:r>
            <a:r>
              <a:rPr sz="1100" dirty="0">
                <a:latin typeface="Times New Roman"/>
                <a:cs typeface="Times New Roman"/>
              </a:rPr>
              <a:t>preservatives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containing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arsenic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chromium.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0216" y="3981779"/>
            <a:ext cx="3100705" cy="178117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rule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applies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pressure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nonpressure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processes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exception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surface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protection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sap- </a:t>
            </a:r>
            <a:r>
              <a:rPr sz="1100" dirty="0">
                <a:latin typeface="Times New Roman"/>
                <a:cs typeface="Times New Roman"/>
              </a:rPr>
              <a:t>stain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control.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Also,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only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wastes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generated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treatment </a:t>
            </a:r>
            <a:r>
              <a:rPr sz="1100" dirty="0">
                <a:latin typeface="Times New Roman"/>
                <a:cs typeface="Times New Roman"/>
              </a:rPr>
              <a:t>plants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 considered </a:t>
            </a:r>
            <a:r>
              <a:rPr sz="1100" spc="-10" dirty="0">
                <a:latin typeface="Times New Roman"/>
                <a:cs typeface="Times New Roman"/>
              </a:rPr>
              <a:t>hazardous.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614"/>
              </a:lnSpc>
              <a:spcBef>
                <a:spcPts val="850"/>
              </a:spcBef>
            </a:pPr>
            <a:r>
              <a:rPr sz="1400" b="1" spc="-60" dirty="0">
                <a:latin typeface="Tahoma"/>
                <a:cs typeface="Tahoma"/>
              </a:rPr>
              <a:t>Regulated </a:t>
            </a:r>
            <a:r>
              <a:rPr sz="1400" b="1" spc="-10" dirty="0">
                <a:latin typeface="Tahoma"/>
                <a:cs typeface="Tahoma"/>
              </a:rPr>
              <a:t>Wastes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following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by-</a:t>
            </a:r>
            <a:r>
              <a:rPr sz="1100" dirty="0">
                <a:latin typeface="Times New Roman"/>
                <a:cs typeface="Times New Roman"/>
              </a:rPr>
              <a:t>products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preserving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with </a:t>
            </a:r>
            <a:r>
              <a:rPr sz="1100" dirty="0">
                <a:latin typeface="Times New Roman"/>
                <a:cs typeface="Times New Roman"/>
              </a:rPr>
              <a:t>penta,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creosote,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inorganic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preservatives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containing </a:t>
            </a:r>
            <a:r>
              <a:rPr sz="1100" dirty="0">
                <a:latin typeface="Times New Roman"/>
                <a:cs typeface="Times New Roman"/>
              </a:rPr>
              <a:t>arsenic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chromium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considered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hazardous </a:t>
            </a:r>
            <a:r>
              <a:rPr sz="1100" dirty="0">
                <a:latin typeface="Times New Roman"/>
                <a:cs typeface="Times New Roman"/>
              </a:rPr>
              <a:t>wastes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subject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40" dirty="0">
                <a:latin typeface="Times New Roman"/>
                <a:cs typeface="Times New Roman"/>
              </a:rPr>
              <a:t>EPA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ruling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only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cannot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be </a:t>
            </a:r>
            <a:r>
              <a:rPr sz="1100" dirty="0">
                <a:latin typeface="Times New Roman"/>
                <a:cs typeface="Times New Roman"/>
              </a:rPr>
              <a:t>reclaimed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10" dirty="0">
                <a:latin typeface="Times New Roman"/>
                <a:cs typeface="Times New Roman"/>
              </a:rPr>
              <a:t> reuse: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0261" y="5774015"/>
            <a:ext cx="3100705" cy="25527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41300" marR="5080" indent="-229235" algn="just">
              <a:lnSpc>
                <a:spcPts val="1250"/>
              </a:lnSpc>
              <a:spcBef>
                <a:spcPts val="200"/>
              </a:spcBef>
              <a:buSzPct val="109090"/>
              <a:buFont typeface="Times New Roman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b="1" dirty="0">
                <a:latin typeface="Times New Roman"/>
                <a:cs typeface="Times New Roman"/>
              </a:rPr>
              <a:t>Spent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Times New Roman"/>
                <a:cs typeface="Times New Roman"/>
              </a:rPr>
              <a:t>formulations</a:t>
            </a:r>
            <a:r>
              <a:rPr sz="1100" spc="-10" dirty="0">
                <a:latin typeface="Times New Roman"/>
                <a:cs typeface="Times New Roman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which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includes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preserva- </a:t>
            </a:r>
            <a:r>
              <a:rPr sz="1100" dirty="0">
                <a:latin typeface="Times New Roman"/>
                <a:cs typeface="Times New Roman"/>
              </a:rPr>
              <a:t>tive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solution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left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over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treatment,</a:t>
            </a:r>
            <a:endParaRPr sz="1100">
              <a:latin typeface="Times New Roman"/>
              <a:cs typeface="Times New Roman"/>
            </a:endParaRPr>
          </a:p>
          <a:p>
            <a:pPr marL="240665" marR="5080" indent="-228600" algn="just">
              <a:lnSpc>
                <a:spcPts val="1250"/>
              </a:lnSpc>
              <a:spcBef>
                <a:spcPts val="359"/>
              </a:spcBef>
              <a:buSzPct val="109090"/>
              <a:buFont typeface="Times New Roman"/>
              <a:buChar char="●"/>
              <a:tabLst>
                <a:tab pos="240665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b="1" dirty="0">
                <a:latin typeface="Times New Roman"/>
                <a:cs typeface="Times New Roman"/>
              </a:rPr>
              <a:t>Preservative</a:t>
            </a:r>
            <a:r>
              <a:rPr sz="1100" b="1" spc="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drippage</a:t>
            </a:r>
            <a:r>
              <a:rPr sz="1100" dirty="0">
                <a:latin typeface="Times New Roman"/>
                <a:cs typeface="Times New Roman"/>
              </a:rPr>
              <a:t>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which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excess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preserva- </a:t>
            </a:r>
            <a:r>
              <a:rPr sz="1100" dirty="0">
                <a:latin typeface="Times New Roman"/>
                <a:cs typeface="Times New Roman"/>
              </a:rPr>
              <a:t>tive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kicked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back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following</a:t>
            </a:r>
            <a:r>
              <a:rPr sz="1100" spc="-10" dirty="0">
                <a:latin typeface="Times New Roman"/>
                <a:cs typeface="Times New Roman"/>
              </a:rPr>
              <a:t> treat- ment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free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drippage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of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freshly </a:t>
            </a:r>
            <a:r>
              <a:rPr sz="1100" dirty="0">
                <a:latin typeface="Times New Roman"/>
                <a:cs typeface="Times New Roman"/>
              </a:rPr>
              <a:t>treated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7),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 algn="just">
              <a:lnSpc>
                <a:spcPts val="1250"/>
              </a:lnSpc>
              <a:spcBef>
                <a:spcPts val="359"/>
              </a:spcBef>
              <a:buSzPct val="109090"/>
              <a:buFont typeface="Times New Roman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b="1" spc="-25" dirty="0">
                <a:latin typeface="Times New Roman"/>
                <a:cs typeface="Times New Roman"/>
              </a:rPr>
              <a:t>Wastewaters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that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become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contaminated </a:t>
            </a:r>
            <a:r>
              <a:rPr sz="1100" spc="-20" dirty="0">
                <a:latin typeface="Times New Roman"/>
                <a:cs typeface="Times New Roman"/>
              </a:rPr>
              <a:t>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cannot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reclaimed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reuse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(e.g.,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waters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steam- </a:t>
            </a:r>
            <a:r>
              <a:rPr sz="1100" dirty="0">
                <a:latin typeface="Times New Roman"/>
                <a:cs typeface="Times New Roman"/>
              </a:rPr>
              <a:t>conditioning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prior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gener- </a:t>
            </a:r>
            <a:r>
              <a:rPr sz="1100" dirty="0">
                <a:latin typeface="Times New Roman"/>
                <a:cs typeface="Times New Roman"/>
              </a:rPr>
              <a:t>ated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rinsing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equipment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process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area),</a:t>
            </a:r>
            <a:endParaRPr sz="1100">
              <a:latin typeface="Times New Roman"/>
              <a:cs typeface="Times New Roman"/>
            </a:endParaRPr>
          </a:p>
          <a:p>
            <a:pPr marL="240665" marR="5080" indent="-228600" algn="just">
              <a:lnSpc>
                <a:spcPts val="1250"/>
              </a:lnSpc>
              <a:spcBef>
                <a:spcPts val="359"/>
              </a:spcBef>
              <a:buSzPct val="109090"/>
              <a:buFont typeface="Times New Roman"/>
              <a:buChar char="●"/>
              <a:tabLst>
                <a:tab pos="240665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b="1" dirty="0">
                <a:latin typeface="Times New Roman"/>
                <a:cs typeface="Times New Roman"/>
              </a:rPr>
              <a:t>Process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residuals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7),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which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include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pre- </a:t>
            </a:r>
            <a:r>
              <a:rPr sz="1100" dirty="0">
                <a:latin typeface="Times New Roman"/>
                <a:cs typeface="Times New Roman"/>
              </a:rPr>
              <a:t>cipitated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solution,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sawdust,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 </a:t>
            </a:r>
            <a:r>
              <a:rPr sz="1100" spc="-10" dirty="0">
                <a:latin typeface="Times New Roman"/>
                <a:cs typeface="Times New Roman"/>
              </a:rPr>
              <a:t>chips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that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settle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out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during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and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items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such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cylinder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door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gaskets,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line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filters,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broken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tie- </a:t>
            </a:r>
            <a:r>
              <a:rPr sz="1100" dirty="0">
                <a:latin typeface="Times New Roman"/>
                <a:cs typeface="Times New Roman"/>
              </a:rPr>
              <a:t>down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straps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need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replaced.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10235" y="8451010"/>
            <a:ext cx="3100705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5"/>
              </a:lnSpc>
              <a:spcBef>
                <a:spcPts val="100"/>
              </a:spcBef>
            </a:pPr>
            <a:r>
              <a:rPr sz="1100" b="1" spc="-85" dirty="0">
                <a:latin typeface="Tahoma"/>
                <a:cs typeface="Tahoma"/>
              </a:rPr>
              <a:t>Reuse</a:t>
            </a:r>
            <a:r>
              <a:rPr sz="1100" b="1" spc="-55" dirty="0">
                <a:latin typeface="Tahoma"/>
                <a:cs typeface="Tahoma"/>
              </a:rPr>
              <a:t> </a:t>
            </a:r>
            <a:r>
              <a:rPr sz="1100" b="1" spc="-50" dirty="0">
                <a:latin typeface="Tahoma"/>
                <a:cs typeface="Tahoma"/>
              </a:rPr>
              <a:t>of</a:t>
            </a:r>
            <a:r>
              <a:rPr sz="1100" b="1" spc="-55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Wastes</a:t>
            </a:r>
            <a:endParaRPr sz="1100">
              <a:latin typeface="Tahoma"/>
              <a:cs typeface="Tahoma"/>
            </a:endParaRPr>
          </a:p>
          <a:p>
            <a:pPr marL="12700" marR="5080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potential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wastes,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except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process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residuals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reclaimed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reuse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well-</a:t>
            </a:r>
            <a:r>
              <a:rPr sz="1100" dirty="0">
                <a:latin typeface="Times New Roman"/>
                <a:cs typeface="Times New Roman"/>
              </a:rPr>
              <a:t>designed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0" dirty="0">
                <a:latin typeface="Times New Roman"/>
                <a:cs typeface="Times New Roman"/>
              </a:rPr>
              <a:t> man-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13442" y="2711715"/>
            <a:ext cx="3100705" cy="2098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aged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facility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instead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having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be </a:t>
            </a:r>
            <a:r>
              <a:rPr sz="1100" dirty="0">
                <a:latin typeface="Times New Roman"/>
                <a:cs typeface="Times New Roman"/>
              </a:rPr>
              <a:t>disposed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hazardous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waste.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614"/>
              </a:lnSpc>
              <a:spcBef>
                <a:spcPts val="850"/>
              </a:spcBef>
            </a:pPr>
            <a:r>
              <a:rPr sz="1400" b="1" spc="-45" dirty="0">
                <a:latin typeface="Tahoma"/>
                <a:cs typeface="Tahoma"/>
              </a:rPr>
              <a:t>Drip</a:t>
            </a:r>
            <a:r>
              <a:rPr sz="1400" b="1" spc="-70" dirty="0">
                <a:latin typeface="Tahoma"/>
                <a:cs typeface="Tahoma"/>
              </a:rPr>
              <a:t> </a:t>
            </a:r>
            <a:r>
              <a:rPr sz="1400" b="1" spc="-25" dirty="0">
                <a:latin typeface="Tahoma"/>
                <a:cs typeface="Tahoma"/>
              </a:rPr>
              <a:t>Pad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After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removing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pressure-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nonpressure-treated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vessel,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must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hold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drip </a:t>
            </a:r>
            <a:r>
              <a:rPr sz="1100" dirty="0">
                <a:latin typeface="Times New Roman"/>
                <a:cs typeface="Times New Roman"/>
              </a:rPr>
              <a:t>pad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until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drippage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stopped.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drip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struc- </a:t>
            </a:r>
            <a:r>
              <a:rPr sz="1100" dirty="0">
                <a:latin typeface="Times New Roman"/>
                <a:cs typeface="Times New Roman"/>
              </a:rPr>
              <a:t>ture</a:t>
            </a:r>
            <a:r>
              <a:rPr sz="1100" spc="3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designed</a:t>
            </a:r>
            <a:r>
              <a:rPr sz="1100" spc="3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3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drain</a:t>
            </a:r>
            <a:r>
              <a:rPr sz="1100" spc="3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3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drippings</a:t>
            </a:r>
            <a:r>
              <a:rPr sz="1100" spc="3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from </a:t>
            </a:r>
            <a:r>
              <a:rPr sz="1100" dirty="0">
                <a:latin typeface="Times New Roman"/>
                <a:cs typeface="Times New Roman"/>
              </a:rPr>
              <a:t>treated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wood,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precipitation,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surface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run-</a:t>
            </a:r>
            <a:r>
              <a:rPr sz="1100" spc="-25" dirty="0">
                <a:latin typeface="Times New Roman"/>
                <a:cs typeface="Times New Roman"/>
              </a:rPr>
              <a:t>on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collection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system.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Operators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must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maintain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inspect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pads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according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specific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standards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listed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in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ruling,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follow </a:t>
            </a:r>
            <a:r>
              <a:rPr sz="1100" dirty="0">
                <a:latin typeface="Times New Roman"/>
                <a:cs typeface="Times New Roman"/>
              </a:rPr>
              <a:t>required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procedures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respond- </a:t>
            </a:r>
            <a:r>
              <a:rPr sz="1100" dirty="0">
                <a:latin typeface="Times New Roman"/>
                <a:cs typeface="Times New Roman"/>
              </a:rPr>
              <a:t>ing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reporting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leaks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pad.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13529" y="4934177"/>
            <a:ext cx="3100705" cy="368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spc="-70" dirty="0">
                <a:latin typeface="Tahoma"/>
                <a:cs typeface="Tahoma"/>
              </a:rPr>
              <a:t>Storage</a:t>
            </a:r>
            <a:r>
              <a:rPr sz="1100" b="1" spc="-40" dirty="0">
                <a:latin typeface="Tahoma"/>
                <a:cs typeface="Tahoma"/>
              </a:rPr>
              <a:t> </a:t>
            </a:r>
            <a:r>
              <a:rPr sz="1100" b="1" spc="-80" dirty="0">
                <a:latin typeface="Tahoma"/>
                <a:cs typeface="Tahoma"/>
              </a:rPr>
              <a:t>Yard</a:t>
            </a:r>
            <a:r>
              <a:rPr sz="1100" b="1" spc="-40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Drippage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Infrequent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incidental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storage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yard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drippage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after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been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removed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drip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pad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still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haz- </a:t>
            </a:r>
            <a:r>
              <a:rPr sz="1100" dirty="0">
                <a:latin typeface="Times New Roman"/>
                <a:cs typeface="Times New Roman"/>
              </a:rPr>
              <a:t>ardous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waste,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but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yard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subject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drip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pad </a:t>
            </a:r>
            <a:r>
              <a:rPr sz="1100" dirty="0">
                <a:latin typeface="Times New Roman"/>
                <a:cs typeface="Times New Roman"/>
              </a:rPr>
              <a:t>regulations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provided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releases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immediately </a:t>
            </a:r>
            <a:r>
              <a:rPr sz="1100" dirty="0">
                <a:latin typeface="Times New Roman"/>
                <a:cs typeface="Times New Roman"/>
              </a:rPr>
              <a:t>cleaned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up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compliance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written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contingency </a:t>
            </a:r>
            <a:r>
              <a:rPr sz="1100" dirty="0">
                <a:latin typeface="Times New Roman"/>
                <a:cs typeface="Times New Roman"/>
              </a:rPr>
              <a:t>plan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developed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owner/operator.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plan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must </a:t>
            </a:r>
            <a:r>
              <a:rPr sz="1100" dirty="0">
                <a:latin typeface="Times New Roman"/>
                <a:cs typeface="Times New Roman"/>
              </a:rPr>
              <a:t>stipulate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how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responses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conducted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docu- </a:t>
            </a:r>
            <a:r>
              <a:rPr sz="1100" dirty="0">
                <a:latin typeface="Times New Roman"/>
                <a:cs typeface="Times New Roman"/>
              </a:rPr>
              <a:t>mented,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what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methods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ensure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records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retained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3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years,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how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contaminated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media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residues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managed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accordance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ap- </a:t>
            </a:r>
            <a:r>
              <a:rPr sz="1100" dirty="0">
                <a:latin typeface="Times New Roman"/>
                <a:cs typeface="Times New Roman"/>
              </a:rPr>
              <a:t>plicable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federal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regulations.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614"/>
              </a:lnSpc>
              <a:spcBef>
                <a:spcPts val="850"/>
              </a:spcBef>
            </a:pPr>
            <a:r>
              <a:rPr sz="1400" b="1" spc="-70" dirty="0">
                <a:latin typeface="Tahoma"/>
                <a:cs typeface="Tahoma"/>
              </a:rPr>
              <a:t>Clean</a:t>
            </a:r>
            <a:r>
              <a:rPr sz="1400" b="1" spc="-6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Closure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Hazardous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Waste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Listings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Rule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lists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requirements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“clean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closure”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plants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have </a:t>
            </a:r>
            <a:r>
              <a:rPr sz="1100" dirty="0">
                <a:latin typeface="Times New Roman"/>
                <a:cs typeface="Times New Roman"/>
              </a:rPr>
              <a:t>stopped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using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penta,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creosote,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inorganic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preserva- </a:t>
            </a:r>
            <a:r>
              <a:rPr sz="1100" dirty="0">
                <a:latin typeface="Times New Roman"/>
                <a:cs typeface="Times New Roman"/>
              </a:rPr>
              <a:t>tives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containing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arsenic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chromium.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treatment </a:t>
            </a:r>
            <a:r>
              <a:rPr sz="1100" dirty="0">
                <a:latin typeface="Times New Roman"/>
                <a:cs typeface="Times New Roman"/>
              </a:rPr>
              <a:t>plants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achieve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clean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closure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subject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rule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long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those </a:t>
            </a:r>
            <a:r>
              <a:rPr sz="1100" dirty="0">
                <a:latin typeface="Times New Roman"/>
                <a:cs typeface="Times New Roman"/>
              </a:rPr>
              <a:t>specified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rule.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However,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until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achieve </a:t>
            </a:r>
            <a:r>
              <a:rPr sz="1100" dirty="0">
                <a:latin typeface="Times New Roman"/>
                <a:cs typeface="Times New Roman"/>
              </a:rPr>
              <a:t>clean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closure,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must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dispose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any</a:t>
            </a:r>
            <a:r>
              <a:rPr sz="1100" b="1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waste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haz- </a:t>
            </a:r>
            <a:r>
              <a:rPr sz="1100" dirty="0">
                <a:latin typeface="Times New Roman"/>
                <a:cs typeface="Times New Roman"/>
              </a:rPr>
              <a:t>ardous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waste.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571500" y="4680458"/>
            <a:ext cx="6377940" cy="1487170"/>
            <a:chOff x="571500" y="4680458"/>
            <a:chExt cx="6377940" cy="1487170"/>
          </a:xfrm>
        </p:grpSpPr>
        <p:sp>
          <p:nvSpPr>
            <p:cNvPr id="7" name="object 7"/>
            <p:cNvSpPr/>
            <p:nvPr/>
          </p:nvSpPr>
          <p:spPr>
            <a:xfrm>
              <a:off x="584200" y="4693158"/>
              <a:ext cx="6352540" cy="1461770"/>
            </a:xfrm>
            <a:custGeom>
              <a:avLst/>
              <a:gdLst/>
              <a:ahLst/>
              <a:cxnLst/>
              <a:rect l="l" t="t" r="r" b="b"/>
              <a:pathLst>
                <a:path w="6352540" h="1461770">
                  <a:moveTo>
                    <a:pt x="6200140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1309001"/>
                  </a:lnTo>
                  <a:lnTo>
                    <a:pt x="7769" y="1357174"/>
                  </a:lnTo>
                  <a:lnTo>
                    <a:pt x="29405" y="1399010"/>
                  </a:lnTo>
                  <a:lnTo>
                    <a:pt x="62396" y="1431999"/>
                  </a:lnTo>
                  <a:lnTo>
                    <a:pt x="104231" y="1453632"/>
                  </a:lnTo>
                  <a:lnTo>
                    <a:pt x="152400" y="1461401"/>
                  </a:lnTo>
                  <a:lnTo>
                    <a:pt x="6200140" y="1461401"/>
                  </a:lnTo>
                  <a:lnTo>
                    <a:pt x="6248308" y="1453632"/>
                  </a:lnTo>
                  <a:lnTo>
                    <a:pt x="6290143" y="1431999"/>
                  </a:lnTo>
                  <a:lnTo>
                    <a:pt x="6323134" y="1399010"/>
                  </a:lnTo>
                  <a:lnTo>
                    <a:pt x="6344770" y="1357174"/>
                  </a:lnTo>
                  <a:lnTo>
                    <a:pt x="6352540" y="1309001"/>
                  </a:lnTo>
                  <a:lnTo>
                    <a:pt x="6352540" y="152400"/>
                  </a:lnTo>
                  <a:lnTo>
                    <a:pt x="6344770" y="104231"/>
                  </a:lnTo>
                  <a:lnTo>
                    <a:pt x="6323134" y="62396"/>
                  </a:lnTo>
                  <a:lnTo>
                    <a:pt x="6290143" y="29405"/>
                  </a:lnTo>
                  <a:lnTo>
                    <a:pt x="6248308" y="7769"/>
                  </a:lnTo>
                  <a:lnTo>
                    <a:pt x="6200140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4200" y="4693158"/>
              <a:ext cx="6352540" cy="1461770"/>
            </a:xfrm>
            <a:custGeom>
              <a:avLst/>
              <a:gdLst/>
              <a:ahLst/>
              <a:cxnLst/>
              <a:rect l="l" t="t" r="r" b="b"/>
              <a:pathLst>
                <a:path w="6352540" h="1461770">
                  <a:moveTo>
                    <a:pt x="152400" y="0"/>
                  </a:move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1309001"/>
                  </a:lnTo>
                  <a:lnTo>
                    <a:pt x="7769" y="1357174"/>
                  </a:lnTo>
                  <a:lnTo>
                    <a:pt x="29405" y="1399010"/>
                  </a:lnTo>
                  <a:lnTo>
                    <a:pt x="62396" y="1431999"/>
                  </a:lnTo>
                  <a:lnTo>
                    <a:pt x="104231" y="1453632"/>
                  </a:lnTo>
                  <a:lnTo>
                    <a:pt x="152400" y="1461401"/>
                  </a:lnTo>
                  <a:lnTo>
                    <a:pt x="6200140" y="1461401"/>
                  </a:lnTo>
                  <a:lnTo>
                    <a:pt x="6248308" y="1453632"/>
                  </a:lnTo>
                  <a:lnTo>
                    <a:pt x="6290143" y="1431999"/>
                  </a:lnTo>
                  <a:lnTo>
                    <a:pt x="6323134" y="1399010"/>
                  </a:lnTo>
                  <a:lnTo>
                    <a:pt x="6344770" y="1357174"/>
                  </a:lnTo>
                  <a:lnTo>
                    <a:pt x="6352540" y="1309001"/>
                  </a:lnTo>
                  <a:lnTo>
                    <a:pt x="6352540" y="152400"/>
                  </a:lnTo>
                  <a:lnTo>
                    <a:pt x="6344770" y="104231"/>
                  </a:lnTo>
                  <a:lnTo>
                    <a:pt x="6323134" y="62396"/>
                  </a:lnTo>
                  <a:lnTo>
                    <a:pt x="6290143" y="29405"/>
                  </a:lnTo>
                  <a:lnTo>
                    <a:pt x="6248308" y="7769"/>
                  </a:lnTo>
                  <a:lnTo>
                    <a:pt x="6200140" y="0"/>
                  </a:lnTo>
                  <a:lnTo>
                    <a:pt x="15240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39829" y="4915254"/>
              <a:ext cx="4641850" cy="0"/>
            </a:xfrm>
            <a:custGeom>
              <a:avLst/>
              <a:gdLst/>
              <a:ahLst/>
              <a:cxnLst/>
              <a:rect l="l" t="t" r="r" b="b"/>
              <a:pathLst>
                <a:path w="4641850">
                  <a:moveTo>
                    <a:pt x="0" y="0"/>
                  </a:moveTo>
                  <a:lnTo>
                    <a:pt x="4641278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584200" y="3852671"/>
            <a:ext cx="6352540" cy="724535"/>
          </a:xfrm>
          <a:custGeom>
            <a:avLst/>
            <a:gdLst/>
            <a:ahLst/>
            <a:cxnLst/>
            <a:rect l="l" t="t" r="r" b="b"/>
            <a:pathLst>
              <a:path w="6352540" h="724535">
                <a:moveTo>
                  <a:pt x="6200140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72008"/>
                </a:lnTo>
                <a:lnTo>
                  <a:pt x="7769" y="620176"/>
                </a:lnTo>
                <a:lnTo>
                  <a:pt x="29405" y="662011"/>
                </a:lnTo>
                <a:lnTo>
                  <a:pt x="62396" y="695002"/>
                </a:lnTo>
                <a:lnTo>
                  <a:pt x="104231" y="716638"/>
                </a:lnTo>
                <a:lnTo>
                  <a:pt x="152400" y="724408"/>
                </a:lnTo>
                <a:lnTo>
                  <a:pt x="6200140" y="724408"/>
                </a:lnTo>
                <a:lnTo>
                  <a:pt x="6248308" y="716638"/>
                </a:lnTo>
                <a:lnTo>
                  <a:pt x="6290143" y="695002"/>
                </a:lnTo>
                <a:lnTo>
                  <a:pt x="6323134" y="662011"/>
                </a:lnTo>
                <a:lnTo>
                  <a:pt x="6344770" y="620176"/>
                </a:lnTo>
                <a:lnTo>
                  <a:pt x="6352540" y="572008"/>
                </a:lnTo>
                <a:lnTo>
                  <a:pt x="6352540" y="152400"/>
                </a:lnTo>
                <a:lnTo>
                  <a:pt x="6344770" y="104231"/>
                </a:lnTo>
                <a:lnTo>
                  <a:pt x="6323134" y="62396"/>
                </a:lnTo>
                <a:lnTo>
                  <a:pt x="6290143" y="29405"/>
                </a:lnTo>
                <a:lnTo>
                  <a:pt x="6248308" y="7769"/>
                </a:lnTo>
                <a:lnTo>
                  <a:pt x="6200140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29861" y="3807068"/>
            <a:ext cx="6261735" cy="220599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R="4445" algn="ctr">
              <a:lnSpc>
                <a:spcPct val="100000"/>
              </a:lnSpc>
              <a:spcBef>
                <a:spcPts val="509"/>
              </a:spcBef>
            </a:pPr>
            <a:r>
              <a:rPr sz="1000" b="1" spc="-10" dirty="0">
                <a:latin typeface="Trebuchet MS"/>
                <a:cs typeface="Trebuchet MS"/>
              </a:rPr>
              <a:t>Licensed</a:t>
            </a:r>
            <a:r>
              <a:rPr sz="1000" b="1" spc="-80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Waste</a:t>
            </a:r>
            <a:r>
              <a:rPr sz="1000" b="1" spc="114" dirty="0">
                <a:latin typeface="Trebuchet MS"/>
                <a:cs typeface="Trebuchet MS"/>
              </a:rPr>
              <a:t> </a:t>
            </a:r>
            <a:r>
              <a:rPr sz="1000" b="1" spc="-10" dirty="0">
                <a:latin typeface="Trebuchet MS"/>
                <a:cs typeface="Trebuchet MS"/>
              </a:rPr>
              <a:t>Managers</a:t>
            </a:r>
            <a:endParaRPr sz="1000">
              <a:latin typeface="Trebuchet MS"/>
              <a:cs typeface="Trebuchet MS"/>
            </a:endParaRPr>
          </a:p>
          <a:p>
            <a:pPr marL="12700" marR="17780" algn="just">
              <a:lnSpc>
                <a:spcPct val="104200"/>
              </a:lnSpc>
              <a:spcBef>
                <a:spcPts val="359"/>
              </a:spcBef>
            </a:pPr>
            <a:r>
              <a:rPr sz="1000" spc="-45" dirty="0">
                <a:latin typeface="Microsoft Sans Serif"/>
                <a:cs typeface="Microsoft Sans Serif"/>
              </a:rPr>
              <a:t>The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DNR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maintains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130" dirty="0">
                <a:latin typeface="Microsoft Sans Serif"/>
                <a:cs typeface="Microsoft Sans Serif"/>
              </a:rPr>
              <a:t>a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website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5" dirty="0">
                <a:latin typeface="Microsoft Sans Serif"/>
                <a:cs typeface="Microsoft Sans Serif"/>
              </a:rPr>
              <a:t>with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130" dirty="0">
                <a:latin typeface="Microsoft Sans Serif"/>
                <a:cs typeface="Microsoft Sans Serif"/>
              </a:rPr>
              <a:t>a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list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of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licensed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solid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75" dirty="0">
                <a:latin typeface="Microsoft Sans Serif"/>
                <a:cs typeface="Microsoft Sans Serif"/>
              </a:rPr>
              <a:t>and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hazardous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waste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transporters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75" dirty="0">
                <a:latin typeface="Microsoft Sans Serif"/>
                <a:cs typeface="Microsoft Sans Serif"/>
              </a:rPr>
              <a:t>and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waste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facilities.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You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75" dirty="0">
                <a:latin typeface="Microsoft Sans Serif"/>
                <a:cs typeface="Microsoft Sans Serif"/>
              </a:rPr>
              <a:t>can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find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the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list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at:</a:t>
            </a:r>
            <a:r>
              <a:rPr sz="1000" spc="56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215E9E"/>
                </a:solidFill>
                <a:latin typeface="Microsoft Sans Serif"/>
                <a:cs typeface="Microsoft Sans Serif"/>
                <a:hlinkClick r:id="rId2"/>
              </a:rPr>
              <a:t>https://dnr.wi.gov/topic/Waste/Licenses.html#tabx3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1000">
              <a:latin typeface="Microsoft Sans Serif"/>
              <a:cs typeface="Microsoft Sans Serif"/>
            </a:endParaRPr>
          </a:p>
          <a:p>
            <a:pPr marR="4445" algn="ctr">
              <a:lnSpc>
                <a:spcPct val="100000"/>
              </a:lnSpc>
            </a:pPr>
            <a:r>
              <a:rPr sz="1000" b="1" spc="10" dirty="0">
                <a:latin typeface="Trebuchet MS"/>
                <a:cs typeface="Trebuchet MS"/>
              </a:rPr>
              <a:t>Help</a:t>
            </a:r>
            <a:r>
              <a:rPr sz="1000" b="1" spc="50" dirty="0">
                <a:latin typeface="Trebuchet MS"/>
                <a:cs typeface="Trebuchet MS"/>
              </a:rPr>
              <a:t> </a:t>
            </a:r>
            <a:r>
              <a:rPr sz="1000" b="1" spc="10" dirty="0">
                <a:latin typeface="Trebuchet MS"/>
                <a:cs typeface="Trebuchet MS"/>
              </a:rPr>
              <a:t>and</a:t>
            </a:r>
            <a:r>
              <a:rPr sz="1000" b="1" spc="5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Information</a:t>
            </a:r>
            <a:r>
              <a:rPr sz="1000" b="1" spc="-80" dirty="0">
                <a:latin typeface="Trebuchet MS"/>
                <a:cs typeface="Trebuchet MS"/>
              </a:rPr>
              <a:t> </a:t>
            </a:r>
            <a:r>
              <a:rPr sz="1000" b="1" spc="10" dirty="0">
                <a:latin typeface="Trebuchet MS"/>
                <a:cs typeface="Trebuchet MS"/>
              </a:rPr>
              <a:t>About</a:t>
            </a:r>
            <a:r>
              <a:rPr sz="1000" b="1" spc="-105" dirty="0">
                <a:latin typeface="Trebuchet MS"/>
                <a:cs typeface="Trebuchet MS"/>
              </a:rPr>
              <a:t> </a:t>
            </a:r>
            <a:r>
              <a:rPr sz="1000" b="1" spc="10" dirty="0">
                <a:latin typeface="Trebuchet MS"/>
                <a:cs typeface="Trebuchet MS"/>
              </a:rPr>
              <a:t>Waste</a:t>
            </a:r>
            <a:r>
              <a:rPr sz="1000" b="1" spc="50" dirty="0">
                <a:latin typeface="Trebuchet MS"/>
                <a:cs typeface="Trebuchet MS"/>
              </a:rPr>
              <a:t> </a:t>
            </a:r>
            <a:r>
              <a:rPr sz="1000" b="1" spc="-10" dirty="0">
                <a:latin typeface="Trebuchet MS"/>
                <a:cs typeface="Trebuchet MS"/>
              </a:rPr>
              <a:t>Disposal</a:t>
            </a:r>
            <a:endParaRPr sz="1000">
              <a:latin typeface="Trebuchet MS"/>
              <a:cs typeface="Trebuchet MS"/>
            </a:endParaRPr>
          </a:p>
          <a:p>
            <a:pPr marL="12700" marR="5080" algn="just">
              <a:lnSpc>
                <a:spcPct val="104200"/>
              </a:lnSpc>
              <a:spcBef>
                <a:spcPts val="360"/>
              </a:spcBef>
            </a:pPr>
            <a:r>
              <a:rPr sz="1000" spc="-20" dirty="0">
                <a:latin typeface="Microsoft Sans Serif"/>
                <a:cs typeface="Microsoft Sans Serif"/>
              </a:rPr>
              <a:t>If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you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are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not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sure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whether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you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spc="-85" dirty="0">
                <a:latin typeface="Microsoft Sans Serif"/>
                <a:cs typeface="Microsoft Sans Serif"/>
              </a:rPr>
              <a:t>have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spc="-130" dirty="0">
                <a:latin typeface="Microsoft Sans Serif"/>
                <a:cs typeface="Microsoft Sans Serif"/>
              </a:rPr>
              <a:t>a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hazardous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waste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spc="25" dirty="0">
                <a:latin typeface="Microsoft Sans Serif"/>
                <a:cs typeface="Microsoft Sans Serif"/>
              </a:rPr>
              <a:t>or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are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subject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spc="30" dirty="0">
                <a:latin typeface="Microsoft Sans Serif"/>
                <a:cs typeface="Microsoft Sans Serif"/>
              </a:rPr>
              <a:t>to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certain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waste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generator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provisions,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contact</a:t>
            </a:r>
            <a:r>
              <a:rPr sz="1000" spc="5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the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hazardous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waste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specialist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at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your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215E9E"/>
                </a:solidFill>
                <a:latin typeface="Microsoft Sans Serif"/>
                <a:cs typeface="Microsoft Sans Serif"/>
                <a:hlinkClick r:id="rId3"/>
              </a:rPr>
              <a:t>DNR</a:t>
            </a:r>
            <a:r>
              <a:rPr sz="1000" spc="10" dirty="0">
                <a:solidFill>
                  <a:srgbClr val="215E9E"/>
                </a:solidFill>
                <a:latin typeface="Microsoft Sans Serif"/>
                <a:cs typeface="Microsoft Sans Serif"/>
                <a:hlinkClick r:id="rId3"/>
              </a:rPr>
              <a:t> </a:t>
            </a:r>
            <a:r>
              <a:rPr sz="1000" spc="-65" dirty="0">
                <a:solidFill>
                  <a:srgbClr val="215E9E"/>
                </a:solidFill>
                <a:latin typeface="Microsoft Sans Serif"/>
                <a:cs typeface="Microsoft Sans Serif"/>
                <a:hlinkClick r:id="rId3"/>
              </a:rPr>
              <a:t>Region</a:t>
            </a:r>
            <a:r>
              <a:rPr sz="1000" spc="10" dirty="0">
                <a:solidFill>
                  <a:srgbClr val="215E9E"/>
                </a:solidFill>
                <a:latin typeface="Microsoft Sans Serif"/>
                <a:cs typeface="Microsoft Sans Serif"/>
                <a:hlinkClick r:id="rId3"/>
              </a:rPr>
              <a:t> </a:t>
            </a:r>
            <a:r>
              <a:rPr sz="1000" spc="-20" dirty="0">
                <a:solidFill>
                  <a:srgbClr val="215E9E"/>
                </a:solidFill>
                <a:latin typeface="Microsoft Sans Serif"/>
                <a:cs typeface="Microsoft Sans Serif"/>
                <a:hlinkClick r:id="rId3"/>
              </a:rPr>
              <a:t>office</a:t>
            </a:r>
            <a:r>
              <a:rPr sz="1000" spc="10" dirty="0">
                <a:solidFill>
                  <a:srgbClr val="215E9E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(</a:t>
            </a:r>
            <a:r>
              <a:rPr sz="1000" spc="-30" dirty="0">
                <a:solidFill>
                  <a:srgbClr val="215E9E"/>
                </a:solidFill>
                <a:latin typeface="Microsoft Sans Serif"/>
                <a:cs typeface="Microsoft Sans Serif"/>
              </a:rPr>
              <a:t>Appendix</a:t>
            </a:r>
            <a:r>
              <a:rPr sz="1000" spc="10" dirty="0">
                <a:solidFill>
                  <a:srgbClr val="215E9E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15E9E"/>
                </a:solidFill>
                <a:latin typeface="Microsoft Sans Serif"/>
                <a:cs typeface="Microsoft Sans Serif"/>
              </a:rPr>
              <a:t>A</a:t>
            </a:r>
            <a:r>
              <a:rPr sz="1000" spc="-35" dirty="0">
                <a:latin typeface="Microsoft Sans Serif"/>
                <a:cs typeface="Microsoft Sans Serif"/>
              </a:rPr>
              <a:t>).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You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75" dirty="0">
                <a:latin typeface="Microsoft Sans Serif"/>
                <a:cs typeface="Microsoft Sans Serif"/>
              </a:rPr>
              <a:t>can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60" dirty="0">
                <a:latin typeface="Microsoft Sans Serif"/>
                <a:cs typeface="Microsoft Sans Serif"/>
              </a:rPr>
              <a:t>also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call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the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14" dirty="0">
                <a:latin typeface="Microsoft Sans Serif"/>
                <a:cs typeface="Microsoft Sans Serif"/>
              </a:rPr>
              <a:t>EPA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Region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5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toll‑free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at:</a:t>
            </a:r>
            <a:r>
              <a:rPr sz="1000" spc="-6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800‑621‑8431.</a:t>
            </a:r>
            <a:endParaRPr sz="10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409"/>
              </a:spcBef>
            </a:pPr>
            <a:r>
              <a:rPr sz="1000" spc="-35" dirty="0">
                <a:latin typeface="Microsoft Sans Serif"/>
                <a:cs typeface="Microsoft Sans Serif"/>
              </a:rPr>
              <a:t>The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DNR’s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waste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website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is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at: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215E9E"/>
                </a:solidFill>
                <a:latin typeface="Microsoft Sans Serif"/>
                <a:cs typeface="Microsoft Sans Serif"/>
                <a:hlinkClick r:id="rId4"/>
              </a:rPr>
              <a:t>https://dnr.wi.gov/topic/Waste/</a:t>
            </a:r>
            <a:endParaRPr sz="1000">
              <a:latin typeface="Microsoft Sans Serif"/>
              <a:cs typeface="Microsoft Sans Serif"/>
            </a:endParaRPr>
          </a:p>
          <a:p>
            <a:pPr marL="12700" marR="1391920" algn="just">
              <a:lnSpc>
                <a:spcPct val="134200"/>
              </a:lnSpc>
            </a:pPr>
            <a:r>
              <a:rPr sz="1000" spc="-35" dirty="0">
                <a:latin typeface="Microsoft Sans Serif"/>
                <a:cs typeface="Microsoft Sans Serif"/>
              </a:rPr>
              <a:t>The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Clean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85" dirty="0">
                <a:latin typeface="Microsoft Sans Serif"/>
                <a:cs typeface="Microsoft Sans Serif"/>
              </a:rPr>
              <a:t>Sweep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website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60" dirty="0">
                <a:latin typeface="Microsoft Sans Serif"/>
                <a:cs typeface="Microsoft Sans Serif"/>
              </a:rPr>
              <a:t>is: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15E9E"/>
                </a:solidFill>
                <a:latin typeface="Microsoft Sans Serif"/>
                <a:cs typeface="Microsoft Sans Serif"/>
                <a:hlinkClick r:id="rId5"/>
              </a:rPr>
              <a:t>https://datcp.wi.gov/Pages/Programs_Services/CleanSweep.aspx</a:t>
            </a:r>
            <a:r>
              <a:rPr sz="1000" spc="-50" dirty="0">
                <a:solidFill>
                  <a:srgbClr val="215E9E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RCRA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Online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website: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215E9E"/>
                </a:solidFill>
                <a:latin typeface="Microsoft Sans Serif"/>
                <a:cs typeface="Microsoft Sans Serif"/>
                <a:hlinkClick r:id="rId5"/>
              </a:rPr>
              <a:t>https://www.epa.gov/rcra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71500" y="3839971"/>
            <a:ext cx="6377940" cy="749935"/>
            <a:chOff x="571500" y="3839971"/>
            <a:chExt cx="6377940" cy="749935"/>
          </a:xfrm>
        </p:grpSpPr>
        <p:sp>
          <p:nvSpPr>
            <p:cNvPr id="13" name="object 13"/>
            <p:cNvSpPr/>
            <p:nvPr/>
          </p:nvSpPr>
          <p:spPr>
            <a:xfrm>
              <a:off x="584200" y="3852671"/>
              <a:ext cx="6352540" cy="724535"/>
            </a:xfrm>
            <a:custGeom>
              <a:avLst/>
              <a:gdLst/>
              <a:ahLst/>
              <a:cxnLst/>
              <a:rect l="l" t="t" r="r" b="b"/>
              <a:pathLst>
                <a:path w="6352540" h="724535">
                  <a:moveTo>
                    <a:pt x="152400" y="0"/>
                  </a:move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572008"/>
                  </a:lnTo>
                  <a:lnTo>
                    <a:pt x="7769" y="620176"/>
                  </a:lnTo>
                  <a:lnTo>
                    <a:pt x="29405" y="662011"/>
                  </a:lnTo>
                  <a:lnTo>
                    <a:pt x="62396" y="695002"/>
                  </a:lnTo>
                  <a:lnTo>
                    <a:pt x="104231" y="716638"/>
                  </a:lnTo>
                  <a:lnTo>
                    <a:pt x="152400" y="724408"/>
                  </a:lnTo>
                  <a:lnTo>
                    <a:pt x="6200140" y="724408"/>
                  </a:lnTo>
                  <a:lnTo>
                    <a:pt x="6248308" y="716638"/>
                  </a:lnTo>
                  <a:lnTo>
                    <a:pt x="6290143" y="695002"/>
                  </a:lnTo>
                  <a:lnTo>
                    <a:pt x="6323134" y="662011"/>
                  </a:lnTo>
                  <a:lnTo>
                    <a:pt x="6344770" y="620176"/>
                  </a:lnTo>
                  <a:lnTo>
                    <a:pt x="6352540" y="572008"/>
                  </a:lnTo>
                  <a:lnTo>
                    <a:pt x="6352540" y="152400"/>
                  </a:lnTo>
                  <a:lnTo>
                    <a:pt x="6344770" y="104231"/>
                  </a:lnTo>
                  <a:lnTo>
                    <a:pt x="6323134" y="62396"/>
                  </a:lnTo>
                  <a:lnTo>
                    <a:pt x="6290143" y="29405"/>
                  </a:lnTo>
                  <a:lnTo>
                    <a:pt x="6248308" y="7769"/>
                  </a:lnTo>
                  <a:lnTo>
                    <a:pt x="6200140" y="0"/>
                  </a:lnTo>
                  <a:lnTo>
                    <a:pt x="15240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59883" y="4071050"/>
              <a:ext cx="5120005" cy="0"/>
            </a:xfrm>
            <a:custGeom>
              <a:avLst/>
              <a:gdLst/>
              <a:ahLst/>
              <a:cxnLst/>
              <a:rect l="l" t="t" r="r" b="b"/>
              <a:pathLst>
                <a:path w="5120005">
                  <a:moveTo>
                    <a:pt x="0" y="0"/>
                  </a:moveTo>
                  <a:lnTo>
                    <a:pt x="5119903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71500" y="514350"/>
            <a:ext cx="3145790" cy="2534920"/>
            <a:chOff x="571500" y="514350"/>
            <a:chExt cx="3145790" cy="253492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6900" y="539750"/>
              <a:ext cx="3094735" cy="248358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84200" y="527050"/>
              <a:ext cx="3120390" cy="2509520"/>
            </a:xfrm>
            <a:custGeom>
              <a:avLst/>
              <a:gdLst/>
              <a:ahLst/>
              <a:cxnLst/>
              <a:rect l="l" t="t" r="r" b="b"/>
              <a:pathLst>
                <a:path w="3120390" h="2509520">
                  <a:moveTo>
                    <a:pt x="0" y="12700"/>
                  </a:moveTo>
                  <a:lnTo>
                    <a:pt x="0" y="2496286"/>
                  </a:lnTo>
                  <a:lnTo>
                    <a:pt x="0" y="2508986"/>
                  </a:lnTo>
                  <a:lnTo>
                    <a:pt x="12700" y="2508986"/>
                  </a:lnTo>
                  <a:lnTo>
                    <a:pt x="3107436" y="2508986"/>
                  </a:lnTo>
                  <a:lnTo>
                    <a:pt x="3120136" y="2508986"/>
                  </a:lnTo>
                  <a:lnTo>
                    <a:pt x="3120136" y="2496286"/>
                  </a:lnTo>
                  <a:lnTo>
                    <a:pt x="3120136" y="12700"/>
                  </a:lnTo>
                  <a:lnTo>
                    <a:pt x="3120136" y="0"/>
                  </a:lnTo>
                  <a:lnTo>
                    <a:pt x="3107436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803905" y="514348"/>
            <a:ext cx="3145790" cy="2534920"/>
            <a:chOff x="3803905" y="514348"/>
            <a:chExt cx="3145790" cy="2534920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29304" y="539750"/>
              <a:ext cx="3094736" cy="248358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816605" y="527048"/>
              <a:ext cx="3120390" cy="2509520"/>
            </a:xfrm>
            <a:custGeom>
              <a:avLst/>
              <a:gdLst/>
              <a:ahLst/>
              <a:cxnLst/>
              <a:rect l="l" t="t" r="r" b="b"/>
              <a:pathLst>
                <a:path w="3120390" h="2509520">
                  <a:moveTo>
                    <a:pt x="0" y="12700"/>
                  </a:moveTo>
                  <a:lnTo>
                    <a:pt x="0" y="2496286"/>
                  </a:lnTo>
                  <a:lnTo>
                    <a:pt x="0" y="2508986"/>
                  </a:lnTo>
                  <a:lnTo>
                    <a:pt x="12700" y="2508986"/>
                  </a:lnTo>
                  <a:lnTo>
                    <a:pt x="3107436" y="2508986"/>
                  </a:lnTo>
                  <a:lnTo>
                    <a:pt x="3120136" y="2508986"/>
                  </a:lnTo>
                  <a:lnTo>
                    <a:pt x="3120136" y="2496286"/>
                  </a:lnTo>
                  <a:lnTo>
                    <a:pt x="3120136" y="12700"/>
                  </a:lnTo>
                  <a:lnTo>
                    <a:pt x="3120136" y="0"/>
                  </a:lnTo>
                  <a:lnTo>
                    <a:pt x="3107436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84200" y="3113277"/>
            <a:ext cx="6352540" cy="3860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63500" marR="54610">
              <a:lnSpc>
                <a:spcPts val="1100"/>
              </a:lnSpc>
              <a:spcBef>
                <a:spcPts val="465"/>
              </a:spcBef>
            </a:pPr>
            <a:r>
              <a:rPr sz="1000" b="1" spc="-60" dirty="0">
                <a:latin typeface="Tahoma"/>
                <a:cs typeface="Tahoma"/>
              </a:rPr>
              <a:t>Figure</a:t>
            </a:r>
            <a:r>
              <a:rPr sz="1000" b="1" spc="-55" dirty="0">
                <a:latin typeface="Tahoma"/>
                <a:cs typeface="Tahoma"/>
              </a:rPr>
              <a:t> </a:t>
            </a:r>
            <a:r>
              <a:rPr sz="1000" b="1" spc="-40" dirty="0">
                <a:latin typeface="Tahoma"/>
                <a:cs typeface="Tahoma"/>
              </a:rPr>
              <a:t>7:</a:t>
            </a:r>
            <a:r>
              <a:rPr sz="1000" b="1" spc="225" dirty="0">
                <a:latin typeface="Tahoma"/>
                <a:cs typeface="Tahoma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Above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are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examples </a:t>
            </a:r>
            <a:r>
              <a:rPr sz="1000" spc="-45" dirty="0">
                <a:latin typeface="Trebuchet MS"/>
                <a:cs typeface="Trebuchet MS"/>
              </a:rPr>
              <a:t>of regulated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wastes.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75" dirty="0">
                <a:latin typeface="Trebuchet MS"/>
                <a:cs typeface="Trebuchet MS"/>
              </a:rPr>
              <a:t>(Left)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Preservative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drippage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from </a:t>
            </a:r>
            <a:r>
              <a:rPr sz="1000" spc="-50" dirty="0">
                <a:latin typeface="Trebuchet MS"/>
                <a:cs typeface="Trebuchet MS"/>
              </a:rPr>
              <a:t>freshly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treated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wood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and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(right) </a:t>
            </a:r>
            <a:r>
              <a:rPr sz="1000" spc="-35" dirty="0">
                <a:latin typeface="Trebuchet MS"/>
                <a:cs typeface="Trebuchet MS"/>
              </a:rPr>
              <a:t>process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residuals,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including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sawdust,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wood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chips,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and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tags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in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a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cylinder.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(Photo</a:t>
            </a:r>
            <a:r>
              <a:rPr sz="800" spc="-55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courtesy</a:t>
            </a:r>
            <a:r>
              <a:rPr sz="800" spc="-60" dirty="0">
                <a:latin typeface="Trebuchet MS"/>
                <a:cs typeface="Trebuchet MS"/>
              </a:rPr>
              <a:t> </a:t>
            </a:r>
            <a:r>
              <a:rPr sz="800" spc="-40" dirty="0">
                <a:latin typeface="Trebuchet MS"/>
                <a:cs typeface="Trebuchet MS"/>
              </a:rPr>
              <a:t>of</a:t>
            </a:r>
            <a:r>
              <a:rPr sz="800" spc="-55" dirty="0">
                <a:latin typeface="Trebuchet MS"/>
                <a:cs typeface="Trebuchet MS"/>
              </a:rPr>
              <a:t> </a:t>
            </a:r>
            <a:r>
              <a:rPr sz="800" spc="-40" dirty="0">
                <a:latin typeface="Trebuchet MS"/>
                <a:cs typeface="Trebuchet MS"/>
              </a:rPr>
              <a:t>PSEP-</a:t>
            </a:r>
            <a:r>
              <a:rPr sz="800" spc="-10" dirty="0">
                <a:latin typeface="Trebuchet MS"/>
                <a:cs typeface="Trebuchet MS"/>
              </a:rPr>
              <a:t>IMI).</a:t>
            </a:r>
            <a:endParaRPr sz="8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slow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71500" y="1392174"/>
          <a:ext cx="6340475" cy="3719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1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690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b="1" spc="1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LEARNING</a:t>
                      </a:r>
                      <a:r>
                        <a:rPr sz="1400" b="1" spc="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OBJECTIVES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683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9960">
                <a:tc gridSpan="2">
                  <a:txBody>
                    <a:bodyPr/>
                    <a:lstStyle/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25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Explain</a:t>
                      </a:r>
                      <a:r>
                        <a:rPr sz="1000" b="1" spc="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importance</a:t>
                      </a:r>
                      <a:r>
                        <a:rPr sz="1000" b="1" spc="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b="1" spc="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emergency</a:t>
                      </a:r>
                      <a:r>
                        <a:rPr sz="1000" b="1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planning.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59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Explain</a:t>
                      </a:r>
                      <a:r>
                        <a:rPr sz="1000" b="1" spc="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what</a:t>
                      </a:r>
                      <a:r>
                        <a:rPr sz="1000" b="1" spc="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triggers</a:t>
                      </a:r>
                      <a:r>
                        <a:rPr sz="1000" b="1" spc="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your</a:t>
                      </a:r>
                      <a:r>
                        <a:rPr sz="1000" b="1" spc="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need</a:t>
                      </a:r>
                      <a:r>
                        <a:rPr sz="1000" b="1" spc="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b="1" spc="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comply</a:t>
                      </a:r>
                      <a:r>
                        <a:rPr sz="1000" b="1" spc="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1000" b="1" spc="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emergency</a:t>
                      </a:r>
                      <a:r>
                        <a:rPr sz="1000" b="1" spc="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planning</a:t>
                      </a:r>
                      <a:r>
                        <a:rPr sz="1000" b="1" spc="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b="1" spc="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Community</a:t>
                      </a:r>
                      <a:r>
                        <a:rPr sz="1000" b="1" spc="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Right-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to-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4165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Know</a:t>
                      </a:r>
                      <a:r>
                        <a:rPr sz="1000" b="1" spc="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reporting</a:t>
                      </a:r>
                      <a:r>
                        <a:rPr sz="1000" b="1" spc="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requirements.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59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Describe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who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you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must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report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50" dirty="0">
                          <a:latin typeface="Trebuchet MS"/>
                          <a:cs typeface="Trebuchet MS"/>
                        </a:rPr>
                        <a:t>if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you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need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comply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these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requirements.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59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List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main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features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facility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site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plan.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59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Define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what constitutes a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spill.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59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List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agencies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that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you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may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need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report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spill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to.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59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Describe some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 the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conditions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where you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would need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report a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spill.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59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List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“3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Cs”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spill management.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59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Explain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more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detail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what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each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75" dirty="0">
                          <a:latin typeface="Trebuchet MS"/>
                          <a:cs typeface="Trebuchet MS"/>
                        </a:rPr>
                        <a:t>Cs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stages.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59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Describe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type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assistance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state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agencies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will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provide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spill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event.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spc="2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KNOW</a:t>
                      </a:r>
                      <a:r>
                        <a:rPr sz="1400" b="1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1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400" b="1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2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LAW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43180" marB="0">
                    <a:lnL w="38100">
                      <a:solidFill>
                        <a:srgbClr val="000000"/>
                      </a:solidFill>
                      <a:prstDash val="solid"/>
                    </a:lnL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6140">
                <a:tc gridSpan="2"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000" dirty="0">
                          <a:latin typeface="Wingdings"/>
                          <a:cs typeface="Wingdings"/>
                        </a:rPr>
                        <a:t></a:t>
                      </a:r>
                      <a:r>
                        <a:rPr sz="1000" spc="31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Under</a:t>
                      </a:r>
                      <a:r>
                        <a:rPr sz="1000" b="1" spc="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Community-Right-To-Know</a:t>
                      </a:r>
                      <a:r>
                        <a:rPr sz="1000" b="1" spc="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Law,</a:t>
                      </a:r>
                      <a:r>
                        <a:rPr sz="1000" b="1" spc="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certain</a:t>
                      </a:r>
                      <a:r>
                        <a:rPr sz="1000" b="1" spc="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aspects</a:t>
                      </a:r>
                      <a:r>
                        <a:rPr sz="1000" b="1" spc="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b="1" spc="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emergency</a:t>
                      </a:r>
                      <a:r>
                        <a:rPr sz="1000" b="1" spc="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planning</a:t>
                      </a:r>
                      <a:r>
                        <a:rPr sz="1000" b="1" spc="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are</a:t>
                      </a:r>
                      <a:r>
                        <a:rPr sz="1000" b="1" spc="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required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4165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when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you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store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some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pesticide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products.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000" dirty="0">
                          <a:latin typeface="Wingdings"/>
                          <a:cs typeface="Wingdings"/>
                        </a:rPr>
                        <a:t></a:t>
                      </a:r>
                      <a:r>
                        <a:rPr sz="1000" spc="23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Many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pesticide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spills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must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be reported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local,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state,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and/or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federal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authorities.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000" dirty="0">
                          <a:latin typeface="Wingdings"/>
                          <a:cs typeface="Wingdings"/>
                        </a:rPr>
                        <a:t></a:t>
                      </a:r>
                      <a:r>
                        <a:rPr sz="1000" spc="204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You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are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responsible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cleaning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up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any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pesticide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that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you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spill.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64769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92905" y="6000076"/>
            <a:ext cx="27660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esticide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fires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affect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public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health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2905" y="6158776"/>
            <a:ext cx="27660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environment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over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large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areas,</a:t>
            </a:r>
            <a:r>
              <a:rPr sz="1100" spc="2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perhaps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for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8519" y="5838049"/>
            <a:ext cx="3110865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dirty="0">
                <a:latin typeface="Times New Roman"/>
                <a:cs typeface="Times New Roman"/>
              </a:rPr>
              <a:t>P</a:t>
            </a:r>
            <a:r>
              <a:rPr sz="1100" spc="-25" dirty="0">
                <a:latin typeface="Times New Roman"/>
                <a:cs typeface="Times New Roman"/>
              </a:rPr>
              <a:t>y</a:t>
            </a:r>
            <a:r>
              <a:rPr sz="1100" spc="5" dirty="0">
                <a:latin typeface="Times New Roman"/>
                <a:cs typeface="Times New Roman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a</a:t>
            </a:r>
            <a:r>
              <a:rPr sz="1100" spc="10" dirty="0">
                <a:latin typeface="Times New Roman"/>
                <a:cs typeface="Times New Roman"/>
              </a:rPr>
              <a:t>r</a:t>
            </a:r>
            <a:r>
              <a:rPr sz="1100" spc="-10" dirty="0">
                <a:latin typeface="Times New Roman"/>
                <a:cs typeface="Times New Roman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Also,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personal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financial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losses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occur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8742" y="6476174"/>
            <a:ext cx="3100705" cy="178053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cleanup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costs,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liability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claims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fines.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Firefight- </a:t>
            </a:r>
            <a:r>
              <a:rPr sz="1100" dirty="0">
                <a:latin typeface="Times New Roman"/>
                <a:cs typeface="Times New Roman"/>
              </a:rPr>
              <a:t>ers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first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responders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called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scene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are </a:t>
            </a:r>
            <a:r>
              <a:rPr sz="1100" dirty="0">
                <a:latin typeface="Times New Roman"/>
                <a:cs typeface="Times New Roman"/>
              </a:rPr>
              <a:t>especially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risk.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reason,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communities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a </a:t>
            </a:r>
            <a:r>
              <a:rPr sz="1100" dirty="0">
                <a:latin typeface="Times New Roman"/>
                <a:cs typeface="Times New Roman"/>
              </a:rPr>
              <a:t>strong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interest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planning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such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emergencies.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614"/>
              </a:lnSpc>
              <a:spcBef>
                <a:spcPts val="850"/>
              </a:spcBef>
            </a:pPr>
            <a:r>
              <a:rPr sz="1400" b="1" spc="-80" dirty="0">
                <a:latin typeface="Tahoma"/>
                <a:cs typeface="Tahoma"/>
              </a:rPr>
              <a:t>Your </a:t>
            </a:r>
            <a:r>
              <a:rPr sz="1400" b="1" spc="-10" dirty="0">
                <a:latin typeface="Tahoma"/>
                <a:cs typeface="Tahoma"/>
              </a:rPr>
              <a:t>Responsibilities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storage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facility,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have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accident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job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site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(or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while </a:t>
            </a:r>
            <a:r>
              <a:rPr sz="1100" dirty="0">
                <a:latin typeface="Times New Roman"/>
                <a:cs typeface="Times New Roman"/>
              </a:rPr>
              <a:t>traveling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job),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comply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with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number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emergency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planning,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right-</a:t>
            </a:r>
            <a:r>
              <a:rPr sz="1100" dirty="0">
                <a:latin typeface="Times New Roman"/>
                <a:cs typeface="Times New Roman"/>
              </a:rPr>
              <a:t>to-know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spill </a:t>
            </a:r>
            <a:r>
              <a:rPr sz="1100" spc="-10" dirty="0">
                <a:latin typeface="Times New Roman"/>
                <a:cs typeface="Times New Roman"/>
              </a:rPr>
              <a:t>laws.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8800" y="8381162"/>
            <a:ext cx="3100070" cy="828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must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leaks,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spills,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fires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as </a:t>
            </a:r>
            <a:r>
              <a:rPr sz="1100" dirty="0">
                <a:latin typeface="Times New Roman"/>
                <a:cs typeface="Times New Roman"/>
              </a:rPr>
              <a:t>emergencies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prepared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respond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emer- </a:t>
            </a:r>
            <a:r>
              <a:rPr sz="1100" dirty="0">
                <a:latin typeface="Times New Roman"/>
                <a:cs typeface="Times New Roman"/>
              </a:rPr>
              <a:t>gencies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promptly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correctly.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 </a:t>
            </a:r>
            <a:r>
              <a:rPr sz="1100" dirty="0">
                <a:latin typeface="Times New Roman"/>
                <a:cs typeface="Times New Roman"/>
              </a:rPr>
              <a:t>prevent accidents,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but be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prepared in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case an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emergen- </a:t>
            </a:r>
            <a:r>
              <a:rPr sz="1100" dirty="0">
                <a:latin typeface="Times New Roman"/>
                <a:cs typeface="Times New Roman"/>
              </a:rPr>
              <a:t>cy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should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arise.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5" dirty="0">
                <a:solidFill>
                  <a:srgbClr val="808285"/>
                </a:solidFill>
              </a:rPr>
              <a:t>Emergency</a:t>
            </a:r>
            <a:r>
              <a:rPr sz="2400" spc="-70" dirty="0">
                <a:solidFill>
                  <a:srgbClr val="808285"/>
                </a:solidFill>
              </a:rPr>
              <a:t> </a:t>
            </a:r>
            <a:r>
              <a:rPr sz="2400" spc="-90" dirty="0">
                <a:solidFill>
                  <a:srgbClr val="808285"/>
                </a:solidFill>
              </a:rPr>
              <a:t>Planning,</a:t>
            </a:r>
            <a:r>
              <a:rPr sz="2400" spc="-65" dirty="0">
                <a:solidFill>
                  <a:srgbClr val="808285"/>
                </a:solidFill>
              </a:rPr>
              <a:t> </a:t>
            </a:r>
            <a:r>
              <a:rPr sz="2400" spc="-95" dirty="0">
                <a:solidFill>
                  <a:srgbClr val="808285"/>
                </a:solidFill>
              </a:rPr>
              <a:t>Spills</a:t>
            </a:r>
            <a:r>
              <a:rPr sz="2400" spc="-65" dirty="0">
                <a:solidFill>
                  <a:srgbClr val="808285"/>
                </a:solidFill>
              </a:rPr>
              <a:t> </a:t>
            </a:r>
            <a:r>
              <a:rPr sz="2400" spc="-105" dirty="0">
                <a:solidFill>
                  <a:srgbClr val="808285"/>
                </a:solidFill>
              </a:rPr>
              <a:t>and</a:t>
            </a:r>
            <a:r>
              <a:rPr sz="2400" spc="-65" dirty="0">
                <a:solidFill>
                  <a:srgbClr val="808285"/>
                </a:solidFill>
              </a:rPr>
              <a:t> </a:t>
            </a:r>
            <a:r>
              <a:rPr sz="2400" spc="-55" dirty="0">
                <a:solidFill>
                  <a:srgbClr val="808285"/>
                </a:solidFill>
              </a:rPr>
              <a:t>Fires</a:t>
            </a:r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584200" y="5481573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60">
                <a:moveTo>
                  <a:pt x="6352540" y="0"/>
                </a:moveTo>
                <a:lnTo>
                  <a:pt x="0" y="0"/>
                </a:lnTo>
                <a:lnTo>
                  <a:pt x="0" y="378460"/>
                </a:lnTo>
                <a:lnTo>
                  <a:pt x="6352540" y="378460"/>
                </a:lnTo>
                <a:lnTo>
                  <a:pt x="635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96900" y="5515228"/>
            <a:ext cx="6327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Emergency</a:t>
            </a:r>
            <a:r>
              <a:rPr sz="1800" b="1" spc="3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50" dirty="0">
                <a:solidFill>
                  <a:srgbClr val="FFFFFF"/>
                </a:solidFill>
                <a:latin typeface="Tahoma"/>
                <a:cs typeface="Tahoma"/>
              </a:rPr>
              <a:t>Planning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4200" y="5481573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60">
                <a:moveTo>
                  <a:pt x="0" y="378460"/>
                </a:moveTo>
                <a:lnTo>
                  <a:pt x="6352540" y="378460"/>
                </a:lnTo>
                <a:lnTo>
                  <a:pt x="6352540" y="0"/>
                </a:lnTo>
                <a:lnTo>
                  <a:pt x="0" y="0"/>
                </a:lnTo>
                <a:lnTo>
                  <a:pt x="0" y="37846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862070" y="5998464"/>
            <a:ext cx="1512570" cy="292925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290195">
              <a:lnSpc>
                <a:spcPct val="74400"/>
              </a:lnSpc>
              <a:spcBef>
                <a:spcPts val="530"/>
              </a:spcBef>
            </a:pPr>
            <a:r>
              <a:rPr sz="1400" b="1" spc="-10" dirty="0">
                <a:latin typeface="Tahoma"/>
                <a:cs typeface="Tahoma"/>
              </a:rPr>
              <a:t>Emergency </a:t>
            </a:r>
            <a:r>
              <a:rPr sz="1400" b="1" spc="-80" dirty="0">
                <a:latin typeface="Tahoma"/>
                <a:cs typeface="Tahoma"/>
              </a:rPr>
              <a:t>Response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b="1" spc="-50" dirty="0">
                <a:latin typeface="Tahoma"/>
                <a:cs typeface="Tahoma"/>
              </a:rPr>
              <a:t>Plan</a:t>
            </a:r>
            <a:endParaRPr sz="1400">
              <a:latin typeface="Tahoma"/>
              <a:cs typeface="Tahoma"/>
            </a:endParaRPr>
          </a:p>
          <a:p>
            <a:pPr marL="12700" algn="just">
              <a:lnSpc>
                <a:spcPts val="1155"/>
              </a:lnSpc>
            </a:pP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85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carefully</a:t>
            </a:r>
            <a:r>
              <a:rPr sz="1100" spc="185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thought-</a:t>
            </a:r>
            <a:r>
              <a:rPr sz="1100" spc="-25" dirty="0">
                <a:latin typeface="Times New Roman"/>
                <a:cs typeface="Times New Roman"/>
              </a:rPr>
              <a:t>out</a:t>
            </a: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emergency</a:t>
            </a:r>
            <a:r>
              <a:rPr sz="1100" spc="245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response</a:t>
            </a:r>
            <a:r>
              <a:rPr sz="1100" spc="245" dirty="0">
                <a:latin typeface="Times New Roman"/>
                <a:cs typeface="Times New Roman"/>
              </a:rPr>
              <a:t>  </a:t>
            </a:r>
            <a:r>
              <a:rPr sz="1100" spc="-25" dirty="0">
                <a:latin typeface="Times New Roman"/>
                <a:cs typeface="Times New Roman"/>
              </a:rPr>
              <a:t>or </a:t>
            </a:r>
            <a:r>
              <a:rPr sz="1100" dirty="0">
                <a:latin typeface="Times New Roman"/>
                <a:cs typeface="Times New Roman"/>
              </a:rPr>
              <a:t>contingency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plan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most</a:t>
            </a:r>
            <a:r>
              <a:rPr sz="1100" spc="3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important</a:t>
            </a:r>
            <a:r>
              <a:rPr sz="1100" spc="32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tools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prevent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 </a:t>
            </a:r>
            <a:r>
              <a:rPr sz="1100" dirty="0">
                <a:latin typeface="Times New Roman"/>
                <a:cs typeface="Times New Roman"/>
              </a:rPr>
              <a:t>emergency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situation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from </a:t>
            </a:r>
            <a:r>
              <a:rPr sz="1100" dirty="0">
                <a:latin typeface="Times New Roman"/>
                <a:cs typeface="Times New Roman"/>
              </a:rPr>
              <a:t>becoming</a:t>
            </a:r>
            <a:r>
              <a:rPr sz="1100" spc="200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204" dirty="0">
                <a:latin typeface="Times New Roman"/>
                <a:cs typeface="Times New Roman"/>
              </a:rPr>
              <a:t>  </a:t>
            </a:r>
            <a:r>
              <a:rPr sz="1100" spc="-10" dirty="0">
                <a:latin typeface="Times New Roman"/>
                <a:cs typeface="Times New Roman"/>
              </a:rPr>
              <a:t>catastroph- </a:t>
            </a:r>
            <a:r>
              <a:rPr sz="1100" dirty="0">
                <a:latin typeface="Times New Roman"/>
                <a:cs typeface="Times New Roman"/>
              </a:rPr>
              <a:t>ic</a:t>
            </a:r>
            <a:r>
              <a:rPr sz="1100" spc="4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event</a:t>
            </a:r>
            <a:r>
              <a:rPr sz="1100" spc="4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4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1).</a:t>
            </a:r>
            <a:r>
              <a:rPr sz="1100" spc="24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 </a:t>
            </a:r>
            <a:r>
              <a:rPr sz="1100" dirty="0">
                <a:latin typeface="Times New Roman"/>
                <a:cs typeface="Times New Roman"/>
              </a:rPr>
              <a:t>emergency</a:t>
            </a:r>
            <a:r>
              <a:rPr sz="1100" spc="2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response</a:t>
            </a:r>
            <a:r>
              <a:rPr sz="1100" spc="2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plan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help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health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48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welfare</a:t>
            </a:r>
            <a:r>
              <a:rPr sz="1100" spc="4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49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employ- </a:t>
            </a:r>
            <a:r>
              <a:rPr sz="1100" dirty="0">
                <a:latin typeface="Times New Roman"/>
                <a:cs typeface="Times New Roman"/>
              </a:rPr>
              <a:t>ees</a:t>
            </a:r>
            <a:r>
              <a:rPr sz="1100" spc="4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40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0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community, </a:t>
            </a:r>
            <a:r>
              <a:rPr sz="1100" dirty="0">
                <a:latin typeface="Times New Roman"/>
                <a:cs typeface="Times New Roman"/>
              </a:rPr>
              <a:t>minimize</a:t>
            </a:r>
            <a:r>
              <a:rPr sz="1100" spc="275" dirty="0">
                <a:latin typeface="Times New Roman"/>
                <a:cs typeface="Times New Roman"/>
              </a:rPr>
              <a:t>  </a:t>
            </a:r>
            <a:r>
              <a:rPr sz="1100" spc="-10" dirty="0">
                <a:latin typeface="Times New Roman"/>
                <a:cs typeface="Times New Roman"/>
              </a:rPr>
              <a:t>environmental </a:t>
            </a:r>
            <a:r>
              <a:rPr sz="1100" dirty="0">
                <a:latin typeface="Times New Roman"/>
                <a:cs typeface="Times New Roman"/>
              </a:rPr>
              <a:t>damage,</a:t>
            </a:r>
            <a:r>
              <a:rPr sz="1100" spc="145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45" dirty="0">
                <a:latin typeface="Times New Roman"/>
                <a:cs typeface="Times New Roman"/>
              </a:rPr>
              <a:t>  </a:t>
            </a:r>
            <a:r>
              <a:rPr sz="1100" spc="-10" dirty="0">
                <a:latin typeface="Times New Roman"/>
                <a:cs typeface="Times New Roman"/>
              </a:rPr>
              <a:t>potentially </a:t>
            </a:r>
            <a:r>
              <a:rPr sz="1100" dirty="0">
                <a:latin typeface="Times New Roman"/>
                <a:cs typeface="Times New Roman"/>
              </a:rPr>
              <a:t>reduce your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liability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event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accident.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75541" y="7676032"/>
            <a:ext cx="1483360" cy="152971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63500" marR="55244" algn="just">
              <a:lnSpc>
                <a:spcPts val="1100"/>
              </a:lnSpc>
              <a:spcBef>
                <a:spcPts val="565"/>
              </a:spcBef>
            </a:pPr>
            <a:r>
              <a:rPr sz="1000" b="1" spc="-30" dirty="0">
                <a:latin typeface="Tahoma"/>
                <a:cs typeface="Tahoma"/>
              </a:rPr>
              <a:t>Figure</a:t>
            </a:r>
            <a:r>
              <a:rPr sz="1000" b="1" spc="-45" dirty="0">
                <a:latin typeface="Tahoma"/>
                <a:cs typeface="Tahoma"/>
              </a:rPr>
              <a:t> </a:t>
            </a:r>
            <a:r>
              <a:rPr sz="1000" b="1" spc="-95" dirty="0">
                <a:latin typeface="Tahoma"/>
                <a:cs typeface="Tahoma"/>
              </a:rPr>
              <a:t>1:</a:t>
            </a:r>
            <a:r>
              <a:rPr sz="1000" b="1" spc="25" dirty="0">
                <a:latin typeface="Tahoma"/>
                <a:cs typeface="Tahoma"/>
              </a:rPr>
              <a:t> </a:t>
            </a:r>
            <a:r>
              <a:rPr sz="1000" dirty="0">
                <a:latin typeface="Trebuchet MS"/>
                <a:cs typeface="Trebuchet MS"/>
              </a:rPr>
              <a:t>Always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keep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 </a:t>
            </a:r>
            <a:r>
              <a:rPr sz="1000" spc="-25" dirty="0">
                <a:latin typeface="Trebuchet MS"/>
                <a:cs typeface="Trebuchet MS"/>
              </a:rPr>
              <a:t>current</a:t>
            </a:r>
            <a:r>
              <a:rPr sz="1000" dirty="0">
                <a:latin typeface="Trebuchet MS"/>
                <a:cs typeface="Trebuchet MS"/>
              </a:rPr>
              <a:t> plan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on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file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with </a:t>
            </a:r>
            <a:r>
              <a:rPr sz="1000" dirty="0">
                <a:latin typeface="Trebuchet MS"/>
                <a:cs typeface="Trebuchet MS"/>
              </a:rPr>
              <a:t>local</a:t>
            </a:r>
            <a:r>
              <a:rPr sz="1000" spc="14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response</a:t>
            </a:r>
            <a:r>
              <a:rPr sz="1000" spc="14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authori- </a:t>
            </a:r>
            <a:r>
              <a:rPr sz="1000" spc="-85" dirty="0">
                <a:latin typeface="Trebuchet MS"/>
                <a:cs typeface="Trebuchet MS"/>
              </a:rPr>
              <a:t>ties.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Emergency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response </a:t>
            </a:r>
            <a:r>
              <a:rPr sz="1000" dirty="0">
                <a:latin typeface="Trebuchet MS"/>
                <a:cs typeface="Trebuchet MS"/>
              </a:rPr>
              <a:t>or</a:t>
            </a:r>
            <a:r>
              <a:rPr sz="1000" spc="-10" dirty="0">
                <a:latin typeface="Trebuchet MS"/>
                <a:cs typeface="Trebuchet MS"/>
              </a:rPr>
              <a:t> contingency planning </a:t>
            </a:r>
            <a:r>
              <a:rPr sz="1000" dirty="0">
                <a:latin typeface="Trebuchet MS"/>
                <a:cs typeface="Trebuchet MS"/>
              </a:rPr>
              <a:t>is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the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key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to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protecting </a:t>
            </a:r>
            <a:r>
              <a:rPr sz="1000" spc="-35" dirty="0">
                <a:latin typeface="Trebuchet MS"/>
                <a:cs typeface="Trebuchet MS"/>
              </a:rPr>
              <a:t>every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facility</a:t>
            </a:r>
            <a:r>
              <a:rPr sz="1000" spc="-10" dirty="0">
                <a:latin typeface="Trebuchet MS"/>
                <a:cs typeface="Trebuchet MS"/>
              </a:rPr>
              <a:t> and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sur- </a:t>
            </a:r>
            <a:r>
              <a:rPr sz="1000" spc="-45" dirty="0">
                <a:latin typeface="Trebuchet MS"/>
                <a:cs typeface="Trebuchet MS"/>
              </a:rPr>
              <a:t>rounding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community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from </a:t>
            </a:r>
            <a:r>
              <a:rPr sz="1000" dirty="0">
                <a:latin typeface="Trebuchet MS"/>
                <a:cs typeface="Trebuchet MS"/>
              </a:rPr>
              <a:t>a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potentially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catastrophic </a:t>
            </a:r>
            <a:r>
              <a:rPr sz="1000" spc="-10" dirty="0">
                <a:latin typeface="Trebuchet MS"/>
                <a:cs typeface="Trebuchet MS"/>
              </a:rPr>
              <a:t>situation.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484114" y="6047130"/>
            <a:ext cx="1490980" cy="1580515"/>
            <a:chOff x="5484114" y="6047130"/>
            <a:chExt cx="1490980" cy="1580515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93639" y="6056668"/>
              <a:ext cx="1471675" cy="156119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493639" y="6056655"/>
              <a:ext cx="1471930" cy="1561465"/>
            </a:xfrm>
            <a:custGeom>
              <a:avLst/>
              <a:gdLst/>
              <a:ahLst/>
              <a:cxnLst/>
              <a:rect l="l" t="t" r="r" b="b"/>
              <a:pathLst>
                <a:path w="1471929" h="1561465">
                  <a:moveTo>
                    <a:pt x="0" y="1561211"/>
                  </a:moveTo>
                  <a:lnTo>
                    <a:pt x="1471676" y="1561211"/>
                  </a:lnTo>
                  <a:lnTo>
                    <a:pt x="1471676" y="0"/>
                  </a:lnTo>
                  <a:lnTo>
                    <a:pt x="0" y="0"/>
                  </a:lnTo>
                  <a:lnTo>
                    <a:pt x="0" y="1561211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912991" y="9504412"/>
            <a:ext cx="7016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4" dirty="0">
                <a:latin typeface="Trebuchet MS"/>
                <a:cs typeface="Trebuchet MS"/>
              </a:rPr>
              <a:t>WOOD</a:t>
            </a:r>
            <a:r>
              <a:rPr sz="1000" spc="65" dirty="0">
                <a:latin typeface="Trebuchet MS"/>
                <a:cs typeface="Trebuchet MS"/>
              </a:rPr>
              <a:t> </a:t>
            </a:r>
            <a:r>
              <a:rPr sz="1000" spc="-229" dirty="0">
                <a:latin typeface="Trebuchet MS"/>
                <a:cs typeface="Trebuchet MS"/>
              </a:rPr>
              <a:t>STRUCTURE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07684" y="538226"/>
            <a:ext cx="143510" cy="614680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100" dirty="0">
                <a:solidFill>
                  <a:srgbClr val="FFFFFF"/>
                </a:solidFill>
                <a:latin typeface="Trebuchet MS"/>
                <a:cs typeface="Trebuchet MS"/>
              </a:rPr>
              <a:t>SECTION</a:t>
            </a:r>
            <a:r>
              <a:rPr sz="800" b="1" spc="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5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79084" y="538226"/>
            <a:ext cx="143510" cy="874394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dirty="0">
                <a:solidFill>
                  <a:srgbClr val="FFFFFF"/>
                </a:solidFill>
                <a:latin typeface="Trebuchet MS"/>
                <a:cs typeface="Trebuchet MS"/>
              </a:rPr>
              <a:t>Wood</a:t>
            </a:r>
            <a:r>
              <a:rPr sz="8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8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FFFFFF"/>
                </a:solidFill>
                <a:latin typeface="Trebuchet MS"/>
                <a:cs typeface="Trebuchet MS"/>
              </a:rPr>
              <a:t>its</a:t>
            </a:r>
            <a:r>
              <a:rPr sz="8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Trebuchet MS"/>
                <a:cs typeface="Trebuchet MS"/>
              </a:rPr>
              <a:t>Pests</a:t>
            </a:r>
            <a:endParaRPr sz="800">
              <a:latin typeface="Trebuchet MS"/>
              <a:cs typeface="Trebuchet MS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155952"/>
              </p:ext>
            </p:extLst>
          </p:nvPr>
        </p:nvGraphicFramePr>
        <p:xfrm>
          <a:off x="838200" y="1101344"/>
          <a:ext cx="6345237" cy="1920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8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6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055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b="1" spc="1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LEARNING</a:t>
                      </a:r>
                      <a:r>
                        <a:rPr sz="1400" b="1" spc="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OBJECTIVES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7820">
                <a:tc gridSpan="2">
                  <a:txBody>
                    <a:bodyPr/>
                    <a:lstStyle/>
                    <a:p>
                      <a:pPr marL="290830" indent="-227965">
                        <a:lnSpc>
                          <a:spcPct val="100000"/>
                        </a:lnSpc>
                        <a:spcBef>
                          <a:spcPts val="420"/>
                        </a:spcBef>
                        <a:buFont typeface="Wingdings"/>
                        <a:buChar char=""/>
                        <a:tabLst>
                          <a:tab pos="2908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Describe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differences</a:t>
                      </a:r>
                      <a:r>
                        <a:rPr sz="1000" b="1" spc="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between</a:t>
                      </a:r>
                      <a:r>
                        <a:rPr sz="1000" b="1" spc="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softwoods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b="1" spc="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hardwoods.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  <a:p>
                      <a:pPr marL="290830" indent="-22796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Wingdings"/>
                        <a:buChar char=""/>
                        <a:tabLst>
                          <a:tab pos="2908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Identify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basic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structure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wood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characteristics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different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parts.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  <a:p>
                      <a:pPr marL="290830" indent="-22796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Wingdings"/>
                        <a:buChar char=""/>
                        <a:tabLst>
                          <a:tab pos="2908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Explain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how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wood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grows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how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annual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rings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form.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  <a:p>
                      <a:pPr marL="290830" indent="-22796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Wingdings"/>
                        <a:buChar char=""/>
                        <a:tabLst>
                          <a:tab pos="2908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Define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terms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earlywood,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latewood,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sapwood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heartwood.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  <a:p>
                      <a:pPr marL="290830" indent="-22796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Wingdings"/>
                        <a:buChar char=""/>
                        <a:tabLst>
                          <a:tab pos="2908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Explain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cellular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structure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wood.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  <a:p>
                      <a:pPr marL="290830" indent="-22796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Wingdings"/>
                        <a:buChar char=""/>
                        <a:tabLst>
                          <a:tab pos="2908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Give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reasons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why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wood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varies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how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easy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hard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it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treat.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  <a:p>
                      <a:pPr marL="291465" marR="113664" indent="-228600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Wingdings"/>
                        <a:buChar char=""/>
                        <a:tabLst>
                          <a:tab pos="291465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Explain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how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differences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cellular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 structure,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sapwood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heartwood,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effect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preserva- tive</a:t>
                      </a:r>
                      <a:r>
                        <a:rPr sz="1000" b="1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treatment.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794839" y="4392281"/>
            <a:ext cx="231775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-50" dirty="0">
                <a:latin typeface="Times New Roman"/>
                <a:cs typeface="Times New Roman"/>
              </a:rPr>
              <a:t>I</a:t>
            </a:r>
            <a:endParaRPr sz="48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1047" y="4554308"/>
            <a:ext cx="29095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chapter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briefly </a:t>
            </a:r>
            <a:r>
              <a:rPr sz="1100" dirty="0">
                <a:latin typeface="Times New Roman"/>
                <a:cs typeface="Times New Roman"/>
              </a:rPr>
              <a:t>describe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structural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1047" y="4713008"/>
            <a:ext cx="29095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features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wood.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Knowledge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structure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1047" y="4871707"/>
            <a:ext cx="29095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useful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understanding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how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attack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0216" y="5030406"/>
            <a:ext cx="27870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how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such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attacks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prevented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dealt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with.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0259" y="5309958"/>
            <a:ext cx="3100705" cy="548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14"/>
              </a:lnSpc>
              <a:spcBef>
                <a:spcPts val="100"/>
              </a:spcBef>
            </a:pPr>
            <a:r>
              <a:rPr sz="1400" b="1" spc="-75" dirty="0">
                <a:latin typeface="Tahoma"/>
                <a:cs typeface="Tahoma"/>
              </a:rPr>
              <a:t>Basic </a:t>
            </a:r>
            <a:r>
              <a:rPr sz="1400" b="1" spc="-65" dirty="0">
                <a:latin typeface="Tahoma"/>
                <a:cs typeface="Tahoma"/>
              </a:rPr>
              <a:t>Anatomy</a:t>
            </a:r>
            <a:r>
              <a:rPr sz="1400" b="1" spc="-75" dirty="0">
                <a:latin typeface="Tahoma"/>
                <a:cs typeface="Tahoma"/>
              </a:rPr>
              <a:t> </a:t>
            </a:r>
            <a:r>
              <a:rPr sz="1400" b="1" spc="-30" dirty="0">
                <a:latin typeface="Tahoma"/>
                <a:cs typeface="Tahoma"/>
              </a:rPr>
              <a:t>of</a:t>
            </a:r>
            <a:r>
              <a:rPr sz="1400" b="1" spc="-70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Tahoma"/>
                <a:cs typeface="Tahoma"/>
              </a:rPr>
              <a:t>Wood</a:t>
            </a:r>
            <a:endParaRPr sz="1400" dirty="0">
              <a:latin typeface="Tahoma"/>
              <a:cs typeface="Tahoma"/>
            </a:endParaRPr>
          </a:p>
          <a:p>
            <a:pPr marL="12700">
              <a:lnSpc>
                <a:spcPts val="1220"/>
              </a:lnSpc>
            </a:pP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mostly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made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up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hollow,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spindle-</a:t>
            </a:r>
            <a:r>
              <a:rPr sz="1100" spc="-10" dirty="0">
                <a:latin typeface="Times New Roman"/>
                <a:cs typeface="Times New Roman"/>
              </a:rPr>
              <a:t>shaped</a:t>
            </a:r>
            <a:endParaRPr sz="1100" dirty="0">
              <a:latin typeface="Times New Roman"/>
              <a:cs typeface="Times New Roman"/>
            </a:endParaRPr>
          </a:p>
          <a:p>
            <a:pPr marL="12700">
              <a:lnSpc>
                <a:spcPts val="1285"/>
              </a:lnSpc>
            </a:pPr>
            <a:r>
              <a:rPr sz="1100" dirty="0">
                <a:latin typeface="Times New Roman"/>
                <a:cs typeface="Times New Roman"/>
              </a:rPr>
              <a:t>cells</a:t>
            </a:r>
            <a:r>
              <a:rPr sz="1100" spc="195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arranged</a:t>
            </a:r>
            <a:r>
              <a:rPr sz="1100" spc="195" dirty="0">
                <a:latin typeface="Times New Roman"/>
                <a:cs typeface="Times New Roman"/>
              </a:rPr>
              <a:t>  </a:t>
            </a:r>
            <a:r>
              <a:rPr sz="1100" spc="-10" dirty="0">
                <a:latin typeface="Times New Roman"/>
                <a:cs typeface="Times New Roman"/>
              </a:rPr>
              <a:t>paral-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0259" y="5824207"/>
            <a:ext cx="1341755" cy="2098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lel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each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along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trunk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(Fig- </a:t>
            </a:r>
            <a:r>
              <a:rPr sz="1100" dirty="0">
                <a:latin typeface="Times New Roman"/>
                <a:cs typeface="Times New Roman"/>
              </a:rPr>
              <a:t>ure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1).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lumber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is </a:t>
            </a:r>
            <a:r>
              <a:rPr sz="1100" dirty="0">
                <a:latin typeface="Times New Roman"/>
                <a:cs typeface="Times New Roman"/>
              </a:rPr>
              <a:t>cut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tree,</a:t>
            </a:r>
            <a:r>
              <a:rPr sz="1100" spc="29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characteristics</a:t>
            </a:r>
            <a:r>
              <a:rPr sz="1100" spc="3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36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ar- </a:t>
            </a:r>
            <a:r>
              <a:rPr sz="1100" dirty="0">
                <a:latin typeface="Times New Roman"/>
                <a:cs typeface="Times New Roman"/>
              </a:rPr>
              <a:t>rangement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fi- </a:t>
            </a:r>
            <a:r>
              <a:rPr sz="1100" dirty="0">
                <a:latin typeface="Times New Roman"/>
                <a:cs typeface="Times New Roman"/>
              </a:rPr>
              <a:t>brous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cells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affect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such </a:t>
            </a:r>
            <a:r>
              <a:rPr sz="1100" dirty="0">
                <a:latin typeface="Times New Roman"/>
                <a:cs typeface="Times New Roman"/>
              </a:rPr>
              <a:t>properties</a:t>
            </a:r>
            <a:r>
              <a:rPr sz="1100" spc="2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strength, </a:t>
            </a:r>
            <a:r>
              <a:rPr sz="1100" dirty="0">
                <a:latin typeface="Times New Roman"/>
                <a:cs typeface="Times New Roman"/>
              </a:rPr>
              <a:t>shrinkage,</a:t>
            </a:r>
            <a:r>
              <a:rPr sz="1100" spc="190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95" dirty="0">
                <a:latin typeface="Times New Roman"/>
                <a:cs typeface="Times New Roman"/>
              </a:rPr>
              <a:t>  </a:t>
            </a:r>
            <a:r>
              <a:rPr sz="1100" spc="-20" dirty="0">
                <a:latin typeface="Times New Roman"/>
                <a:cs typeface="Times New Roman"/>
              </a:rPr>
              <a:t>grain </a:t>
            </a:r>
            <a:r>
              <a:rPr sz="1100" dirty="0">
                <a:latin typeface="Times New Roman"/>
                <a:cs typeface="Times New Roman"/>
              </a:rPr>
              <a:t>pattern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as </a:t>
            </a:r>
            <a:r>
              <a:rPr sz="1100" dirty="0">
                <a:latin typeface="Times New Roman"/>
                <a:cs typeface="Times New Roman"/>
              </a:rPr>
              <a:t>well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penetration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retention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 </a:t>
            </a:r>
            <a:r>
              <a:rPr sz="1100" spc="-10" dirty="0">
                <a:latin typeface="Times New Roman"/>
                <a:cs typeface="Times New Roman"/>
              </a:rPr>
              <a:t>preservatives.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0120" y="8046136"/>
            <a:ext cx="1342390" cy="1304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Those</a:t>
            </a:r>
            <a:r>
              <a:rPr sz="1100" spc="310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properties</a:t>
            </a:r>
            <a:r>
              <a:rPr sz="1100" spc="315" dirty="0">
                <a:latin typeface="Times New Roman"/>
                <a:cs typeface="Times New Roman"/>
              </a:rPr>
              <a:t>  </a:t>
            </a:r>
            <a:r>
              <a:rPr sz="1100" spc="-25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60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differ</a:t>
            </a:r>
            <a:r>
              <a:rPr sz="1100" spc="165" dirty="0">
                <a:latin typeface="Times New Roman"/>
                <a:cs typeface="Times New Roman"/>
              </a:rPr>
              <a:t>  </a:t>
            </a:r>
            <a:r>
              <a:rPr sz="1100" spc="-10" dirty="0">
                <a:latin typeface="Times New Roman"/>
                <a:cs typeface="Times New Roman"/>
              </a:rPr>
              <a:t>between </a:t>
            </a:r>
            <a:r>
              <a:rPr sz="1100" dirty="0">
                <a:latin typeface="Times New Roman"/>
                <a:cs typeface="Times New Roman"/>
              </a:rPr>
              <a:t>tree</a:t>
            </a:r>
            <a:r>
              <a:rPr sz="1100" spc="114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species,</a:t>
            </a:r>
            <a:r>
              <a:rPr sz="1100" spc="114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14" dirty="0">
                <a:latin typeface="Times New Roman"/>
                <a:cs typeface="Times New Roman"/>
              </a:rPr>
              <a:t>  </a:t>
            </a:r>
            <a:r>
              <a:rPr sz="1100" spc="-25" dirty="0">
                <a:latin typeface="Times New Roman"/>
                <a:cs typeface="Times New Roman"/>
              </a:rPr>
              <a:t>es- </a:t>
            </a:r>
            <a:r>
              <a:rPr sz="1100" dirty="0">
                <a:latin typeface="Times New Roman"/>
                <a:cs typeface="Times New Roman"/>
              </a:rPr>
              <a:t>pecially</a:t>
            </a:r>
            <a:r>
              <a:rPr sz="1100" spc="3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between</a:t>
            </a:r>
            <a:r>
              <a:rPr sz="1100" spc="32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soft- </a:t>
            </a:r>
            <a:r>
              <a:rPr sz="1100" dirty="0">
                <a:latin typeface="Times New Roman"/>
                <a:cs typeface="Times New Roman"/>
              </a:rPr>
              <a:t>woods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hardwoods. </a:t>
            </a:r>
            <a:r>
              <a:rPr sz="1100" dirty="0">
                <a:latin typeface="Times New Roman"/>
                <a:cs typeface="Times New Roman"/>
              </a:rPr>
              <a:t>Although</a:t>
            </a:r>
            <a:r>
              <a:rPr sz="1100" spc="450" dirty="0">
                <a:latin typeface="Times New Roman"/>
                <a:cs typeface="Times New Roman"/>
              </a:rPr>
              <a:t>  </a:t>
            </a:r>
            <a:r>
              <a:rPr sz="1100" spc="-10" dirty="0">
                <a:latin typeface="Times New Roman"/>
                <a:cs typeface="Times New Roman"/>
              </a:rPr>
              <a:t>commonly </a:t>
            </a:r>
            <a:r>
              <a:rPr sz="1100" dirty="0">
                <a:latin typeface="Times New Roman"/>
                <a:cs typeface="Times New Roman"/>
              </a:rPr>
              <a:t>used,</a:t>
            </a:r>
            <a:r>
              <a:rPr sz="1100" spc="4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terms</a:t>
            </a:r>
            <a:r>
              <a:rPr sz="1100" spc="4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soft-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hardwood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mis-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848360" y="548640"/>
            <a:ext cx="1757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5" dirty="0">
                <a:solidFill>
                  <a:srgbClr val="808285"/>
                </a:solidFill>
                <a:latin typeface="Trebuchet MS"/>
                <a:cs typeface="Trebuchet MS"/>
              </a:rPr>
              <a:t>Wood</a:t>
            </a:r>
            <a:r>
              <a:rPr sz="2400" spc="-22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2400" spc="-280" dirty="0">
                <a:solidFill>
                  <a:srgbClr val="808285"/>
                </a:solidFill>
                <a:latin typeface="Trebuchet MS"/>
                <a:cs typeface="Trebuchet MS"/>
              </a:rPr>
              <a:t>Structure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93236" y="3395154"/>
            <a:ext cx="52374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20" dirty="0">
                <a:latin typeface="Tahoma"/>
                <a:cs typeface="Tahoma"/>
              </a:rPr>
              <a:t>Note:</a:t>
            </a:r>
            <a:r>
              <a:rPr sz="1300" b="1" spc="-60" dirty="0">
                <a:latin typeface="Tahoma"/>
                <a:cs typeface="Tahoma"/>
              </a:rPr>
              <a:t> </a:t>
            </a:r>
            <a:r>
              <a:rPr sz="1300" b="1" spc="-125" dirty="0">
                <a:latin typeface="Tahoma"/>
                <a:cs typeface="Tahoma"/>
              </a:rPr>
              <a:t>Words</a:t>
            </a:r>
            <a:r>
              <a:rPr sz="1300" b="1" spc="-55" dirty="0">
                <a:latin typeface="Tahoma"/>
                <a:cs typeface="Tahoma"/>
              </a:rPr>
              <a:t> </a:t>
            </a:r>
            <a:r>
              <a:rPr sz="1300" b="1" spc="-85" dirty="0">
                <a:latin typeface="Tahoma"/>
                <a:cs typeface="Tahoma"/>
              </a:rPr>
              <a:t>in</a:t>
            </a:r>
            <a:r>
              <a:rPr sz="1300" b="1" spc="-55" dirty="0">
                <a:latin typeface="Tahoma"/>
                <a:cs typeface="Tahoma"/>
              </a:rPr>
              <a:t> </a:t>
            </a:r>
            <a:r>
              <a:rPr sz="1300" i="1" spc="-95" dirty="0">
                <a:latin typeface="Trebuchet MS"/>
                <a:cs typeface="Trebuchet MS"/>
              </a:rPr>
              <a:t>italics</a:t>
            </a:r>
            <a:r>
              <a:rPr sz="1300" i="1" spc="-65" dirty="0">
                <a:latin typeface="Trebuchet MS"/>
                <a:cs typeface="Trebuchet MS"/>
              </a:rPr>
              <a:t> </a:t>
            </a:r>
            <a:r>
              <a:rPr sz="1300" b="1" spc="-95" dirty="0">
                <a:latin typeface="Tahoma"/>
                <a:cs typeface="Tahoma"/>
              </a:rPr>
              <a:t>throughout</a:t>
            </a:r>
            <a:r>
              <a:rPr sz="1300" b="1" spc="-55" dirty="0">
                <a:latin typeface="Tahoma"/>
                <a:cs typeface="Tahoma"/>
              </a:rPr>
              <a:t> </a:t>
            </a:r>
            <a:r>
              <a:rPr sz="1300" b="1" spc="-100" dirty="0">
                <a:latin typeface="Tahoma"/>
                <a:cs typeface="Tahoma"/>
              </a:rPr>
              <a:t>this</a:t>
            </a:r>
            <a:r>
              <a:rPr sz="1300" b="1" spc="-55" dirty="0">
                <a:latin typeface="Tahoma"/>
                <a:cs typeface="Tahoma"/>
              </a:rPr>
              <a:t> </a:t>
            </a:r>
            <a:r>
              <a:rPr sz="1300" b="1" spc="-110" dirty="0">
                <a:latin typeface="Tahoma"/>
                <a:cs typeface="Tahoma"/>
              </a:rPr>
              <a:t>manual</a:t>
            </a:r>
            <a:r>
              <a:rPr sz="1300" b="1" spc="-55" dirty="0">
                <a:latin typeface="Tahoma"/>
                <a:cs typeface="Tahoma"/>
              </a:rPr>
              <a:t> </a:t>
            </a:r>
            <a:r>
              <a:rPr sz="1300" b="1" spc="-120" dirty="0">
                <a:latin typeface="Tahoma"/>
                <a:cs typeface="Tahoma"/>
              </a:rPr>
              <a:t>are</a:t>
            </a:r>
            <a:r>
              <a:rPr sz="1300" b="1" spc="-55" dirty="0">
                <a:latin typeface="Tahoma"/>
                <a:cs typeface="Tahoma"/>
              </a:rPr>
              <a:t> </a:t>
            </a:r>
            <a:r>
              <a:rPr sz="1300" b="1" spc="-90" dirty="0">
                <a:latin typeface="Tahoma"/>
                <a:cs typeface="Tahoma"/>
              </a:rPr>
              <a:t>defined</a:t>
            </a:r>
            <a:r>
              <a:rPr sz="1300" b="1" spc="-55" dirty="0">
                <a:latin typeface="Tahoma"/>
                <a:cs typeface="Tahoma"/>
              </a:rPr>
              <a:t> </a:t>
            </a:r>
            <a:r>
              <a:rPr sz="1300" b="1" spc="-85" dirty="0">
                <a:latin typeface="Tahoma"/>
                <a:cs typeface="Tahoma"/>
              </a:rPr>
              <a:t>in</a:t>
            </a:r>
            <a:r>
              <a:rPr sz="1300" b="1" spc="-55" dirty="0">
                <a:latin typeface="Tahoma"/>
                <a:cs typeface="Tahoma"/>
              </a:rPr>
              <a:t> </a:t>
            </a:r>
            <a:r>
              <a:rPr sz="1300" b="1" spc="-100" dirty="0">
                <a:latin typeface="Tahoma"/>
                <a:cs typeface="Tahoma"/>
              </a:rPr>
              <a:t>the</a:t>
            </a:r>
            <a:r>
              <a:rPr sz="1300" b="1" spc="-55" dirty="0">
                <a:latin typeface="Tahoma"/>
                <a:cs typeface="Tahoma"/>
              </a:rPr>
              <a:t> </a:t>
            </a:r>
            <a:r>
              <a:rPr sz="1300" b="1" spc="-50" dirty="0">
                <a:latin typeface="Tahoma"/>
                <a:cs typeface="Tahoma"/>
              </a:rPr>
              <a:t>glossary.</a:t>
            </a:r>
            <a:endParaRPr sz="1300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22960" y="3467861"/>
            <a:ext cx="6377940" cy="203200"/>
            <a:chOff x="822960" y="3467861"/>
            <a:chExt cx="6377940" cy="203200"/>
          </a:xfrm>
        </p:grpSpPr>
        <p:sp>
          <p:nvSpPr>
            <p:cNvPr id="25" name="object 25"/>
            <p:cNvSpPr/>
            <p:nvPr/>
          </p:nvSpPr>
          <p:spPr>
            <a:xfrm>
              <a:off x="835660" y="3467861"/>
              <a:ext cx="0" cy="116839"/>
            </a:xfrm>
            <a:custGeom>
              <a:avLst/>
              <a:gdLst/>
              <a:ahLst/>
              <a:cxnLst/>
              <a:rect l="l" t="t" r="r" b="b"/>
              <a:pathLst>
                <a:path h="116839">
                  <a:moveTo>
                    <a:pt x="0" y="0"/>
                  </a:moveTo>
                  <a:lnTo>
                    <a:pt x="0" y="116839"/>
                  </a:lnTo>
                </a:path>
              </a:pathLst>
            </a:custGeom>
            <a:ln w="254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24598" y="3658361"/>
              <a:ext cx="6200140" cy="0"/>
            </a:xfrm>
            <a:custGeom>
              <a:avLst/>
              <a:gdLst/>
              <a:ahLst/>
              <a:cxnLst/>
              <a:rect l="l" t="t" r="r" b="b"/>
              <a:pathLst>
                <a:path w="6200140">
                  <a:moveTo>
                    <a:pt x="0" y="0"/>
                  </a:moveTo>
                  <a:lnTo>
                    <a:pt x="6200076" y="0"/>
                  </a:lnTo>
                </a:path>
              </a:pathLst>
            </a:custGeom>
            <a:ln w="254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35660" y="3615181"/>
              <a:ext cx="6352540" cy="43180"/>
            </a:xfrm>
            <a:custGeom>
              <a:avLst/>
              <a:gdLst/>
              <a:ahLst/>
              <a:cxnLst/>
              <a:rect l="l" t="t" r="r" b="b"/>
              <a:pathLst>
                <a:path w="6352540" h="43179">
                  <a:moveTo>
                    <a:pt x="0" y="0"/>
                  </a:moveTo>
                  <a:lnTo>
                    <a:pt x="0" y="43180"/>
                  </a:lnTo>
                  <a:lnTo>
                    <a:pt x="38112" y="43180"/>
                  </a:lnTo>
                </a:path>
                <a:path w="6352540" h="43179">
                  <a:moveTo>
                    <a:pt x="6314427" y="43180"/>
                  </a:moveTo>
                  <a:lnTo>
                    <a:pt x="6352540" y="43180"/>
                  </a:lnTo>
                  <a:lnTo>
                    <a:pt x="635254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822960" y="3351021"/>
            <a:ext cx="6377940" cy="203200"/>
            <a:chOff x="822960" y="3351021"/>
            <a:chExt cx="6377940" cy="203200"/>
          </a:xfrm>
        </p:grpSpPr>
        <p:sp>
          <p:nvSpPr>
            <p:cNvPr id="29" name="object 29"/>
            <p:cNvSpPr/>
            <p:nvPr/>
          </p:nvSpPr>
          <p:spPr>
            <a:xfrm>
              <a:off x="7188200" y="3437381"/>
              <a:ext cx="0" cy="116839"/>
            </a:xfrm>
            <a:custGeom>
              <a:avLst/>
              <a:gdLst/>
              <a:ahLst/>
              <a:cxnLst/>
              <a:rect l="l" t="t" r="r" b="b"/>
              <a:pathLst>
                <a:path h="116839">
                  <a:moveTo>
                    <a:pt x="0" y="11684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99184" y="3363721"/>
              <a:ext cx="6200140" cy="0"/>
            </a:xfrm>
            <a:custGeom>
              <a:avLst/>
              <a:gdLst/>
              <a:ahLst/>
              <a:cxnLst/>
              <a:rect l="l" t="t" r="r" b="b"/>
              <a:pathLst>
                <a:path w="6200140">
                  <a:moveTo>
                    <a:pt x="6200076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35660" y="3363721"/>
              <a:ext cx="6352540" cy="43180"/>
            </a:xfrm>
            <a:custGeom>
              <a:avLst/>
              <a:gdLst/>
              <a:ahLst/>
              <a:cxnLst/>
              <a:rect l="l" t="t" r="r" b="b"/>
              <a:pathLst>
                <a:path w="6352540" h="43179">
                  <a:moveTo>
                    <a:pt x="6352540" y="43180"/>
                  </a:moveTo>
                  <a:lnTo>
                    <a:pt x="6352540" y="0"/>
                  </a:lnTo>
                  <a:lnTo>
                    <a:pt x="6314427" y="0"/>
                  </a:lnTo>
                </a:path>
                <a:path w="6352540" h="43179">
                  <a:moveTo>
                    <a:pt x="38112" y="0"/>
                  </a:moveTo>
                  <a:lnTo>
                    <a:pt x="0" y="0"/>
                  </a:lnTo>
                  <a:lnTo>
                    <a:pt x="0" y="4318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113529" y="4554308"/>
            <a:ext cx="3100705" cy="1145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leading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because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reflect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actual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hardness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wood—the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softwood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species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not </a:t>
            </a:r>
            <a:r>
              <a:rPr sz="1100" dirty="0">
                <a:latin typeface="Times New Roman"/>
                <a:cs typeface="Times New Roman"/>
              </a:rPr>
              <a:t>necessarily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“softer”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hardwood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species. </a:t>
            </a:r>
            <a:r>
              <a:rPr sz="1100" dirty="0">
                <a:latin typeface="Times New Roman"/>
                <a:cs typeface="Times New Roman"/>
              </a:rPr>
              <a:t>Rather,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“softwood”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general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term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conifers,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such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fir,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pine,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spruce.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“Hardwood,”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hand, </a:t>
            </a:r>
            <a:r>
              <a:rPr sz="1100" dirty="0">
                <a:latin typeface="Times New Roman"/>
                <a:cs typeface="Times New Roman"/>
              </a:rPr>
              <a:t>refers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deciduous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trees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(i.e.,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trees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lose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their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leaves </a:t>
            </a:r>
            <a:r>
              <a:rPr sz="1100" dirty="0">
                <a:latin typeface="Times New Roman"/>
                <a:cs typeface="Times New Roman"/>
              </a:rPr>
              <a:t>annually),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such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oak,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maple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aspen.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871933" y="5824042"/>
            <a:ext cx="1341755" cy="828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cross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section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of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tree </a:t>
            </a:r>
            <a:r>
              <a:rPr sz="1100" dirty="0">
                <a:latin typeface="Times New Roman"/>
                <a:cs typeface="Times New Roman"/>
              </a:rPr>
              <a:t>shows</a:t>
            </a:r>
            <a:r>
              <a:rPr sz="1100" spc="4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50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Times New Roman"/>
                <a:cs typeface="Times New Roman"/>
              </a:rPr>
              <a:t>following </a:t>
            </a:r>
            <a:r>
              <a:rPr sz="1100" spc="-25" dirty="0">
                <a:latin typeface="Times New Roman"/>
                <a:cs typeface="Times New Roman"/>
              </a:rPr>
              <a:t>well-defined</a:t>
            </a:r>
            <a:r>
              <a:rPr sz="1100" spc="-10" dirty="0">
                <a:latin typeface="Times New Roman"/>
                <a:cs typeface="Times New Roman"/>
              </a:rPr>
              <a:t> features,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in </a:t>
            </a:r>
            <a:r>
              <a:rPr sz="1100" dirty="0">
                <a:latin typeface="Times New Roman"/>
                <a:cs typeface="Times New Roman"/>
              </a:rPr>
              <a:t>order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outside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center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2):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71971" y="6663779"/>
            <a:ext cx="1342390" cy="262001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41300" marR="5080" indent="-229235" algn="just">
              <a:lnSpc>
                <a:spcPts val="1250"/>
              </a:lnSpc>
              <a:spcBef>
                <a:spcPts val="200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Bark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tough, </a:t>
            </a:r>
            <a:r>
              <a:rPr sz="1100" spc="45" dirty="0">
                <a:latin typeface="Times New Roman"/>
                <a:cs typeface="Times New Roman"/>
              </a:rPr>
              <a:t>exterior</a:t>
            </a:r>
            <a:r>
              <a:rPr sz="1100" spc="265" dirty="0">
                <a:latin typeface="Times New Roman"/>
                <a:cs typeface="Times New Roman"/>
              </a:rPr>
              <a:t> </a:t>
            </a:r>
            <a:r>
              <a:rPr sz="1100" spc="35" dirty="0">
                <a:latin typeface="Times New Roman"/>
                <a:cs typeface="Times New Roman"/>
              </a:rPr>
              <a:t>covering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tree</a:t>
            </a:r>
            <a:r>
              <a:rPr sz="1100" spc="2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trunks</a:t>
            </a:r>
            <a:r>
              <a:rPr sz="1100" spc="26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 </a:t>
            </a:r>
            <a:r>
              <a:rPr sz="1100" spc="-20" dirty="0">
                <a:latin typeface="Times New Roman"/>
                <a:cs typeface="Times New Roman"/>
              </a:rPr>
              <a:t>branches.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It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consists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outer,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corky, </a:t>
            </a:r>
            <a:r>
              <a:rPr sz="1100" spc="-20" dirty="0">
                <a:latin typeface="Times New Roman"/>
                <a:cs typeface="Times New Roman"/>
              </a:rPr>
              <a:t>dead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part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that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varies </a:t>
            </a:r>
            <a:r>
              <a:rPr sz="1100" dirty="0">
                <a:latin typeface="Times New Roman"/>
                <a:cs typeface="Times New Roman"/>
              </a:rPr>
              <a:t>greatly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thickness </a:t>
            </a:r>
            <a:r>
              <a:rPr sz="1100" spc="-20" dirty="0">
                <a:latin typeface="Times New Roman"/>
                <a:cs typeface="Times New Roman"/>
              </a:rPr>
              <a:t>with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the species</a:t>
            </a:r>
            <a:r>
              <a:rPr sz="1100" spc="-25" dirty="0">
                <a:latin typeface="Times New Roman"/>
                <a:cs typeface="Times New Roman"/>
              </a:rPr>
              <a:t> and </a:t>
            </a:r>
            <a:r>
              <a:rPr sz="1100" dirty="0">
                <a:latin typeface="Times New Roman"/>
                <a:cs typeface="Times New Roman"/>
              </a:rPr>
              <a:t>age</a:t>
            </a:r>
            <a:r>
              <a:rPr sz="1100" spc="2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tree,</a:t>
            </a:r>
            <a:r>
              <a:rPr sz="1100" spc="2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250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a </a:t>
            </a:r>
            <a:r>
              <a:rPr sz="1100" dirty="0">
                <a:latin typeface="Times New Roman"/>
                <a:cs typeface="Times New Roman"/>
              </a:rPr>
              <a:t>thin,</a:t>
            </a:r>
            <a:r>
              <a:rPr sz="1100" spc="3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inner,</a:t>
            </a:r>
            <a:r>
              <a:rPr sz="1100" spc="3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living part.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 algn="just">
              <a:lnSpc>
                <a:spcPts val="1250"/>
              </a:lnSpc>
              <a:spcBef>
                <a:spcPts val="359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The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cambium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lay- </a:t>
            </a:r>
            <a:r>
              <a:rPr sz="1100" dirty="0">
                <a:latin typeface="Times New Roman"/>
                <a:cs typeface="Times New Roman"/>
              </a:rPr>
              <a:t>er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lies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between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bark</a:t>
            </a:r>
            <a:r>
              <a:rPr sz="1100" spc="2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wood.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It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very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thin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(one </a:t>
            </a:r>
            <a:r>
              <a:rPr sz="1100" dirty="0">
                <a:latin typeface="Times New Roman"/>
                <a:cs typeface="Times New Roman"/>
              </a:rPr>
              <a:t>cell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layer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thick)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liv-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247138" y="5882132"/>
            <a:ext cx="3529965" cy="2578100"/>
            <a:chOff x="2247138" y="5882132"/>
            <a:chExt cx="3529965" cy="2578100"/>
          </a:xfrm>
        </p:grpSpPr>
        <p:pic>
          <p:nvPicPr>
            <p:cNvPr id="36" name="object 3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72538" y="5907532"/>
              <a:ext cx="3478784" cy="252716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259838" y="5894832"/>
              <a:ext cx="3504565" cy="2552700"/>
            </a:xfrm>
            <a:custGeom>
              <a:avLst/>
              <a:gdLst/>
              <a:ahLst/>
              <a:cxnLst/>
              <a:rect l="l" t="t" r="r" b="b"/>
              <a:pathLst>
                <a:path w="3504565" h="2552700">
                  <a:moveTo>
                    <a:pt x="0" y="12700"/>
                  </a:moveTo>
                  <a:lnTo>
                    <a:pt x="0" y="2539860"/>
                  </a:lnTo>
                  <a:lnTo>
                    <a:pt x="0" y="2552560"/>
                  </a:lnTo>
                  <a:lnTo>
                    <a:pt x="12700" y="2552560"/>
                  </a:lnTo>
                  <a:lnTo>
                    <a:pt x="3491484" y="2552560"/>
                  </a:lnTo>
                  <a:lnTo>
                    <a:pt x="3504184" y="2552560"/>
                  </a:lnTo>
                  <a:lnTo>
                    <a:pt x="3504184" y="2539860"/>
                  </a:lnTo>
                  <a:lnTo>
                    <a:pt x="3504184" y="12700"/>
                  </a:lnTo>
                  <a:lnTo>
                    <a:pt x="3504184" y="0"/>
                  </a:lnTo>
                  <a:lnTo>
                    <a:pt x="3491484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2253488" y="8529573"/>
            <a:ext cx="3517265" cy="79311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63500" marR="54610" algn="just">
              <a:lnSpc>
                <a:spcPts val="1100"/>
              </a:lnSpc>
              <a:spcBef>
                <a:spcPts val="415"/>
              </a:spcBef>
            </a:pPr>
            <a:r>
              <a:rPr sz="1000" b="1" spc="-60" dirty="0">
                <a:latin typeface="Tahoma"/>
                <a:cs typeface="Tahoma"/>
              </a:rPr>
              <a:t>Figure</a:t>
            </a:r>
            <a:r>
              <a:rPr sz="1000" b="1" spc="-150" dirty="0">
                <a:latin typeface="Tahoma"/>
                <a:cs typeface="Tahoma"/>
              </a:rPr>
              <a:t> </a:t>
            </a:r>
            <a:r>
              <a:rPr sz="1000" b="1" spc="-120" dirty="0">
                <a:latin typeface="Tahoma"/>
                <a:cs typeface="Tahoma"/>
              </a:rPr>
              <a:t>1:</a:t>
            </a:r>
            <a:r>
              <a:rPr sz="1000" b="1" spc="-145" dirty="0">
                <a:latin typeface="Tahoma"/>
                <a:cs typeface="Tahoma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Wood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may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look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solid,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but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viewed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through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microscope,</a:t>
            </a:r>
            <a:r>
              <a:rPr sz="1000" spc="-13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this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section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of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woody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tissue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reveals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orderly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layout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of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wood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cells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with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lots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of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space.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75" dirty="0">
                <a:latin typeface="Trebuchet MS"/>
                <a:cs typeface="Trebuchet MS"/>
              </a:rPr>
              <a:t>It’s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through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these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cells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that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tree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transports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water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and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nutrients.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75" dirty="0">
                <a:latin typeface="Trebuchet MS"/>
                <a:cs typeface="Trebuchet MS"/>
              </a:rPr>
              <a:t>It’s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also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through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these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spaces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that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wood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pre-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servatives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can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move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(Photo</a:t>
            </a:r>
            <a:r>
              <a:rPr sz="800" spc="-105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courtesy</a:t>
            </a:r>
            <a:r>
              <a:rPr sz="800" spc="-110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of</a:t>
            </a:r>
            <a:r>
              <a:rPr sz="800" spc="35" dirty="0">
                <a:latin typeface="Trebuchet MS"/>
                <a:cs typeface="Trebuchet MS"/>
              </a:rPr>
              <a:t> </a:t>
            </a:r>
            <a:r>
              <a:rPr sz="800" dirty="0">
                <a:latin typeface="Trebuchet MS"/>
                <a:cs typeface="Trebuchet MS"/>
              </a:rPr>
              <a:t>USDA</a:t>
            </a:r>
            <a:r>
              <a:rPr sz="800" spc="-110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Forest</a:t>
            </a:r>
            <a:r>
              <a:rPr sz="800" spc="-110" dirty="0">
                <a:latin typeface="Trebuchet MS"/>
                <a:cs typeface="Trebuchet MS"/>
              </a:rPr>
              <a:t> </a:t>
            </a:r>
            <a:r>
              <a:rPr sz="800" spc="-45" dirty="0">
                <a:latin typeface="Trebuchet MS"/>
                <a:cs typeface="Trebuchet MS"/>
              </a:rPr>
              <a:t>Service,</a:t>
            </a:r>
            <a:r>
              <a:rPr sz="800" spc="-11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Bugwood.org).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35660" y="4015485"/>
            <a:ext cx="6352540" cy="410845"/>
          </a:xfrm>
          <a:custGeom>
            <a:avLst/>
            <a:gdLst/>
            <a:ahLst/>
            <a:cxnLst/>
            <a:rect l="l" t="t" r="r" b="b"/>
            <a:pathLst>
              <a:path w="6352540" h="410845">
                <a:moveTo>
                  <a:pt x="6352540" y="0"/>
                </a:moveTo>
                <a:lnTo>
                  <a:pt x="0" y="0"/>
                </a:lnTo>
                <a:lnTo>
                  <a:pt x="0" y="410463"/>
                </a:lnTo>
                <a:lnTo>
                  <a:pt x="6352540" y="410463"/>
                </a:lnTo>
                <a:lnTo>
                  <a:pt x="635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48360" y="4065142"/>
            <a:ext cx="6327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Wood</a:t>
            </a:r>
            <a:r>
              <a:rPr sz="1800" b="1" spc="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Structure</a:t>
            </a:r>
            <a:r>
              <a:rPr sz="1800" b="1" spc="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ahoma"/>
                <a:cs typeface="Tahoma"/>
              </a:rPr>
              <a:t>Basics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35660" y="4015485"/>
            <a:ext cx="6352540" cy="410845"/>
          </a:xfrm>
          <a:custGeom>
            <a:avLst/>
            <a:gdLst/>
            <a:ahLst/>
            <a:cxnLst/>
            <a:rect l="l" t="t" r="r" b="b"/>
            <a:pathLst>
              <a:path w="6352540" h="410845">
                <a:moveTo>
                  <a:pt x="0" y="410463"/>
                </a:moveTo>
                <a:lnTo>
                  <a:pt x="6352540" y="410463"/>
                </a:lnTo>
                <a:lnTo>
                  <a:pt x="6352540" y="0"/>
                </a:lnTo>
                <a:lnTo>
                  <a:pt x="0" y="0"/>
                </a:lnTo>
                <a:lnTo>
                  <a:pt x="0" y="410463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7507684" y="5566949"/>
            <a:ext cx="143510" cy="690245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100" dirty="0">
                <a:solidFill>
                  <a:srgbClr val="FFFFFF"/>
                </a:solidFill>
                <a:latin typeface="Trebuchet MS"/>
                <a:cs typeface="Trebuchet MS"/>
              </a:rPr>
              <a:t>SECTION</a:t>
            </a:r>
            <a:r>
              <a:rPr sz="800" b="1" spc="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40" dirty="0">
                <a:solidFill>
                  <a:srgbClr val="FFFFFF"/>
                </a:solidFill>
                <a:latin typeface="Trebuchet MS"/>
                <a:cs typeface="Trebuchet MS"/>
              </a:rPr>
              <a:t>VI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79084" y="5566949"/>
            <a:ext cx="143510" cy="606425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-20" dirty="0">
                <a:solidFill>
                  <a:srgbClr val="FFFFFF"/>
                </a:solidFill>
                <a:latin typeface="Trebuchet MS"/>
                <a:cs typeface="Trebuchet MS"/>
              </a:rPr>
              <a:t>Emergencies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0259" y="457200"/>
            <a:ext cx="3100705" cy="1342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614"/>
              </a:lnSpc>
              <a:spcBef>
                <a:spcPts val="100"/>
              </a:spcBef>
            </a:pPr>
            <a:r>
              <a:rPr sz="1400" b="1" spc="-65" dirty="0">
                <a:latin typeface="Tahoma"/>
                <a:cs typeface="Tahoma"/>
              </a:rPr>
              <a:t>Community</a:t>
            </a:r>
            <a:r>
              <a:rPr sz="1400" b="1" spc="-40" dirty="0">
                <a:latin typeface="Tahoma"/>
                <a:cs typeface="Tahoma"/>
              </a:rPr>
              <a:t> </a:t>
            </a:r>
            <a:r>
              <a:rPr sz="1400" b="1" spc="-85" dirty="0">
                <a:latin typeface="Tahoma"/>
                <a:cs typeface="Tahoma"/>
              </a:rPr>
              <a:t>Right-</a:t>
            </a:r>
            <a:r>
              <a:rPr sz="1400" b="1" spc="-95" dirty="0">
                <a:latin typeface="Tahoma"/>
                <a:cs typeface="Tahoma"/>
              </a:rPr>
              <a:t>To-</a:t>
            </a:r>
            <a:r>
              <a:rPr sz="1400" b="1" spc="-90" dirty="0">
                <a:latin typeface="Tahoma"/>
                <a:cs typeface="Tahoma"/>
              </a:rPr>
              <a:t>Know</a:t>
            </a:r>
            <a:r>
              <a:rPr sz="1400" b="1" spc="-35" dirty="0">
                <a:latin typeface="Tahoma"/>
                <a:cs typeface="Tahoma"/>
              </a:rPr>
              <a:t> </a:t>
            </a:r>
            <a:r>
              <a:rPr sz="1400" b="1" spc="-25" dirty="0">
                <a:latin typeface="Tahoma"/>
                <a:cs typeface="Tahoma"/>
              </a:rPr>
              <a:t>Law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While</a:t>
            </a:r>
            <a:r>
              <a:rPr sz="1100" spc="3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planning</a:t>
            </a:r>
            <a:r>
              <a:rPr sz="1100" spc="3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3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emergencies</a:t>
            </a:r>
            <a:r>
              <a:rPr sz="1100" spc="3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3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simply</a:t>
            </a:r>
            <a:r>
              <a:rPr sz="1100" spc="3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36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good </a:t>
            </a:r>
            <a:r>
              <a:rPr sz="1100" dirty="0">
                <a:latin typeface="Times New Roman"/>
                <a:cs typeface="Times New Roman"/>
              </a:rPr>
              <a:t>idea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business,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certain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aspects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planning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are </a:t>
            </a:r>
            <a:r>
              <a:rPr sz="1100" dirty="0">
                <a:latin typeface="Times New Roman"/>
                <a:cs typeface="Times New Roman"/>
              </a:rPr>
              <a:t>required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law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store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prod- </a:t>
            </a:r>
            <a:r>
              <a:rPr sz="1100" dirty="0">
                <a:latin typeface="Times New Roman"/>
                <a:cs typeface="Times New Roman"/>
              </a:rPr>
              <a:t>ucts.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federal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Emergency</a:t>
            </a:r>
            <a:r>
              <a:rPr sz="1100" spc="-35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Planning</a:t>
            </a:r>
            <a:r>
              <a:rPr sz="1100" spc="-3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and</a:t>
            </a:r>
            <a:r>
              <a:rPr sz="1100" spc="-35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1100" spc="-1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Community</a:t>
            </a:r>
            <a:r>
              <a:rPr sz="1100" spc="-10" dirty="0">
                <a:solidFill>
                  <a:srgbClr val="215E9E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Right-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to-Know</a:t>
            </a:r>
            <a:r>
              <a:rPr sz="1100" spc="18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Act</a:t>
            </a:r>
            <a:r>
              <a:rPr sz="1100" spc="185" dirty="0">
                <a:solidFill>
                  <a:srgbClr val="215E9E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designed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help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communities </a:t>
            </a:r>
            <a:r>
              <a:rPr sz="1100" dirty="0">
                <a:latin typeface="Times New Roman"/>
                <a:cs typeface="Times New Roman"/>
              </a:rPr>
              <a:t>prepare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responses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accidental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releases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chemicals </a:t>
            </a:r>
            <a:r>
              <a:rPr sz="1100" dirty="0">
                <a:latin typeface="Times New Roman"/>
                <a:cs typeface="Times New Roman"/>
              </a:rPr>
              <a:t>listed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extremely</a:t>
            </a:r>
            <a:r>
              <a:rPr sz="1100" i="1" spc="30" dirty="0">
                <a:latin typeface="Times New Roman"/>
                <a:cs typeface="Times New Roman"/>
                <a:hlinkClick r:id="" action="ppaction://noactio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hazardous</a:t>
            </a:r>
            <a:r>
              <a:rPr sz="1100" i="1" spc="20" dirty="0">
                <a:latin typeface="Times New Roman"/>
                <a:cs typeface="Times New Roman"/>
                <a:hlinkClick r:id="" action="ppaction://noaction"/>
              </a:rPr>
              <a:t> </a:t>
            </a:r>
            <a:r>
              <a:rPr sz="1100" i="1" spc="-10" dirty="0">
                <a:latin typeface="Times New Roman"/>
                <a:cs typeface="Times New Roman"/>
                <a:hlinkClick r:id="" action="ppaction://noaction"/>
              </a:rPr>
              <a:t>substances</a:t>
            </a:r>
            <a:r>
              <a:rPr sz="1100" spc="-1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0259" y="1923783"/>
            <a:ext cx="3100705" cy="82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spc="-75" dirty="0">
                <a:latin typeface="Tahoma"/>
                <a:cs typeface="Tahoma"/>
              </a:rPr>
              <a:t>Substances</a:t>
            </a:r>
            <a:r>
              <a:rPr sz="1100" b="1" spc="-25" dirty="0">
                <a:latin typeface="Tahoma"/>
                <a:cs typeface="Tahoma"/>
              </a:rPr>
              <a:t> </a:t>
            </a:r>
            <a:r>
              <a:rPr sz="1100" b="1" spc="-65" dirty="0">
                <a:latin typeface="Tahoma"/>
                <a:cs typeface="Tahoma"/>
              </a:rPr>
              <a:t>that</a:t>
            </a:r>
            <a:r>
              <a:rPr sz="1100" b="1" spc="-25" dirty="0">
                <a:latin typeface="Tahoma"/>
                <a:cs typeface="Tahoma"/>
              </a:rPr>
              <a:t> </a:t>
            </a:r>
            <a:r>
              <a:rPr sz="1100" b="1" spc="-65" dirty="0">
                <a:latin typeface="Tahoma"/>
                <a:cs typeface="Tahoma"/>
              </a:rPr>
              <a:t>Trigger</a:t>
            </a:r>
            <a:r>
              <a:rPr sz="1100" b="1" spc="-25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Reporting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Times New Roman"/>
                <a:cs typeface="Times New Roman"/>
              </a:rPr>
              <a:t>EPA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k</a:t>
            </a:r>
            <a:r>
              <a:rPr sz="1100" spc="5" dirty="0">
                <a:latin typeface="Times New Roman"/>
                <a:cs typeface="Times New Roman"/>
              </a:rPr>
              <a:t>e</a:t>
            </a:r>
            <a:r>
              <a:rPr sz="1100" spc="10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ps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list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of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extremely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hazardous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substances </a:t>
            </a:r>
            <a:r>
              <a:rPr sz="1100" spc="15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their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Times New Roman"/>
                <a:cs typeface="Times New Roman"/>
                <a:hlinkClick r:id="" action="ppaction://noaction"/>
              </a:rPr>
              <a:t>threshold</a:t>
            </a:r>
            <a:r>
              <a:rPr sz="1100" i="1" spc="50" dirty="0">
                <a:latin typeface="Times New Roman"/>
                <a:cs typeface="Times New Roman"/>
                <a:hlinkClick r:id="" action="ppaction://noaction"/>
              </a:rPr>
              <a:t> </a:t>
            </a:r>
            <a:r>
              <a:rPr sz="1100" i="1" spc="-5" dirty="0">
                <a:latin typeface="Times New Roman"/>
                <a:cs typeface="Times New Roman"/>
                <a:hlinkClick r:id="" action="ppaction://noaction"/>
              </a:rPr>
              <a:t>planning</a:t>
            </a:r>
            <a:r>
              <a:rPr sz="1100" i="1" spc="50" dirty="0">
                <a:latin typeface="Times New Roman"/>
                <a:cs typeface="Times New Roman"/>
                <a:hlinkClick r:id="" action="ppaction://noaction"/>
              </a:rPr>
              <a:t> </a:t>
            </a:r>
            <a:r>
              <a:rPr sz="1100" i="1" spc="5" dirty="0">
                <a:latin typeface="Times New Roman"/>
                <a:cs typeface="Times New Roman"/>
                <a:hlinkClick r:id="" action="ppaction://noaction"/>
              </a:rPr>
              <a:t>quantities</a:t>
            </a:r>
            <a:r>
              <a:rPr sz="1100" i="1" spc="5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(TPQs).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If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y</a:t>
            </a:r>
            <a:r>
              <a:rPr sz="1100" spc="-10" dirty="0">
                <a:latin typeface="Times New Roman"/>
                <a:cs typeface="Times New Roman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u u</a:t>
            </a:r>
            <a:r>
              <a:rPr sz="1100" spc="-15" dirty="0">
                <a:latin typeface="Times New Roman"/>
                <a:cs typeface="Times New Roman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or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store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y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listed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substance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quantity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at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or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greater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than</a:t>
            </a:r>
            <a:r>
              <a:rPr sz="1100" dirty="0">
                <a:latin typeface="Times New Roman"/>
                <a:cs typeface="Times New Roman"/>
              </a:rPr>
              <a:t> its </a:t>
            </a:r>
            <a:r>
              <a:rPr sz="1100" spc="-5" dirty="0">
                <a:latin typeface="Times New Roman"/>
                <a:cs typeface="Times New Roman"/>
              </a:rPr>
              <a:t>TPQ at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a</a:t>
            </a:r>
            <a:r>
              <a:rPr sz="1100" spc="-15" dirty="0">
                <a:latin typeface="Times New Roman"/>
                <a:cs typeface="Times New Roman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y </a:t>
            </a:r>
            <a:r>
              <a:rPr sz="1100" spc="-5" dirty="0">
                <a:latin typeface="Times New Roman"/>
                <a:cs typeface="Times New Roman"/>
              </a:rPr>
              <a:t>on</a:t>
            </a:r>
            <a:r>
              <a:rPr sz="1100" dirty="0">
                <a:latin typeface="Times New Roman"/>
                <a:cs typeface="Times New Roman"/>
              </a:rPr>
              <a:t>e </a:t>
            </a:r>
            <a:r>
              <a:rPr sz="1100" spc="5" dirty="0">
                <a:latin typeface="Times New Roman"/>
                <a:cs typeface="Times New Roman"/>
              </a:rPr>
              <a:t>time,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y</a:t>
            </a:r>
            <a:r>
              <a:rPr sz="1100" spc="-10" dirty="0">
                <a:latin typeface="Times New Roman"/>
                <a:cs typeface="Times New Roman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u </a:t>
            </a:r>
            <a:r>
              <a:rPr sz="1100" spc="-5" dirty="0">
                <a:latin typeface="Times New Roman"/>
                <a:cs typeface="Times New Roman"/>
              </a:rPr>
              <a:t>must</a:t>
            </a:r>
            <a:r>
              <a:rPr sz="1100" dirty="0">
                <a:latin typeface="Times New Roman"/>
                <a:cs typeface="Times New Roman"/>
              </a:rPr>
              <a:t> contact: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0259" y="2763519"/>
            <a:ext cx="3100705" cy="8737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41300" marR="5080" indent="-229235" algn="just">
              <a:lnSpc>
                <a:spcPts val="1250"/>
              </a:lnSpc>
              <a:spcBef>
                <a:spcPts val="200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The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3"/>
              </a:rPr>
              <a:t>Wisconsin</a:t>
            </a:r>
            <a:r>
              <a:rPr sz="1100" spc="210" dirty="0">
                <a:solidFill>
                  <a:srgbClr val="215E9E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3"/>
              </a:rPr>
              <a:t>Emergency</a:t>
            </a:r>
            <a:r>
              <a:rPr sz="1100" spc="215" dirty="0">
                <a:solidFill>
                  <a:srgbClr val="215E9E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3"/>
              </a:rPr>
              <a:t>Management</a:t>
            </a:r>
            <a:r>
              <a:rPr sz="1100" spc="210" dirty="0">
                <a:solidFill>
                  <a:srgbClr val="215E9E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agency </a:t>
            </a:r>
            <a:r>
              <a:rPr sz="1100" dirty="0">
                <a:latin typeface="Times New Roman"/>
                <a:cs typeface="Times New Roman"/>
              </a:rPr>
              <a:t>(WEM: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</a:rPr>
              <a:t>ppendix </a:t>
            </a:r>
            <a:r>
              <a:rPr sz="1100" spc="-10" dirty="0">
                <a:solidFill>
                  <a:srgbClr val="215E9E"/>
                </a:solidFill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),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b="1" spc="-25" dirty="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 algn="just">
              <a:lnSpc>
                <a:spcPts val="1250"/>
              </a:lnSpc>
              <a:spcBef>
                <a:spcPts val="360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Your</a:t>
            </a:r>
            <a:r>
              <a:rPr sz="1100" spc="4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Local</a:t>
            </a:r>
            <a:r>
              <a:rPr sz="1100" spc="4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Emergency</a:t>
            </a:r>
            <a:r>
              <a:rPr sz="1100" spc="409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Times New Roman"/>
                <a:cs typeface="Times New Roman"/>
              </a:rPr>
              <a:t>Planning</a:t>
            </a:r>
            <a:r>
              <a:rPr sz="1100" spc="405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Times New Roman"/>
                <a:cs typeface="Times New Roman"/>
              </a:rPr>
              <a:t>Committee </a:t>
            </a:r>
            <a:r>
              <a:rPr sz="1100" spc="-10" dirty="0">
                <a:latin typeface="Times New Roman"/>
                <a:cs typeface="Times New Roman"/>
              </a:rPr>
              <a:t>(LEPC: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find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them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through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county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government </a:t>
            </a:r>
            <a:r>
              <a:rPr sz="1100" dirty="0">
                <a:latin typeface="Times New Roman"/>
                <a:cs typeface="Times New Roman"/>
              </a:rPr>
              <a:t>contact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through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WEM).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0094" y="3807358"/>
            <a:ext cx="3100705" cy="1304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b="1" spc="-75" dirty="0">
                <a:latin typeface="Tahoma"/>
                <a:cs typeface="Tahoma"/>
              </a:rPr>
              <a:t>Hazard</a:t>
            </a:r>
            <a:r>
              <a:rPr sz="1100" b="1" spc="30" dirty="0">
                <a:latin typeface="Tahoma"/>
                <a:cs typeface="Tahoma"/>
              </a:rPr>
              <a:t> </a:t>
            </a:r>
            <a:r>
              <a:rPr sz="1100" b="1" spc="-65" dirty="0">
                <a:latin typeface="Tahoma"/>
                <a:cs typeface="Tahoma"/>
              </a:rPr>
              <a:t>Communication</a:t>
            </a:r>
            <a:r>
              <a:rPr sz="1100" b="1" spc="35" dirty="0">
                <a:latin typeface="Tahoma"/>
                <a:cs typeface="Tahoma"/>
              </a:rPr>
              <a:t> </a:t>
            </a:r>
            <a:r>
              <a:rPr sz="1100" b="1" spc="-75" dirty="0">
                <a:latin typeface="Tahoma"/>
                <a:cs typeface="Tahoma"/>
              </a:rPr>
              <a:t>Standard</a:t>
            </a:r>
            <a:r>
              <a:rPr sz="1100" b="1" spc="35" dirty="0">
                <a:latin typeface="Tahoma"/>
                <a:cs typeface="Tahoma"/>
              </a:rPr>
              <a:t> </a:t>
            </a:r>
            <a:r>
              <a:rPr sz="1100" b="1" spc="-90" dirty="0">
                <a:latin typeface="Tahoma"/>
                <a:cs typeface="Tahoma"/>
              </a:rPr>
              <a:t>and</a:t>
            </a:r>
            <a:r>
              <a:rPr sz="1100" b="1" spc="35" dirty="0">
                <a:latin typeface="Tahoma"/>
                <a:cs typeface="Tahoma"/>
              </a:rPr>
              <a:t> </a:t>
            </a:r>
            <a:r>
              <a:rPr sz="1100" b="1" spc="-30" dirty="0">
                <a:latin typeface="Tahoma"/>
                <a:cs typeface="Tahoma"/>
              </a:rPr>
              <a:t>Reporting </a:t>
            </a:r>
            <a:r>
              <a:rPr sz="1100" spc="-10" dirty="0">
                <a:latin typeface="Times New Roman"/>
                <a:cs typeface="Times New Roman"/>
              </a:rPr>
              <a:t>Employers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who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subject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60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OSHA’s</a:t>
            </a:r>
            <a:r>
              <a:rPr sz="1100" spc="-10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Hazard</a:t>
            </a:r>
            <a:r>
              <a:rPr sz="1100" spc="-20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1100" spc="-10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Commu-</a:t>
            </a:r>
            <a:r>
              <a:rPr sz="1100" spc="-10" dirty="0">
                <a:solidFill>
                  <a:srgbClr val="215E9E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nication</a:t>
            </a:r>
            <a:r>
              <a:rPr sz="1100" spc="-10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Standard</a:t>
            </a:r>
            <a:r>
              <a:rPr sz="1100" spc="-5" dirty="0">
                <a:solidFill>
                  <a:srgbClr val="215E9E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(discussed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chapter</a:t>
            </a:r>
            <a:r>
              <a:rPr sz="1100" spc="-10" dirty="0">
                <a:latin typeface="Times New Roman"/>
                <a:cs typeface="Times New Roman"/>
              </a:rPr>
              <a:t> “</a:t>
            </a:r>
            <a:r>
              <a:rPr sz="1100" spc="-10" dirty="0">
                <a:solidFill>
                  <a:srgbClr val="215E9E"/>
                </a:solidFill>
                <a:latin typeface="Times New Roman"/>
                <a:cs typeface="Times New Roman"/>
              </a:rPr>
              <a:t>Protecting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</a:rPr>
              <a:t>Yourself</a:t>
            </a:r>
            <a:r>
              <a:rPr sz="1100" dirty="0">
                <a:latin typeface="Times New Roman"/>
                <a:cs typeface="Times New Roman"/>
              </a:rPr>
              <a:t>”)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also</a:t>
            </a:r>
            <a:r>
              <a:rPr sz="1100" b="1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subject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Community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Right-</a:t>
            </a:r>
            <a:r>
              <a:rPr sz="1100" spc="-25" dirty="0">
                <a:latin typeface="Times New Roman"/>
                <a:cs typeface="Times New Roman"/>
              </a:rPr>
              <a:t>to- </a:t>
            </a:r>
            <a:r>
              <a:rPr sz="1100" dirty="0">
                <a:latin typeface="Times New Roman"/>
                <a:cs typeface="Times New Roman"/>
              </a:rPr>
              <a:t>Know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reporting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requirements.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need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sub- </a:t>
            </a:r>
            <a:r>
              <a:rPr sz="1100" dirty="0">
                <a:latin typeface="Times New Roman"/>
                <a:cs typeface="Times New Roman"/>
              </a:rPr>
              <a:t>mit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SDSs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(or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list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of)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each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reportable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chemical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Tier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II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inventory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forms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WEM,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LEPC,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their </a:t>
            </a:r>
            <a:r>
              <a:rPr sz="1100" dirty="0">
                <a:latin typeface="Times New Roman"/>
                <a:cs typeface="Times New Roman"/>
              </a:rPr>
              <a:t>local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department.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0094" y="5235790"/>
            <a:ext cx="3100705" cy="986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spc="-60" dirty="0">
                <a:latin typeface="Tahoma"/>
                <a:cs typeface="Tahoma"/>
              </a:rPr>
              <a:t>Facility</a:t>
            </a:r>
            <a:r>
              <a:rPr sz="1100" b="1" spc="-35" dirty="0">
                <a:latin typeface="Tahoma"/>
                <a:cs typeface="Tahoma"/>
              </a:rPr>
              <a:t> </a:t>
            </a:r>
            <a:r>
              <a:rPr sz="1100" b="1" spc="-70" dirty="0">
                <a:latin typeface="Tahoma"/>
                <a:cs typeface="Tahoma"/>
              </a:rPr>
              <a:t>Site</a:t>
            </a:r>
            <a:r>
              <a:rPr sz="1100" b="1" spc="-35" dirty="0">
                <a:latin typeface="Tahoma"/>
                <a:cs typeface="Tahoma"/>
              </a:rPr>
              <a:t> </a:t>
            </a:r>
            <a:r>
              <a:rPr sz="1100" b="1" spc="-20" dirty="0">
                <a:latin typeface="Tahoma"/>
                <a:cs typeface="Tahoma"/>
              </a:rPr>
              <a:t>Plan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store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listed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substance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quantity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at,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or </a:t>
            </a:r>
            <a:r>
              <a:rPr sz="1100" dirty="0">
                <a:latin typeface="Times New Roman"/>
                <a:cs typeface="Times New Roman"/>
              </a:rPr>
              <a:t>greater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TPQ,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LEPC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help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prepare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facility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site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plan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2).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plan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enable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you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first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responders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better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deal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chemical emergency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facility.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41375" y="6446011"/>
            <a:ext cx="3049270" cy="1711325"/>
          </a:xfrm>
          <a:custGeom>
            <a:avLst/>
            <a:gdLst/>
            <a:ahLst/>
            <a:cxnLst/>
            <a:rect l="l" t="t" r="r" b="b"/>
            <a:pathLst>
              <a:path w="3049270" h="1711325">
                <a:moveTo>
                  <a:pt x="2896870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1558544"/>
                </a:lnTo>
                <a:lnTo>
                  <a:pt x="7769" y="1606712"/>
                </a:lnTo>
                <a:lnTo>
                  <a:pt x="29405" y="1648547"/>
                </a:lnTo>
                <a:lnTo>
                  <a:pt x="62396" y="1681538"/>
                </a:lnTo>
                <a:lnTo>
                  <a:pt x="104231" y="1703174"/>
                </a:lnTo>
                <a:lnTo>
                  <a:pt x="152400" y="1710944"/>
                </a:lnTo>
                <a:lnTo>
                  <a:pt x="2896870" y="1710944"/>
                </a:lnTo>
                <a:lnTo>
                  <a:pt x="2945038" y="1703174"/>
                </a:lnTo>
                <a:lnTo>
                  <a:pt x="2986873" y="1681538"/>
                </a:lnTo>
                <a:lnTo>
                  <a:pt x="3019864" y="1648547"/>
                </a:lnTo>
                <a:lnTo>
                  <a:pt x="3041500" y="1606712"/>
                </a:lnTo>
                <a:lnTo>
                  <a:pt x="3049270" y="1558544"/>
                </a:lnTo>
                <a:lnTo>
                  <a:pt x="3049270" y="152400"/>
                </a:lnTo>
                <a:lnTo>
                  <a:pt x="3041500" y="104231"/>
                </a:lnTo>
                <a:lnTo>
                  <a:pt x="3019864" y="62396"/>
                </a:lnTo>
                <a:lnTo>
                  <a:pt x="2986873" y="29405"/>
                </a:lnTo>
                <a:lnTo>
                  <a:pt x="2945038" y="7769"/>
                </a:lnTo>
                <a:lnTo>
                  <a:pt x="2896870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707230" y="6452479"/>
            <a:ext cx="13061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Trebuchet MS"/>
                <a:cs typeface="Trebuchet MS"/>
              </a:rPr>
              <a:t>Help</a:t>
            </a:r>
            <a:r>
              <a:rPr sz="1000" b="1" spc="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and</a:t>
            </a:r>
            <a:r>
              <a:rPr sz="1000" b="1" spc="10" dirty="0">
                <a:latin typeface="Trebuchet MS"/>
                <a:cs typeface="Trebuchet MS"/>
              </a:rPr>
              <a:t> </a:t>
            </a:r>
            <a:r>
              <a:rPr sz="1000" b="1" spc="-10" dirty="0">
                <a:latin typeface="Trebuchet MS"/>
                <a:cs typeface="Trebuchet MS"/>
              </a:rPr>
              <a:t>Information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7064" y="6656948"/>
            <a:ext cx="2947035" cy="133477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50"/>
              </a:spcBef>
            </a:pPr>
            <a:r>
              <a:rPr sz="1000" dirty="0">
                <a:latin typeface="Microsoft Sans Serif"/>
                <a:cs typeface="Microsoft Sans Serif"/>
              </a:rPr>
              <a:t>For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a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complete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list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of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extremely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hazardous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substances </a:t>
            </a:r>
            <a:r>
              <a:rPr sz="1000" dirty="0">
                <a:latin typeface="Microsoft Sans Serif"/>
                <a:cs typeface="Microsoft Sans Serif"/>
              </a:rPr>
              <a:t>or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for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more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information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regarding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60" dirty="0">
                <a:latin typeface="Microsoft Sans Serif"/>
                <a:cs typeface="Microsoft Sans Serif"/>
              </a:rPr>
              <a:t>Emergency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Plan‑ </a:t>
            </a:r>
            <a:r>
              <a:rPr sz="1000" dirty="0">
                <a:latin typeface="Microsoft Sans Serif"/>
                <a:cs typeface="Microsoft Sans Serif"/>
              </a:rPr>
              <a:t>ning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and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Community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Right‑to‑Know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Act,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contact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the </a:t>
            </a:r>
            <a:r>
              <a:rPr sz="1000" dirty="0">
                <a:latin typeface="Microsoft Sans Serif"/>
                <a:cs typeface="Microsoft Sans Serif"/>
              </a:rPr>
              <a:t>WEM</a:t>
            </a:r>
            <a:r>
              <a:rPr sz="1000" spc="1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at</a:t>
            </a:r>
            <a:r>
              <a:rPr sz="1000" spc="12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(608)</a:t>
            </a:r>
            <a:r>
              <a:rPr sz="1000" spc="-4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242‑3232</a:t>
            </a:r>
            <a:r>
              <a:rPr sz="1000" spc="1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or</a:t>
            </a:r>
            <a:r>
              <a:rPr sz="1000" spc="1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your</a:t>
            </a:r>
            <a:r>
              <a:rPr sz="1000" spc="13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LEPC</a:t>
            </a:r>
            <a:r>
              <a:rPr sz="1000" spc="1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(your</a:t>
            </a:r>
            <a:r>
              <a:rPr sz="1000" spc="13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county </a:t>
            </a:r>
            <a:r>
              <a:rPr sz="1000" spc="-35" dirty="0">
                <a:latin typeface="Microsoft Sans Serif"/>
                <a:cs typeface="Microsoft Sans Serif"/>
              </a:rPr>
              <a:t>chairperson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is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135" dirty="0">
                <a:latin typeface="Microsoft Sans Serif"/>
                <a:cs typeface="Microsoft Sans Serif"/>
              </a:rPr>
              <a:t>a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member).</a:t>
            </a:r>
            <a:endParaRPr sz="10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4200"/>
              </a:lnSpc>
              <a:spcBef>
                <a:spcPts val="359"/>
              </a:spcBef>
            </a:pPr>
            <a:r>
              <a:rPr sz="1000" spc="-10" dirty="0">
                <a:latin typeface="Microsoft Sans Serif"/>
                <a:cs typeface="Microsoft Sans Serif"/>
              </a:rPr>
              <a:t>You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can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also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find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list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of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extremely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hazardous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sub‑ stances</a:t>
            </a:r>
            <a:r>
              <a:rPr sz="1000" spc="6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here:</a:t>
            </a:r>
            <a:r>
              <a:rPr sz="1000" spc="65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solidFill>
                  <a:srgbClr val="215E9E"/>
                </a:solidFill>
                <a:latin typeface="Microsoft Sans Serif"/>
                <a:cs typeface="Microsoft Sans Serif"/>
                <a:hlinkClick r:id="rId5"/>
              </a:rPr>
              <a:t>https://www.bnl.gov/esh/env/compliance/</a:t>
            </a:r>
            <a:r>
              <a:rPr sz="1000" spc="-40" dirty="0">
                <a:solidFill>
                  <a:srgbClr val="215E9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215E9E"/>
                </a:solidFill>
                <a:latin typeface="Microsoft Sans Serif"/>
                <a:cs typeface="Microsoft Sans Serif"/>
                <a:hlinkClick r:id="rId5"/>
              </a:rPr>
              <a:t>docs/SaraTitleList.pdf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28675" y="6433311"/>
            <a:ext cx="3074670" cy="1736725"/>
            <a:chOff x="828675" y="6433311"/>
            <a:chExt cx="3074670" cy="1736725"/>
          </a:xfrm>
        </p:grpSpPr>
        <p:sp>
          <p:nvSpPr>
            <p:cNvPr id="20" name="object 20"/>
            <p:cNvSpPr/>
            <p:nvPr/>
          </p:nvSpPr>
          <p:spPr>
            <a:xfrm>
              <a:off x="841375" y="6446011"/>
              <a:ext cx="3049270" cy="1711325"/>
            </a:xfrm>
            <a:custGeom>
              <a:avLst/>
              <a:gdLst/>
              <a:ahLst/>
              <a:cxnLst/>
              <a:rect l="l" t="t" r="r" b="b"/>
              <a:pathLst>
                <a:path w="3049270" h="1711325">
                  <a:moveTo>
                    <a:pt x="152400" y="0"/>
                  </a:move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1558544"/>
                  </a:lnTo>
                  <a:lnTo>
                    <a:pt x="7769" y="1606712"/>
                  </a:lnTo>
                  <a:lnTo>
                    <a:pt x="29405" y="1648547"/>
                  </a:lnTo>
                  <a:lnTo>
                    <a:pt x="62396" y="1681538"/>
                  </a:lnTo>
                  <a:lnTo>
                    <a:pt x="104231" y="1703174"/>
                  </a:lnTo>
                  <a:lnTo>
                    <a:pt x="152400" y="1710944"/>
                  </a:lnTo>
                  <a:lnTo>
                    <a:pt x="2896870" y="1710944"/>
                  </a:lnTo>
                  <a:lnTo>
                    <a:pt x="2945038" y="1703174"/>
                  </a:lnTo>
                  <a:lnTo>
                    <a:pt x="2986873" y="1681538"/>
                  </a:lnTo>
                  <a:lnTo>
                    <a:pt x="3019864" y="1648547"/>
                  </a:lnTo>
                  <a:lnTo>
                    <a:pt x="3041500" y="1606712"/>
                  </a:lnTo>
                  <a:lnTo>
                    <a:pt x="3049270" y="1558544"/>
                  </a:lnTo>
                  <a:lnTo>
                    <a:pt x="3049270" y="152400"/>
                  </a:lnTo>
                  <a:lnTo>
                    <a:pt x="3041500" y="104231"/>
                  </a:lnTo>
                  <a:lnTo>
                    <a:pt x="3019864" y="62396"/>
                  </a:lnTo>
                  <a:lnTo>
                    <a:pt x="2986873" y="29405"/>
                  </a:lnTo>
                  <a:lnTo>
                    <a:pt x="2945038" y="7769"/>
                  </a:lnTo>
                  <a:lnTo>
                    <a:pt x="2896870" y="0"/>
                  </a:lnTo>
                  <a:lnTo>
                    <a:pt x="15240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45944" y="6653048"/>
              <a:ext cx="2227580" cy="0"/>
            </a:xfrm>
            <a:custGeom>
              <a:avLst/>
              <a:gdLst/>
              <a:ahLst/>
              <a:cxnLst/>
              <a:rect l="l" t="t" r="r" b="b"/>
              <a:pathLst>
                <a:path w="2227579">
                  <a:moveTo>
                    <a:pt x="0" y="0"/>
                  </a:moveTo>
                  <a:lnTo>
                    <a:pt x="2227287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4138929" y="3990847"/>
            <a:ext cx="3042920" cy="3652520"/>
          </a:xfrm>
          <a:custGeom>
            <a:avLst/>
            <a:gdLst/>
            <a:ahLst/>
            <a:cxnLst/>
            <a:rect l="l" t="t" r="r" b="b"/>
            <a:pathLst>
              <a:path w="3042920" h="3652520">
                <a:moveTo>
                  <a:pt x="2890520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3500120"/>
                </a:lnTo>
                <a:lnTo>
                  <a:pt x="7769" y="3548288"/>
                </a:lnTo>
                <a:lnTo>
                  <a:pt x="29405" y="3590123"/>
                </a:lnTo>
                <a:lnTo>
                  <a:pt x="62396" y="3623114"/>
                </a:lnTo>
                <a:lnTo>
                  <a:pt x="104231" y="3644750"/>
                </a:lnTo>
                <a:lnTo>
                  <a:pt x="152400" y="3652520"/>
                </a:lnTo>
                <a:lnTo>
                  <a:pt x="2890520" y="3652520"/>
                </a:lnTo>
                <a:lnTo>
                  <a:pt x="2938688" y="3644750"/>
                </a:lnTo>
                <a:lnTo>
                  <a:pt x="2980523" y="3623114"/>
                </a:lnTo>
                <a:lnTo>
                  <a:pt x="3013514" y="3590123"/>
                </a:lnTo>
                <a:lnTo>
                  <a:pt x="3035150" y="3548288"/>
                </a:lnTo>
                <a:lnTo>
                  <a:pt x="3042920" y="3500120"/>
                </a:lnTo>
                <a:lnTo>
                  <a:pt x="3042920" y="152400"/>
                </a:lnTo>
                <a:lnTo>
                  <a:pt x="3035150" y="104231"/>
                </a:lnTo>
                <a:lnTo>
                  <a:pt x="3013514" y="62396"/>
                </a:lnTo>
                <a:lnTo>
                  <a:pt x="2980523" y="29405"/>
                </a:lnTo>
                <a:lnTo>
                  <a:pt x="2938688" y="7769"/>
                </a:lnTo>
                <a:lnTo>
                  <a:pt x="2890520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629087" y="3997314"/>
            <a:ext cx="20586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Trebuchet MS"/>
                <a:cs typeface="Trebuchet MS"/>
              </a:rPr>
              <a:t>Emergency</a:t>
            </a:r>
            <a:r>
              <a:rPr sz="1000" b="1" spc="60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Response</a:t>
            </a:r>
            <a:r>
              <a:rPr sz="1000" b="1" spc="60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Contact</a:t>
            </a:r>
            <a:r>
              <a:rPr sz="1000" b="1" spc="60" dirty="0">
                <a:latin typeface="Trebuchet MS"/>
                <a:cs typeface="Trebuchet MS"/>
              </a:rPr>
              <a:t> </a:t>
            </a:r>
            <a:r>
              <a:rPr sz="1000" b="1" spc="-20" dirty="0">
                <a:latin typeface="Trebuchet MS"/>
                <a:cs typeface="Trebuchet MS"/>
              </a:rPr>
              <a:t>List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84587" y="4201785"/>
            <a:ext cx="2947035" cy="260096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50"/>
              </a:spcBef>
            </a:pPr>
            <a:r>
              <a:rPr sz="1000" spc="-65" dirty="0">
                <a:latin typeface="Microsoft Sans Serif"/>
                <a:cs typeface="Microsoft Sans Serif"/>
              </a:rPr>
              <a:t>You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should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maintain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130" dirty="0">
                <a:latin typeface="Microsoft Sans Serif"/>
                <a:cs typeface="Microsoft Sans Serif"/>
              </a:rPr>
              <a:t>a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list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of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emergency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response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75" dirty="0">
                <a:latin typeface="Microsoft Sans Serif"/>
                <a:cs typeface="Microsoft Sans Serif"/>
              </a:rPr>
              <a:t>agen‑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60" dirty="0">
                <a:latin typeface="Microsoft Sans Serif"/>
                <a:cs typeface="Microsoft Sans Serif"/>
              </a:rPr>
              <a:t>cies.</a:t>
            </a:r>
            <a:r>
              <a:rPr sz="1000" spc="175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Include</a:t>
            </a:r>
            <a:r>
              <a:rPr sz="1000" spc="175" dirty="0">
                <a:latin typeface="Microsoft Sans Serif"/>
                <a:cs typeface="Microsoft Sans Serif"/>
              </a:rPr>
              <a:t> </a:t>
            </a:r>
            <a:r>
              <a:rPr sz="1000" spc="-80" dirty="0">
                <a:latin typeface="Microsoft Sans Serif"/>
                <a:cs typeface="Microsoft Sans Serif"/>
              </a:rPr>
              <a:t>names</a:t>
            </a:r>
            <a:r>
              <a:rPr sz="1000" spc="175" dirty="0">
                <a:latin typeface="Microsoft Sans Serif"/>
                <a:cs typeface="Microsoft Sans Serif"/>
              </a:rPr>
              <a:t> </a:t>
            </a:r>
            <a:r>
              <a:rPr sz="1000" spc="-75" dirty="0">
                <a:latin typeface="Microsoft Sans Serif"/>
                <a:cs typeface="Microsoft Sans Serif"/>
              </a:rPr>
              <a:t>and</a:t>
            </a:r>
            <a:r>
              <a:rPr sz="1000" spc="17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telephone</a:t>
            </a:r>
            <a:r>
              <a:rPr sz="1000" spc="17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numbers</a:t>
            </a:r>
            <a:r>
              <a:rPr sz="1000" spc="17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of</a:t>
            </a:r>
            <a:r>
              <a:rPr sz="1000" spc="175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all</a:t>
            </a:r>
            <a:r>
              <a:rPr sz="1000" spc="175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re‑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70" dirty="0">
                <a:latin typeface="Microsoft Sans Serif"/>
                <a:cs typeface="Microsoft Sans Serif"/>
              </a:rPr>
              <a:t>sponse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75" dirty="0">
                <a:latin typeface="Microsoft Sans Serif"/>
                <a:cs typeface="Microsoft Sans Serif"/>
              </a:rPr>
              <a:t>agencies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you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might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85" dirty="0">
                <a:latin typeface="Microsoft Sans Serif"/>
                <a:cs typeface="Microsoft Sans Serif"/>
              </a:rPr>
              <a:t>have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30" dirty="0">
                <a:latin typeface="Microsoft Sans Serif"/>
                <a:cs typeface="Microsoft Sans Serif"/>
              </a:rPr>
              <a:t>to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call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in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90" dirty="0">
                <a:latin typeface="Microsoft Sans Serif"/>
                <a:cs typeface="Microsoft Sans Serif"/>
              </a:rPr>
              <a:t>an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60" dirty="0">
                <a:latin typeface="Microsoft Sans Serif"/>
                <a:cs typeface="Microsoft Sans Serif"/>
              </a:rPr>
              <a:t>emergency. </a:t>
            </a:r>
            <a:r>
              <a:rPr sz="1000" spc="-40" dirty="0">
                <a:latin typeface="Microsoft Sans Serif"/>
                <a:cs typeface="Microsoft Sans Serif"/>
              </a:rPr>
              <a:t>Organize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the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list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in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the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order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30" dirty="0">
                <a:latin typeface="Microsoft Sans Serif"/>
                <a:cs typeface="Microsoft Sans Serif"/>
              </a:rPr>
              <a:t>to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be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called.</a:t>
            </a:r>
            <a:endParaRPr sz="1000">
              <a:latin typeface="Microsoft Sans Serif"/>
              <a:cs typeface="Microsoft Sans Serif"/>
            </a:endParaRPr>
          </a:p>
          <a:p>
            <a:pPr marL="125095" marR="5080" indent="-112395">
              <a:lnSpc>
                <a:spcPct val="104200"/>
              </a:lnSpc>
              <a:spcBef>
                <a:spcPts val="359"/>
              </a:spcBef>
              <a:buChar char="•"/>
              <a:tabLst>
                <a:tab pos="127000" algn="l"/>
              </a:tabLst>
            </a:pPr>
            <a:r>
              <a:rPr sz="1000" spc="-60" dirty="0">
                <a:latin typeface="Microsoft Sans Serif"/>
                <a:cs typeface="Microsoft Sans Serif"/>
              </a:rPr>
              <a:t>Persons/agencies</a:t>
            </a:r>
            <a:r>
              <a:rPr sz="1000" spc="2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required</a:t>
            </a:r>
            <a:r>
              <a:rPr sz="1000" spc="229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to</a:t>
            </a:r>
            <a:r>
              <a:rPr sz="1000" spc="2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be</a:t>
            </a:r>
            <a:r>
              <a:rPr sz="1000" spc="229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notified</a:t>
            </a:r>
            <a:r>
              <a:rPr sz="1000" spc="2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by</a:t>
            </a:r>
            <a:r>
              <a:rPr sz="1000" spc="229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local, 	</a:t>
            </a:r>
            <a:r>
              <a:rPr sz="1000" spc="-25" dirty="0">
                <a:latin typeface="Microsoft Sans Serif"/>
                <a:cs typeface="Microsoft Sans Serif"/>
              </a:rPr>
              <a:t>state,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spc="-70" dirty="0">
                <a:latin typeface="Microsoft Sans Serif"/>
                <a:cs typeface="Microsoft Sans Serif"/>
              </a:rPr>
              <a:t>and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federal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requirements.</a:t>
            </a:r>
            <a:endParaRPr sz="1000">
              <a:latin typeface="Microsoft Sans Serif"/>
              <a:cs typeface="Microsoft Sans Serif"/>
            </a:endParaRPr>
          </a:p>
          <a:p>
            <a:pPr marL="125095" indent="-112395">
              <a:lnSpc>
                <a:spcPct val="100000"/>
              </a:lnSpc>
              <a:spcBef>
                <a:spcPts val="409"/>
              </a:spcBef>
              <a:buChar char="•"/>
              <a:tabLst>
                <a:tab pos="125095" algn="l"/>
              </a:tabLst>
            </a:pPr>
            <a:r>
              <a:rPr sz="1000" spc="-40" dirty="0">
                <a:latin typeface="Microsoft Sans Serif"/>
                <a:cs typeface="Microsoft Sans Serif"/>
              </a:rPr>
              <a:t>Local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emergency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planning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committees.</a:t>
            </a:r>
            <a:endParaRPr sz="1000">
              <a:latin typeface="Microsoft Sans Serif"/>
              <a:cs typeface="Microsoft Sans Serif"/>
            </a:endParaRPr>
          </a:p>
          <a:p>
            <a:pPr marL="125095" indent="-112395">
              <a:lnSpc>
                <a:spcPct val="100000"/>
              </a:lnSpc>
              <a:spcBef>
                <a:spcPts val="409"/>
              </a:spcBef>
              <a:buChar char="•"/>
              <a:tabLst>
                <a:tab pos="125095" algn="l"/>
              </a:tabLst>
            </a:pPr>
            <a:r>
              <a:rPr sz="1000" spc="-55" dirty="0">
                <a:latin typeface="Microsoft Sans Serif"/>
                <a:cs typeface="Microsoft Sans Serif"/>
              </a:rPr>
              <a:t>Police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70" dirty="0">
                <a:latin typeface="Microsoft Sans Serif"/>
                <a:cs typeface="Microsoft Sans Serif"/>
              </a:rPr>
              <a:t>and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fire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units.</a:t>
            </a:r>
            <a:endParaRPr sz="1000">
              <a:latin typeface="Microsoft Sans Serif"/>
              <a:cs typeface="Microsoft Sans Serif"/>
            </a:endParaRPr>
          </a:p>
          <a:p>
            <a:pPr marL="125095" indent="-112395">
              <a:lnSpc>
                <a:spcPct val="100000"/>
              </a:lnSpc>
              <a:spcBef>
                <a:spcPts val="409"/>
              </a:spcBef>
              <a:buChar char="•"/>
              <a:tabLst>
                <a:tab pos="125095" algn="l"/>
              </a:tabLst>
            </a:pPr>
            <a:r>
              <a:rPr sz="1000" spc="-65" dirty="0">
                <a:latin typeface="Microsoft Sans Serif"/>
                <a:cs typeface="Microsoft Sans Serif"/>
              </a:rPr>
              <a:t>Paramedics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80" dirty="0">
                <a:latin typeface="Microsoft Sans Serif"/>
                <a:cs typeface="Microsoft Sans Serif"/>
              </a:rPr>
              <a:t>and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60" dirty="0">
                <a:latin typeface="Microsoft Sans Serif"/>
                <a:cs typeface="Microsoft Sans Serif"/>
              </a:rPr>
              <a:t>area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hospitals.</a:t>
            </a:r>
            <a:endParaRPr sz="1000">
              <a:latin typeface="Microsoft Sans Serif"/>
              <a:cs typeface="Microsoft Sans Serif"/>
            </a:endParaRPr>
          </a:p>
          <a:p>
            <a:pPr marL="125095" indent="-112395">
              <a:lnSpc>
                <a:spcPct val="100000"/>
              </a:lnSpc>
              <a:spcBef>
                <a:spcPts val="409"/>
              </a:spcBef>
              <a:buChar char="•"/>
              <a:tabLst>
                <a:tab pos="125095" algn="l"/>
              </a:tabLst>
            </a:pPr>
            <a:r>
              <a:rPr sz="1000" spc="-40" dirty="0">
                <a:latin typeface="Microsoft Sans Serif"/>
                <a:cs typeface="Microsoft Sans Serif"/>
              </a:rPr>
              <a:t>Appropriate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75" dirty="0">
                <a:latin typeface="Microsoft Sans Serif"/>
                <a:cs typeface="Microsoft Sans Serif"/>
              </a:rPr>
              <a:t>chemical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manufacturers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90" dirty="0">
                <a:latin typeface="Microsoft Sans Serif"/>
                <a:cs typeface="Microsoft Sans Serif"/>
              </a:rPr>
              <a:t>and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dealers.</a:t>
            </a:r>
            <a:endParaRPr sz="1000">
              <a:latin typeface="Microsoft Sans Serif"/>
              <a:cs typeface="Microsoft Sans Serif"/>
            </a:endParaRPr>
          </a:p>
          <a:p>
            <a:pPr marL="125095" indent="-112395">
              <a:lnSpc>
                <a:spcPct val="100000"/>
              </a:lnSpc>
              <a:spcBef>
                <a:spcPts val="409"/>
              </a:spcBef>
              <a:buChar char="•"/>
              <a:tabLst>
                <a:tab pos="125095" algn="l"/>
              </a:tabLst>
            </a:pPr>
            <a:r>
              <a:rPr sz="1000" spc="-50" dirty="0">
                <a:latin typeface="Microsoft Sans Serif"/>
                <a:cs typeface="Microsoft Sans Serif"/>
              </a:rPr>
              <a:t>Containment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90" dirty="0">
                <a:latin typeface="Microsoft Sans Serif"/>
                <a:cs typeface="Microsoft Sans Serif"/>
              </a:rPr>
              <a:t>and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80" dirty="0">
                <a:latin typeface="Microsoft Sans Serif"/>
                <a:cs typeface="Microsoft Sans Serif"/>
              </a:rPr>
              <a:t>hazardous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waste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80" dirty="0">
                <a:latin typeface="Microsoft Sans Serif"/>
                <a:cs typeface="Microsoft Sans Serif"/>
              </a:rPr>
              <a:t>cleanup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contractors.</a:t>
            </a:r>
            <a:endParaRPr sz="1000">
              <a:latin typeface="Microsoft Sans Serif"/>
              <a:cs typeface="Microsoft Sans Serif"/>
            </a:endParaRPr>
          </a:p>
          <a:p>
            <a:pPr marL="125095" indent="-112395">
              <a:lnSpc>
                <a:spcPct val="100000"/>
              </a:lnSpc>
              <a:spcBef>
                <a:spcPts val="409"/>
              </a:spcBef>
              <a:buChar char="•"/>
              <a:tabLst>
                <a:tab pos="125095" algn="l"/>
              </a:tabLst>
            </a:pPr>
            <a:r>
              <a:rPr sz="1000" dirty="0">
                <a:latin typeface="Microsoft Sans Serif"/>
                <a:cs typeface="Microsoft Sans Serif"/>
              </a:rPr>
              <a:t>Your</a:t>
            </a:r>
            <a:r>
              <a:rPr sz="1000" spc="6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attorney,</a:t>
            </a:r>
            <a:r>
              <a:rPr sz="1000" spc="6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to</a:t>
            </a:r>
            <a:r>
              <a:rPr sz="1000" spc="6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protect</a:t>
            </a:r>
            <a:r>
              <a:rPr sz="1000" spc="6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your</a:t>
            </a:r>
            <a:r>
              <a:rPr sz="1000" spc="6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rights</a:t>
            </a:r>
            <a:r>
              <a:rPr sz="1000" spc="6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and</a:t>
            </a:r>
            <a:r>
              <a:rPr sz="1000" spc="6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6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rights</a:t>
            </a:r>
            <a:endParaRPr sz="1000">
              <a:latin typeface="Microsoft Sans Serif"/>
              <a:cs typeface="Microsoft Sans Serif"/>
            </a:endParaRPr>
          </a:p>
          <a:p>
            <a:pPr marL="127000">
              <a:lnSpc>
                <a:spcPct val="100000"/>
              </a:lnSpc>
              <a:spcBef>
                <a:spcPts val="50"/>
              </a:spcBef>
            </a:pPr>
            <a:r>
              <a:rPr sz="1000" dirty="0">
                <a:latin typeface="Microsoft Sans Serif"/>
                <a:cs typeface="Microsoft Sans Serif"/>
              </a:rPr>
              <a:t>of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others.</a:t>
            </a:r>
            <a:endParaRPr sz="10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359"/>
              </a:spcBef>
            </a:pPr>
            <a:r>
              <a:rPr sz="1000" b="1" spc="85" dirty="0">
                <a:latin typeface="Trebuchet MS"/>
                <a:cs typeface="Trebuchet MS"/>
              </a:rPr>
              <a:t>SARA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84587" y="6829414"/>
            <a:ext cx="2947035" cy="6540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50"/>
              </a:spcBef>
            </a:pPr>
            <a:r>
              <a:rPr sz="1000" dirty="0">
                <a:latin typeface="Microsoft Sans Serif"/>
                <a:cs typeface="Microsoft Sans Serif"/>
              </a:rPr>
              <a:t>The </a:t>
            </a:r>
            <a:r>
              <a:rPr sz="1000" spc="-25" dirty="0">
                <a:latin typeface="Microsoft Sans Serif"/>
                <a:cs typeface="Microsoft Sans Serif"/>
              </a:rPr>
              <a:t>federal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Emergency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60" dirty="0">
                <a:latin typeface="Microsoft Sans Serif"/>
                <a:cs typeface="Microsoft Sans Serif"/>
              </a:rPr>
              <a:t>Planning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and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Community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Right‑ </a:t>
            </a:r>
            <a:r>
              <a:rPr sz="1000" dirty="0">
                <a:latin typeface="Microsoft Sans Serif"/>
                <a:cs typeface="Microsoft Sans Serif"/>
              </a:rPr>
              <a:t>to‑Know</a:t>
            </a:r>
            <a:r>
              <a:rPr sz="1000" spc="13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Act</a:t>
            </a:r>
            <a:r>
              <a:rPr sz="1000" spc="14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is</a:t>
            </a:r>
            <a:r>
              <a:rPr sz="1000" spc="14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also</a:t>
            </a:r>
            <a:r>
              <a:rPr sz="1000" spc="14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known</a:t>
            </a:r>
            <a:r>
              <a:rPr sz="1000" spc="14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as</a:t>
            </a:r>
            <a:r>
              <a:rPr sz="1000" spc="13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Title</a:t>
            </a:r>
            <a:r>
              <a:rPr sz="1000" spc="14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III</a:t>
            </a:r>
            <a:r>
              <a:rPr sz="1000" spc="14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of</a:t>
            </a:r>
            <a:r>
              <a:rPr sz="1000" spc="14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14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much larger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Superfund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Amendments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and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Reauthorization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Act </a:t>
            </a:r>
            <a:r>
              <a:rPr sz="1000" spc="-60" dirty="0">
                <a:latin typeface="Microsoft Sans Serif"/>
                <a:cs typeface="Microsoft Sans Serif"/>
              </a:rPr>
              <a:t>(SARA).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There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70" dirty="0">
                <a:latin typeface="Microsoft Sans Serif"/>
                <a:cs typeface="Microsoft Sans Serif"/>
              </a:rPr>
              <a:t>is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70" dirty="0">
                <a:latin typeface="Microsoft Sans Serif"/>
                <a:cs typeface="Microsoft Sans Serif"/>
              </a:rPr>
              <a:t>also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35" dirty="0">
                <a:latin typeface="Microsoft Sans Serif"/>
                <a:cs typeface="Microsoft Sans Serif"/>
              </a:rPr>
              <a:t>a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state‑level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Wisconsin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75" dirty="0">
                <a:latin typeface="Microsoft Sans Serif"/>
                <a:cs typeface="Microsoft Sans Serif"/>
              </a:rPr>
              <a:t>SARA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Law.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126229" y="3978147"/>
            <a:ext cx="3068320" cy="3677920"/>
            <a:chOff x="4126229" y="3978147"/>
            <a:chExt cx="3068320" cy="3677920"/>
          </a:xfrm>
        </p:grpSpPr>
        <p:sp>
          <p:nvSpPr>
            <p:cNvPr id="27" name="object 27"/>
            <p:cNvSpPr/>
            <p:nvPr/>
          </p:nvSpPr>
          <p:spPr>
            <a:xfrm>
              <a:off x="4138929" y="3990847"/>
              <a:ext cx="3042920" cy="3652520"/>
            </a:xfrm>
            <a:custGeom>
              <a:avLst/>
              <a:gdLst/>
              <a:ahLst/>
              <a:cxnLst/>
              <a:rect l="l" t="t" r="r" b="b"/>
              <a:pathLst>
                <a:path w="3042920" h="3652520">
                  <a:moveTo>
                    <a:pt x="152400" y="0"/>
                  </a:move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3500120"/>
                  </a:lnTo>
                  <a:lnTo>
                    <a:pt x="7769" y="3548288"/>
                  </a:lnTo>
                  <a:lnTo>
                    <a:pt x="29405" y="3590123"/>
                  </a:lnTo>
                  <a:lnTo>
                    <a:pt x="62396" y="3623114"/>
                  </a:lnTo>
                  <a:lnTo>
                    <a:pt x="104231" y="3644750"/>
                  </a:lnTo>
                  <a:lnTo>
                    <a:pt x="152400" y="3652520"/>
                  </a:lnTo>
                  <a:lnTo>
                    <a:pt x="2890520" y="3652520"/>
                  </a:lnTo>
                  <a:lnTo>
                    <a:pt x="2938688" y="3644750"/>
                  </a:lnTo>
                  <a:lnTo>
                    <a:pt x="2980523" y="3623114"/>
                  </a:lnTo>
                  <a:lnTo>
                    <a:pt x="3013514" y="3590123"/>
                  </a:lnTo>
                  <a:lnTo>
                    <a:pt x="3035150" y="3548288"/>
                  </a:lnTo>
                  <a:lnTo>
                    <a:pt x="3042920" y="3500120"/>
                  </a:lnTo>
                  <a:lnTo>
                    <a:pt x="3042920" y="152400"/>
                  </a:lnTo>
                  <a:lnTo>
                    <a:pt x="3035150" y="104231"/>
                  </a:lnTo>
                  <a:lnTo>
                    <a:pt x="3013514" y="62396"/>
                  </a:lnTo>
                  <a:lnTo>
                    <a:pt x="2980523" y="29405"/>
                  </a:lnTo>
                  <a:lnTo>
                    <a:pt x="2938688" y="7769"/>
                  </a:lnTo>
                  <a:lnTo>
                    <a:pt x="2890520" y="0"/>
                  </a:lnTo>
                  <a:lnTo>
                    <a:pt x="15240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41688" y="4210557"/>
              <a:ext cx="2225040" cy="0"/>
            </a:xfrm>
            <a:custGeom>
              <a:avLst/>
              <a:gdLst/>
              <a:ahLst/>
              <a:cxnLst/>
              <a:rect l="l" t="t" r="r" b="b"/>
              <a:pathLst>
                <a:path w="2225040">
                  <a:moveTo>
                    <a:pt x="0" y="0"/>
                  </a:moveTo>
                  <a:lnTo>
                    <a:pt x="222462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51916" y="6817105"/>
              <a:ext cx="2225040" cy="0"/>
            </a:xfrm>
            <a:custGeom>
              <a:avLst/>
              <a:gdLst/>
              <a:ahLst/>
              <a:cxnLst/>
              <a:rect l="l" t="t" r="r" b="b"/>
              <a:pathLst>
                <a:path w="2225040">
                  <a:moveTo>
                    <a:pt x="0" y="0"/>
                  </a:moveTo>
                  <a:lnTo>
                    <a:pt x="222462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132579" y="2440939"/>
            <a:ext cx="3061970" cy="123825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63500" marR="55244" algn="just">
              <a:lnSpc>
                <a:spcPts val="1100"/>
              </a:lnSpc>
              <a:spcBef>
                <a:spcPts val="515"/>
              </a:spcBef>
            </a:pPr>
            <a:r>
              <a:rPr sz="1000" b="1" spc="-10" dirty="0">
                <a:latin typeface="Tahoma"/>
                <a:cs typeface="Tahoma"/>
              </a:rPr>
              <a:t>Figure</a:t>
            </a:r>
            <a:r>
              <a:rPr sz="1000" b="1" spc="-5" dirty="0">
                <a:latin typeface="Tahoma"/>
                <a:cs typeface="Tahoma"/>
              </a:rPr>
              <a:t> </a:t>
            </a:r>
            <a:r>
              <a:rPr sz="1000" b="1" spc="-30" dirty="0">
                <a:latin typeface="Tahoma"/>
                <a:cs typeface="Tahoma"/>
              </a:rPr>
              <a:t>2:</a:t>
            </a:r>
            <a:r>
              <a:rPr sz="1000" b="1" dirty="0">
                <a:latin typeface="Tahoma"/>
                <a:cs typeface="Tahoma"/>
              </a:rPr>
              <a:t> </a:t>
            </a:r>
            <a:r>
              <a:rPr sz="1000" dirty="0">
                <a:latin typeface="Trebuchet MS"/>
                <a:cs typeface="Trebuchet MS"/>
              </a:rPr>
              <a:t>An example of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a </a:t>
            </a:r>
            <a:r>
              <a:rPr sz="1000" spc="-20" dirty="0">
                <a:latin typeface="Trebuchet MS"/>
                <a:cs typeface="Trebuchet MS"/>
              </a:rPr>
              <a:t>facility</a:t>
            </a:r>
            <a:r>
              <a:rPr sz="1000" dirty="0">
                <a:latin typeface="Trebuchet MS"/>
                <a:cs typeface="Trebuchet MS"/>
              </a:rPr>
              <a:t> site plan map. </a:t>
            </a:r>
            <a:r>
              <a:rPr sz="1000" spc="-50" dirty="0">
                <a:latin typeface="Trebuchet MS"/>
                <a:cs typeface="Trebuchet MS"/>
              </a:rPr>
              <a:t>A </a:t>
            </a:r>
            <a:r>
              <a:rPr sz="1000" spc="-20" dirty="0">
                <a:latin typeface="Trebuchet MS"/>
                <a:cs typeface="Trebuchet MS"/>
              </a:rPr>
              <a:t>complete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plan</a:t>
            </a:r>
            <a:r>
              <a:rPr sz="1000" spc="-25" dirty="0">
                <a:latin typeface="Trebuchet MS"/>
                <a:cs typeface="Trebuchet MS"/>
              </a:rPr>
              <a:t> will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include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any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stored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chemicals </a:t>
            </a:r>
            <a:r>
              <a:rPr sz="1000" spc="-20" dirty="0">
                <a:latin typeface="Trebuchet MS"/>
                <a:cs typeface="Trebuchet MS"/>
              </a:rPr>
              <a:t>that </a:t>
            </a:r>
            <a:r>
              <a:rPr sz="1000" spc="-35" dirty="0">
                <a:latin typeface="Trebuchet MS"/>
                <a:cs typeface="Trebuchet MS"/>
              </a:rPr>
              <a:t>appear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on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SARA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substances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85" dirty="0">
                <a:latin typeface="Trebuchet MS"/>
                <a:cs typeface="Trebuchet MS"/>
              </a:rPr>
              <a:t>list,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phone</a:t>
            </a:r>
            <a:r>
              <a:rPr sz="1000" spc="-20" dirty="0">
                <a:latin typeface="Trebuchet MS"/>
                <a:cs typeface="Trebuchet MS"/>
              </a:rPr>
              <a:t> numbers </a:t>
            </a:r>
            <a:r>
              <a:rPr sz="1000" spc="-25" dirty="0">
                <a:latin typeface="Trebuchet MS"/>
                <a:cs typeface="Trebuchet MS"/>
              </a:rPr>
              <a:t>of emergency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response </a:t>
            </a:r>
            <a:r>
              <a:rPr sz="1000" spc="-40" dirty="0">
                <a:latin typeface="Trebuchet MS"/>
                <a:cs typeface="Trebuchet MS"/>
              </a:rPr>
              <a:t>personnel,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and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a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sketch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(or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aerial photo)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85" dirty="0">
                <a:latin typeface="Trebuchet MS"/>
                <a:cs typeface="Trebuchet MS"/>
              </a:rPr>
              <a:t>of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your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facility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showing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the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location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85" dirty="0">
                <a:latin typeface="Trebuchet MS"/>
                <a:cs typeface="Trebuchet MS"/>
              </a:rPr>
              <a:t>of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chemical </a:t>
            </a:r>
            <a:r>
              <a:rPr sz="1000" spc="-45" dirty="0">
                <a:latin typeface="Trebuchet MS"/>
                <a:cs typeface="Trebuchet MS"/>
              </a:rPr>
              <a:t>and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80" dirty="0">
                <a:latin typeface="Trebuchet MS"/>
                <a:cs typeface="Trebuchet MS"/>
              </a:rPr>
              <a:t>fuel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storage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85" dirty="0">
                <a:latin typeface="Trebuchet MS"/>
                <a:cs typeface="Trebuchet MS"/>
              </a:rPr>
              <a:t>areas.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85" dirty="0">
                <a:latin typeface="Trebuchet MS"/>
                <a:cs typeface="Trebuchet MS"/>
              </a:rPr>
              <a:t>You’ll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need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105" dirty="0">
                <a:latin typeface="Trebuchet MS"/>
                <a:cs typeface="Trebuchet MS"/>
              </a:rPr>
              <a:t>to</a:t>
            </a:r>
            <a:r>
              <a:rPr sz="1000" spc="3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update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85" dirty="0">
                <a:latin typeface="Trebuchet MS"/>
                <a:cs typeface="Trebuchet MS"/>
              </a:rPr>
              <a:t>the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plan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as </a:t>
            </a:r>
            <a:r>
              <a:rPr sz="1000" spc="-50" dirty="0">
                <a:latin typeface="Trebuchet MS"/>
                <a:cs typeface="Trebuchet MS"/>
              </a:rPr>
              <a:t>your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inventory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changes.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You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110" dirty="0">
                <a:latin typeface="Trebuchet MS"/>
                <a:cs typeface="Trebuchet MS"/>
              </a:rPr>
              <a:t>can,</a:t>
            </a:r>
            <a:r>
              <a:rPr sz="1000" spc="35" dirty="0">
                <a:latin typeface="Trebuchet MS"/>
                <a:cs typeface="Trebuchet MS"/>
              </a:rPr>
              <a:t> </a:t>
            </a:r>
            <a:r>
              <a:rPr sz="1000" spc="-105" dirty="0">
                <a:latin typeface="Trebuchet MS"/>
                <a:cs typeface="Trebuchet MS"/>
              </a:rPr>
              <a:t>as</a:t>
            </a:r>
            <a:r>
              <a:rPr sz="1000" spc="30" dirty="0">
                <a:latin typeface="Trebuchet MS"/>
                <a:cs typeface="Trebuchet MS"/>
              </a:rPr>
              <a:t> </a:t>
            </a:r>
            <a:r>
              <a:rPr sz="1000" spc="-105" dirty="0">
                <a:latin typeface="Trebuchet MS"/>
                <a:cs typeface="Trebuchet MS"/>
              </a:rPr>
              <a:t>in</a:t>
            </a:r>
            <a:r>
              <a:rPr sz="1000" spc="30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this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example,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find </a:t>
            </a:r>
            <a:r>
              <a:rPr sz="1000" spc="-35" dirty="0">
                <a:latin typeface="Trebuchet MS"/>
                <a:cs typeface="Trebuchet MS"/>
              </a:rPr>
              <a:t>an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aerial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photo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of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your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property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on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Google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Earth.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138929" y="527050"/>
            <a:ext cx="3049270" cy="1842770"/>
            <a:chOff x="4138929" y="527050"/>
            <a:chExt cx="3049270" cy="1842770"/>
          </a:xfrm>
        </p:grpSpPr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38929" y="527050"/>
              <a:ext cx="3049269" cy="184277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747896" y="823399"/>
              <a:ext cx="574040" cy="556895"/>
            </a:xfrm>
            <a:custGeom>
              <a:avLst/>
              <a:gdLst/>
              <a:ahLst/>
              <a:cxnLst/>
              <a:rect l="l" t="t" r="r" b="b"/>
              <a:pathLst>
                <a:path w="574039" h="556894">
                  <a:moveTo>
                    <a:pt x="286816" y="556348"/>
                  </a:moveTo>
                  <a:lnTo>
                    <a:pt x="333340" y="552707"/>
                  </a:lnTo>
                  <a:lnTo>
                    <a:pt x="377474" y="542166"/>
                  </a:lnTo>
                  <a:lnTo>
                    <a:pt x="418626" y="525298"/>
                  </a:lnTo>
                  <a:lnTo>
                    <a:pt x="456208" y="502675"/>
                  </a:lnTo>
                  <a:lnTo>
                    <a:pt x="489627" y="474870"/>
                  </a:lnTo>
                  <a:lnTo>
                    <a:pt x="518295" y="442456"/>
                  </a:lnTo>
                  <a:lnTo>
                    <a:pt x="541620" y="406006"/>
                  </a:lnTo>
                  <a:lnTo>
                    <a:pt x="559011" y="366093"/>
                  </a:lnTo>
                  <a:lnTo>
                    <a:pt x="569879" y="323289"/>
                  </a:lnTo>
                  <a:lnTo>
                    <a:pt x="573633" y="278168"/>
                  </a:lnTo>
                  <a:lnTo>
                    <a:pt x="569879" y="233046"/>
                  </a:lnTo>
                  <a:lnTo>
                    <a:pt x="559011" y="190243"/>
                  </a:lnTo>
                  <a:lnTo>
                    <a:pt x="541620" y="150332"/>
                  </a:lnTo>
                  <a:lnTo>
                    <a:pt x="518295" y="113883"/>
                  </a:lnTo>
                  <a:lnTo>
                    <a:pt x="489627" y="81472"/>
                  </a:lnTo>
                  <a:lnTo>
                    <a:pt x="456208" y="53669"/>
                  </a:lnTo>
                  <a:lnTo>
                    <a:pt x="418626" y="31047"/>
                  </a:lnTo>
                  <a:lnTo>
                    <a:pt x="377474" y="14180"/>
                  </a:lnTo>
                  <a:lnTo>
                    <a:pt x="333340" y="3640"/>
                  </a:lnTo>
                  <a:lnTo>
                    <a:pt x="286816" y="0"/>
                  </a:lnTo>
                  <a:lnTo>
                    <a:pt x="240293" y="3640"/>
                  </a:lnTo>
                  <a:lnTo>
                    <a:pt x="196159" y="14180"/>
                  </a:lnTo>
                  <a:lnTo>
                    <a:pt x="155006" y="31047"/>
                  </a:lnTo>
                  <a:lnTo>
                    <a:pt x="117425" y="53669"/>
                  </a:lnTo>
                  <a:lnTo>
                    <a:pt x="84005" y="81472"/>
                  </a:lnTo>
                  <a:lnTo>
                    <a:pt x="55338" y="113883"/>
                  </a:lnTo>
                  <a:lnTo>
                    <a:pt x="32013" y="150332"/>
                  </a:lnTo>
                  <a:lnTo>
                    <a:pt x="14621" y="190243"/>
                  </a:lnTo>
                  <a:lnTo>
                    <a:pt x="3753" y="233046"/>
                  </a:lnTo>
                  <a:lnTo>
                    <a:pt x="0" y="278168"/>
                  </a:lnTo>
                  <a:lnTo>
                    <a:pt x="3753" y="323289"/>
                  </a:lnTo>
                  <a:lnTo>
                    <a:pt x="14621" y="366093"/>
                  </a:lnTo>
                  <a:lnTo>
                    <a:pt x="32013" y="406006"/>
                  </a:lnTo>
                  <a:lnTo>
                    <a:pt x="55338" y="442456"/>
                  </a:lnTo>
                  <a:lnTo>
                    <a:pt x="84005" y="474870"/>
                  </a:lnTo>
                  <a:lnTo>
                    <a:pt x="117425" y="502675"/>
                  </a:lnTo>
                  <a:lnTo>
                    <a:pt x="155006" y="525298"/>
                  </a:lnTo>
                  <a:lnTo>
                    <a:pt x="196159" y="542166"/>
                  </a:lnTo>
                  <a:lnTo>
                    <a:pt x="240293" y="552707"/>
                  </a:lnTo>
                  <a:lnTo>
                    <a:pt x="286816" y="556348"/>
                  </a:lnTo>
                  <a:close/>
                </a:path>
              </a:pathLst>
            </a:custGeom>
            <a:ln w="2540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58817" y="868502"/>
              <a:ext cx="491490" cy="448309"/>
            </a:xfrm>
            <a:custGeom>
              <a:avLst/>
              <a:gdLst/>
              <a:ahLst/>
              <a:cxnLst/>
              <a:rect l="l" t="t" r="r" b="b"/>
              <a:pathLst>
                <a:path w="491490" h="448309">
                  <a:moveTo>
                    <a:pt x="245719" y="447979"/>
                  </a:moveTo>
                  <a:lnTo>
                    <a:pt x="295238" y="443429"/>
                  </a:lnTo>
                  <a:lnTo>
                    <a:pt x="341361" y="430378"/>
                  </a:lnTo>
                  <a:lnTo>
                    <a:pt x="383100" y="409727"/>
                  </a:lnTo>
                  <a:lnTo>
                    <a:pt x="419466" y="382376"/>
                  </a:lnTo>
                  <a:lnTo>
                    <a:pt x="449472" y="349226"/>
                  </a:lnTo>
                  <a:lnTo>
                    <a:pt x="472128" y="311178"/>
                  </a:lnTo>
                  <a:lnTo>
                    <a:pt x="486446" y="269132"/>
                  </a:lnTo>
                  <a:lnTo>
                    <a:pt x="491439" y="223989"/>
                  </a:lnTo>
                  <a:lnTo>
                    <a:pt x="486446" y="178846"/>
                  </a:lnTo>
                  <a:lnTo>
                    <a:pt x="472128" y="136801"/>
                  </a:lnTo>
                  <a:lnTo>
                    <a:pt x="449472" y="98753"/>
                  </a:lnTo>
                  <a:lnTo>
                    <a:pt x="419466" y="65603"/>
                  </a:lnTo>
                  <a:lnTo>
                    <a:pt x="383100" y="38252"/>
                  </a:lnTo>
                  <a:lnTo>
                    <a:pt x="341361" y="17601"/>
                  </a:lnTo>
                  <a:lnTo>
                    <a:pt x="295238" y="4550"/>
                  </a:lnTo>
                  <a:lnTo>
                    <a:pt x="245719" y="0"/>
                  </a:lnTo>
                  <a:lnTo>
                    <a:pt x="196200" y="4550"/>
                  </a:lnTo>
                  <a:lnTo>
                    <a:pt x="150077" y="17601"/>
                  </a:lnTo>
                  <a:lnTo>
                    <a:pt x="108338" y="38252"/>
                  </a:lnTo>
                  <a:lnTo>
                    <a:pt x="71972" y="65603"/>
                  </a:lnTo>
                  <a:lnTo>
                    <a:pt x="41967" y="98753"/>
                  </a:lnTo>
                  <a:lnTo>
                    <a:pt x="19310" y="136801"/>
                  </a:lnTo>
                  <a:lnTo>
                    <a:pt x="4992" y="178846"/>
                  </a:lnTo>
                  <a:lnTo>
                    <a:pt x="0" y="223989"/>
                  </a:lnTo>
                  <a:lnTo>
                    <a:pt x="4992" y="269132"/>
                  </a:lnTo>
                  <a:lnTo>
                    <a:pt x="19310" y="311178"/>
                  </a:lnTo>
                  <a:lnTo>
                    <a:pt x="41967" y="349226"/>
                  </a:lnTo>
                  <a:lnTo>
                    <a:pt x="71972" y="382376"/>
                  </a:lnTo>
                  <a:lnTo>
                    <a:pt x="108338" y="409727"/>
                  </a:lnTo>
                  <a:lnTo>
                    <a:pt x="150077" y="430378"/>
                  </a:lnTo>
                  <a:lnTo>
                    <a:pt x="196200" y="443429"/>
                  </a:lnTo>
                  <a:lnTo>
                    <a:pt x="245719" y="447979"/>
                  </a:lnTo>
                  <a:close/>
                </a:path>
              </a:pathLst>
            </a:custGeom>
            <a:ln w="2540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54125" y="1388885"/>
              <a:ext cx="69215" cy="504825"/>
            </a:xfrm>
            <a:custGeom>
              <a:avLst/>
              <a:gdLst/>
              <a:ahLst/>
              <a:cxnLst/>
              <a:rect l="l" t="t" r="r" b="b"/>
              <a:pathLst>
                <a:path w="69215" h="504825">
                  <a:moveTo>
                    <a:pt x="0" y="504723"/>
                  </a:moveTo>
                  <a:lnTo>
                    <a:pt x="68668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667195" y="1301750"/>
              <a:ext cx="98425" cy="141605"/>
            </a:xfrm>
            <a:custGeom>
              <a:avLst/>
              <a:gdLst/>
              <a:ahLst/>
              <a:cxnLst/>
              <a:rect l="l" t="t" r="r" b="b"/>
              <a:pathLst>
                <a:path w="98425" h="141605">
                  <a:moveTo>
                    <a:pt x="67449" y="0"/>
                  </a:moveTo>
                  <a:lnTo>
                    <a:pt x="0" y="128244"/>
                  </a:lnTo>
                  <a:lnTo>
                    <a:pt x="55600" y="87134"/>
                  </a:lnTo>
                  <a:lnTo>
                    <a:pt x="98196" y="141605"/>
                  </a:lnTo>
                  <a:lnTo>
                    <a:pt x="674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96026" y="895018"/>
              <a:ext cx="266700" cy="635"/>
            </a:xfrm>
            <a:custGeom>
              <a:avLst/>
              <a:gdLst/>
              <a:ahLst/>
              <a:cxnLst/>
              <a:rect l="l" t="t" r="r" b="b"/>
              <a:pathLst>
                <a:path w="266700" h="634">
                  <a:moveTo>
                    <a:pt x="266280" y="12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308091" y="845472"/>
              <a:ext cx="136525" cy="99695"/>
            </a:xfrm>
            <a:custGeom>
              <a:avLst/>
              <a:gdLst/>
              <a:ahLst/>
              <a:cxnLst/>
              <a:rect l="l" t="t" r="r" b="b"/>
              <a:pathLst>
                <a:path w="136525" h="99694">
                  <a:moveTo>
                    <a:pt x="136169" y="0"/>
                  </a:moveTo>
                  <a:lnTo>
                    <a:pt x="0" y="49542"/>
                  </a:lnTo>
                  <a:lnTo>
                    <a:pt x="136169" y="99098"/>
                  </a:lnTo>
                  <a:lnTo>
                    <a:pt x="87934" y="49542"/>
                  </a:lnTo>
                  <a:lnTo>
                    <a:pt x="1361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138929" y="527050"/>
            <a:ext cx="3049270" cy="184277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94945" rIns="0" bIns="0" rtlCol="0">
            <a:spAutoFit/>
          </a:bodyPr>
          <a:lstStyle/>
          <a:p>
            <a:pPr marL="1580515" marR="748030">
              <a:lnSpc>
                <a:spcPct val="74400"/>
              </a:lnSpc>
              <a:spcBef>
                <a:spcPts val="1535"/>
              </a:spcBef>
            </a:pPr>
            <a:r>
              <a:rPr sz="1400" b="1" spc="-95" dirty="0">
                <a:solidFill>
                  <a:srgbClr val="FFFFFF"/>
                </a:solidFill>
                <a:latin typeface="Tahoma"/>
                <a:cs typeface="Tahoma"/>
              </a:rPr>
              <a:t>Pesticide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Storage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400">
              <a:latin typeface="Tahoma"/>
              <a:cs typeface="Tahoma"/>
            </a:endParaRPr>
          </a:p>
          <a:p>
            <a:pPr marL="1981200">
              <a:lnSpc>
                <a:spcPct val="100000"/>
              </a:lnSpc>
            </a:pPr>
            <a:r>
              <a:rPr sz="1400" b="1" spc="-95" dirty="0">
                <a:solidFill>
                  <a:srgbClr val="FFFFFF"/>
                </a:solidFill>
                <a:latin typeface="Tahoma"/>
                <a:cs typeface="Tahoma"/>
              </a:rPr>
              <a:t>Fuel</a:t>
            </a:r>
            <a:r>
              <a:rPr sz="1400" b="1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Storage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  <p:transition spd="slow"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584200" y="8086852"/>
            <a:ext cx="6352540" cy="1018540"/>
          </a:xfrm>
          <a:custGeom>
            <a:avLst/>
            <a:gdLst/>
            <a:ahLst/>
            <a:cxnLst/>
            <a:rect l="l" t="t" r="r" b="b"/>
            <a:pathLst>
              <a:path w="6352540" h="1018540">
                <a:moveTo>
                  <a:pt x="6200140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866140"/>
                </a:lnTo>
                <a:lnTo>
                  <a:pt x="7769" y="914308"/>
                </a:lnTo>
                <a:lnTo>
                  <a:pt x="29405" y="956143"/>
                </a:lnTo>
                <a:lnTo>
                  <a:pt x="62396" y="989134"/>
                </a:lnTo>
                <a:lnTo>
                  <a:pt x="104231" y="1010770"/>
                </a:lnTo>
                <a:lnTo>
                  <a:pt x="152400" y="1018540"/>
                </a:lnTo>
                <a:lnTo>
                  <a:pt x="6200140" y="1018540"/>
                </a:lnTo>
                <a:lnTo>
                  <a:pt x="6248308" y="1010770"/>
                </a:lnTo>
                <a:lnTo>
                  <a:pt x="6290143" y="989134"/>
                </a:lnTo>
                <a:lnTo>
                  <a:pt x="6323134" y="956143"/>
                </a:lnTo>
                <a:lnTo>
                  <a:pt x="6344770" y="914308"/>
                </a:lnTo>
                <a:lnTo>
                  <a:pt x="6352540" y="866140"/>
                </a:lnTo>
                <a:lnTo>
                  <a:pt x="6352540" y="152400"/>
                </a:lnTo>
                <a:lnTo>
                  <a:pt x="6344770" y="104231"/>
                </a:lnTo>
                <a:lnTo>
                  <a:pt x="6323134" y="62396"/>
                </a:lnTo>
                <a:lnTo>
                  <a:pt x="6290143" y="29405"/>
                </a:lnTo>
                <a:lnTo>
                  <a:pt x="6248308" y="7769"/>
                </a:lnTo>
                <a:lnTo>
                  <a:pt x="6200140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68686" y="8180280"/>
            <a:ext cx="2181225" cy="8058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499"/>
              </a:lnSpc>
              <a:spcBef>
                <a:spcPts val="90"/>
              </a:spcBef>
            </a:pPr>
            <a:r>
              <a:rPr sz="1700" b="1" dirty="0">
                <a:latin typeface="Times New Roman"/>
                <a:cs typeface="Times New Roman"/>
              </a:rPr>
              <a:t>Wisconsin</a:t>
            </a:r>
            <a:r>
              <a:rPr sz="1700" b="1" spc="-6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Spill</a:t>
            </a:r>
            <a:r>
              <a:rPr sz="1700" b="1" spc="-6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Hotline </a:t>
            </a:r>
            <a:r>
              <a:rPr sz="1700" b="1" dirty="0">
                <a:latin typeface="Times New Roman"/>
                <a:cs typeface="Times New Roman"/>
              </a:rPr>
              <a:t>800-943-</a:t>
            </a:r>
            <a:r>
              <a:rPr sz="1700" b="1" spc="-20" dirty="0">
                <a:latin typeface="Times New Roman"/>
                <a:cs typeface="Times New Roman"/>
              </a:rPr>
              <a:t>0003</a:t>
            </a:r>
            <a:endParaRPr sz="1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700" b="1" dirty="0">
                <a:latin typeface="Times New Roman"/>
                <a:cs typeface="Times New Roman"/>
              </a:rPr>
              <a:t>24-Hour</a:t>
            </a:r>
            <a:r>
              <a:rPr sz="1700" b="1" spc="-7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Service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4200" y="8086852"/>
            <a:ext cx="6352540" cy="1018540"/>
          </a:xfrm>
          <a:custGeom>
            <a:avLst/>
            <a:gdLst/>
            <a:ahLst/>
            <a:cxnLst/>
            <a:rect l="l" t="t" r="r" b="b"/>
            <a:pathLst>
              <a:path w="6352540" h="101854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866140"/>
                </a:lnTo>
                <a:lnTo>
                  <a:pt x="7769" y="914308"/>
                </a:lnTo>
                <a:lnTo>
                  <a:pt x="29405" y="956143"/>
                </a:lnTo>
                <a:lnTo>
                  <a:pt x="62396" y="989134"/>
                </a:lnTo>
                <a:lnTo>
                  <a:pt x="104231" y="1010770"/>
                </a:lnTo>
                <a:lnTo>
                  <a:pt x="152400" y="1018540"/>
                </a:lnTo>
                <a:lnTo>
                  <a:pt x="6200140" y="1018540"/>
                </a:lnTo>
                <a:lnTo>
                  <a:pt x="6248308" y="1010770"/>
                </a:lnTo>
                <a:lnTo>
                  <a:pt x="6290143" y="989134"/>
                </a:lnTo>
                <a:lnTo>
                  <a:pt x="6323134" y="956143"/>
                </a:lnTo>
                <a:lnTo>
                  <a:pt x="6344770" y="914308"/>
                </a:lnTo>
                <a:lnTo>
                  <a:pt x="6352540" y="866140"/>
                </a:lnTo>
                <a:lnTo>
                  <a:pt x="6352540" y="152400"/>
                </a:lnTo>
                <a:lnTo>
                  <a:pt x="6344770" y="104231"/>
                </a:lnTo>
                <a:lnTo>
                  <a:pt x="6323134" y="62396"/>
                </a:lnTo>
                <a:lnTo>
                  <a:pt x="6290143" y="29405"/>
                </a:lnTo>
                <a:lnTo>
                  <a:pt x="6248308" y="7769"/>
                </a:lnTo>
                <a:lnTo>
                  <a:pt x="6200140" y="0"/>
                </a:lnTo>
                <a:lnTo>
                  <a:pt x="15240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3962" y="885184"/>
            <a:ext cx="473075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-50" dirty="0">
                <a:latin typeface="Times New Roman"/>
                <a:cs typeface="Times New Roman"/>
              </a:rPr>
              <a:t>A</a:t>
            </a:r>
            <a:endParaRPr sz="48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1148" y="1047212"/>
            <a:ext cx="26581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10" dirty="0">
                <a:latin typeface="Times New Roman"/>
                <a:cs typeface="Times New Roman"/>
                <a:hlinkClick r:id="" action="ppaction://noaction"/>
              </a:rPr>
              <a:t>spill</a:t>
            </a:r>
            <a:r>
              <a:rPr sz="1100" i="1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is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release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compound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environ-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1008" y="1205911"/>
            <a:ext cx="26581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ment </a:t>
            </a:r>
            <a:r>
              <a:rPr sz="1100" spc="-20" dirty="0">
                <a:latin typeface="Times New Roman"/>
                <a:cs typeface="Times New Roman"/>
              </a:rPr>
              <a:t>(e.g.,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air, water,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soil) in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manner </a:t>
            </a:r>
            <a:r>
              <a:rPr sz="1100" spc="-20" dirty="0">
                <a:latin typeface="Times New Roman"/>
                <a:cs typeface="Times New Roman"/>
              </a:rPr>
              <a:t>other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1008" y="1364611"/>
            <a:ext cx="26587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its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intended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use.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example,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pesticide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8718" y="1523310"/>
            <a:ext cx="3100070" cy="35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applications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make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according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label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instructions </a:t>
            </a:r>
            <a:r>
              <a:rPr sz="1100" dirty="0">
                <a:latin typeface="Times New Roman"/>
                <a:cs typeface="Times New Roman"/>
              </a:rPr>
              <a:t>are not </a:t>
            </a:r>
            <a:r>
              <a:rPr sz="1100" spc="-10" dirty="0">
                <a:latin typeface="Times New Roman"/>
                <a:cs typeface="Times New Roman"/>
              </a:rPr>
              <a:t>spills.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8718" y="1999547"/>
            <a:ext cx="3100705" cy="986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greatly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reduce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chance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spill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following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guidelines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presented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earlier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this </a:t>
            </a:r>
            <a:r>
              <a:rPr sz="1100" dirty="0">
                <a:latin typeface="Times New Roman"/>
                <a:cs typeface="Times New Roman"/>
              </a:rPr>
              <a:t>manual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safe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handling,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transportation,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storage,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mixing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loading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pesticides.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However,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accidents </a:t>
            </a:r>
            <a:r>
              <a:rPr sz="1100" dirty="0">
                <a:latin typeface="Times New Roman"/>
                <a:cs typeface="Times New Roman"/>
              </a:rPr>
              <a:t>do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happen,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you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need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know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how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respond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prop- </a:t>
            </a:r>
            <a:r>
              <a:rPr sz="1100" spc="-10" dirty="0">
                <a:latin typeface="Times New Roman"/>
                <a:cs typeface="Times New Roman"/>
              </a:rPr>
              <a:t>erly.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8718" y="3110581"/>
            <a:ext cx="1811655" cy="163004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should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aware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there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3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state</a:t>
            </a:r>
            <a:r>
              <a:rPr sz="1100" spc="3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3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federal</a:t>
            </a:r>
            <a:r>
              <a:rPr sz="1100" spc="3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require- </a:t>
            </a:r>
            <a:r>
              <a:rPr sz="1100" dirty="0">
                <a:latin typeface="Times New Roman"/>
                <a:cs typeface="Times New Roman"/>
              </a:rPr>
              <a:t>ments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reporting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spills.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Al- </a:t>
            </a:r>
            <a:r>
              <a:rPr sz="1100" dirty="0">
                <a:latin typeface="Times New Roman"/>
                <a:cs typeface="Times New Roman"/>
              </a:rPr>
              <a:t>though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focus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here,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reporting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requirements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are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same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whether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accident </a:t>
            </a:r>
            <a:r>
              <a:rPr sz="1100" dirty="0">
                <a:latin typeface="Times New Roman"/>
                <a:cs typeface="Times New Roman"/>
              </a:rPr>
              <a:t>is a spill or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 fire involving </a:t>
            </a:r>
            <a:r>
              <a:rPr sz="1100" spc="-20" dirty="0">
                <a:latin typeface="Times New Roman"/>
                <a:cs typeface="Times New Roman"/>
              </a:rPr>
              <a:t>pes- </a:t>
            </a:r>
            <a:r>
              <a:rPr sz="1100" spc="-10" dirty="0">
                <a:latin typeface="Times New Roman"/>
                <a:cs typeface="Times New Roman"/>
              </a:rPr>
              <a:t>ticides.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850"/>
              </a:spcBef>
            </a:pPr>
            <a:r>
              <a:rPr sz="1400" b="1" spc="-55" dirty="0">
                <a:latin typeface="Tahoma"/>
                <a:cs typeface="Tahoma"/>
              </a:rPr>
              <a:t>Reporting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Spills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8800" y="4698462"/>
            <a:ext cx="18116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4060" algn="l"/>
                <a:tab pos="1625600" algn="l"/>
              </a:tabLst>
            </a:pPr>
            <a:r>
              <a:rPr sz="1100" spc="-10" dirty="0">
                <a:latin typeface="Times New Roman"/>
                <a:cs typeface="Times New Roman"/>
              </a:rPr>
              <a:t>Reporting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10" dirty="0">
                <a:latin typeface="Times New Roman"/>
                <a:cs typeface="Times New Roman"/>
              </a:rPr>
              <a:t>requirements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25" dirty="0">
                <a:latin typeface="Times New Roman"/>
                <a:cs typeface="Times New Roman"/>
              </a:rPr>
              <a:t>are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8800" y="4857162"/>
            <a:ext cx="1811655" cy="35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  <a:tabLst>
                <a:tab pos="658495" algn="l"/>
                <a:tab pos="1324610" algn="l"/>
              </a:tabLst>
            </a:pPr>
            <a:r>
              <a:rPr sz="1100" spc="-10" dirty="0">
                <a:latin typeface="Times New Roman"/>
                <a:cs typeface="Times New Roman"/>
              </a:rPr>
              <a:t>complex,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10" dirty="0">
                <a:latin typeface="Times New Roman"/>
                <a:cs typeface="Times New Roman"/>
              </a:rPr>
              <a:t>involving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10" dirty="0">
                <a:latin typeface="Times New Roman"/>
                <a:cs typeface="Times New Roman"/>
              </a:rPr>
              <a:t>different </a:t>
            </a:r>
            <a:r>
              <a:rPr sz="1100" dirty="0">
                <a:latin typeface="Times New Roman"/>
                <a:cs typeface="Times New Roman"/>
              </a:rPr>
              <a:t>levels</a:t>
            </a:r>
            <a:r>
              <a:rPr sz="1100" spc="145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45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government</a:t>
            </a:r>
            <a:r>
              <a:rPr sz="1100" spc="145" dirty="0">
                <a:latin typeface="Times New Roman"/>
                <a:cs typeface="Times New Roman"/>
              </a:rPr>
              <a:t>  </a:t>
            </a:r>
            <a:r>
              <a:rPr sz="1100" spc="-10" dirty="0">
                <a:latin typeface="Times New Roman"/>
                <a:cs typeface="Times New Roman"/>
              </a:rPr>
              <a:t>(local,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8800" y="5174560"/>
            <a:ext cx="3100705" cy="193928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state,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federal).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situations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where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le- </a:t>
            </a:r>
            <a:r>
              <a:rPr sz="1100" dirty="0">
                <a:latin typeface="Times New Roman"/>
                <a:cs typeface="Times New Roman"/>
              </a:rPr>
              <a:t>gally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required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report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times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where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might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need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report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authority— </a:t>
            </a:r>
            <a:r>
              <a:rPr sz="1100" dirty="0">
                <a:latin typeface="Times New Roman"/>
                <a:cs typeface="Times New Roman"/>
              </a:rPr>
              <a:t>although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still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make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sure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cleaned </a:t>
            </a:r>
            <a:r>
              <a:rPr sz="1100" dirty="0">
                <a:latin typeface="Times New Roman"/>
                <a:cs typeface="Times New Roman"/>
              </a:rPr>
              <a:t>up! One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factor to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 to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determine if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should </a:t>
            </a:r>
            <a:r>
              <a:rPr sz="1100" spc="-10" dirty="0">
                <a:latin typeface="Times New Roman"/>
                <a:cs typeface="Times New Roman"/>
              </a:rPr>
              <a:t>report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simple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common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sense.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obvi- </a:t>
            </a:r>
            <a:r>
              <a:rPr sz="1100" dirty="0">
                <a:latin typeface="Times New Roman"/>
                <a:cs typeface="Times New Roman"/>
              </a:rPr>
              <a:t>ously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need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reporting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(if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small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amount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mixing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loading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is </a:t>
            </a:r>
            <a:r>
              <a:rPr sz="1100" dirty="0">
                <a:latin typeface="Times New Roman"/>
                <a:cs typeface="Times New Roman"/>
              </a:rPr>
              <a:t>entirely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contained).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just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obviously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need </a:t>
            </a:r>
            <a:r>
              <a:rPr sz="1100" dirty="0">
                <a:latin typeface="Times New Roman"/>
                <a:cs typeface="Times New Roman"/>
              </a:rPr>
              <a:t>reporting—you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overturn a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400-gallon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tank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pesticide </a:t>
            </a:r>
            <a:r>
              <a:rPr sz="1100" dirty="0">
                <a:latin typeface="Times New Roman"/>
                <a:cs typeface="Times New Roman"/>
              </a:rPr>
              <a:t>mixture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county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road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creek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flows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off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-10" dirty="0">
                <a:latin typeface="Times New Roman"/>
                <a:cs typeface="Times New Roman"/>
              </a:rPr>
              <a:t> property.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8800" y="7237789"/>
            <a:ext cx="3100705" cy="669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Quite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often,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however,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between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these </a:t>
            </a:r>
            <a:r>
              <a:rPr sz="1100" dirty="0">
                <a:latin typeface="Times New Roman"/>
                <a:cs typeface="Times New Roman"/>
              </a:rPr>
              <a:t>extremes.</a:t>
            </a:r>
            <a:r>
              <a:rPr sz="1100" spc="3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3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such</a:t>
            </a:r>
            <a:r>
              <a:rPr sz="1100" spc="3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cases,</a:t>
            </a:r>
            <a:r>
              <a:rPr sz="1100" spc="3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3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following</a:t>
            </a:r>
            <a:r>
              <a:rPr sz="1100" spc="3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rule</a:t>
            </a:r>
            <a:r>
              <a:rPr sz="1100" spc="3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thumb: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need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think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about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whether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spill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poses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risk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people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environment,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you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62006" y="1046285"/>
            <a:ext cx="3100705" cy="986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must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level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concern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should </a:t>
            </a:r>
            <a:r>
              <a:rPr sz="1100" dirty="0">
                <a:latin typeface="Times New Roman"/>
                <a:cs typeface="Times New Roman"/>
              </a:rPr>
              <a:t>call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Wisconsin</a:t>
            </a:r>
            <a:r>
              <a:rPr sz="1100" spc="4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Spill</a:t>
            </a:r>
            <a:r>
              <a:rPr sz="1100" spc="45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Hotline</a:t>
            </a:r>
            <a:r>
              <a:rPr sz="1100" spc="50" dirty="0">
                <a:solidFill>
                  <a:srgbClr val="215E9E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ask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guidance. </a:t>
            </a:r>
            <a:r>
              <a:rPr sz="1100" dirty="0">
                <a:latin typeface="Times New Roman"/>
                <a:cs typeface="Times New Roman"/>
              </a:rPr>
              <a:t>Remember,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fail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report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should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reported,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legal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trouble.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However, </a:t>
            </a: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problem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reporting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later </a:t>
            </a:r>
            <a:r>
              <a:rPr sz="1100" dirty="0">
                <a:latin typeface="Times New Roman"/>
                <a:cs typeface="Times New Roman"/>
              </a:rPr>
              <a:t>find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out did not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meet legal reporting </a:t>
            </a:r>
            <a:r>
              <a:rPr sz="1100" spc="-10" dirty="0">
                <a:latin typeface="Times New Roman"/>
                <a:cs typeface="Times New Roman"/>
              </a:rPr>
              <a:t>requirements.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62006" y="2157319"/>
            <a:ext cx="3100705" cy="986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Report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proper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authorities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soon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fea- </a:t>
            </a:r>
            <a:r>
              <a:rPr sz="1100" dirty="0">
                <a:latin typeface="Times New Roman"/>
                <a:cs typeface="Times New Roman"/>
              </a:rPr>
              <a:t>sibly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possible.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 provide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technical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guidance </a:t>
            </a:r>
            <a:r>
              <a:rPr sz="1100" spc="-25" dirty="0">
                <a:latin typeface="Times New Roman"/>
                <a:cs typeface="Times New Roman"/>
              </a:rPr>
              <a:t>as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clean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up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spill.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While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state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law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NR </a:t>
            </a:r>
            <a:r>
              <a:rPr sz="1100" spc="-10" dirty="0">
                <a:latin typeface="Times New Roman"/>
                <a:cs typeface="Times New Roman"/>
              </a:rPr>
              <a:t>706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requires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notification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“immediate,”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DNR </a:t>
            </a:r>
            <a:r>
              <a:rPr sz="1100" dirty="0">
                <a:latin typeface="Times New Roman"/>
                <a:cs typeface="Times New Roman"/>
              </a:rPr>
              <a:t>realizes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impossible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specific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time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limit</a:t>
            </a:r>
            <a:endParaRPr sz="1100">
              <a:latin typeface="Times New Roman"/>
              <a:cs typeface="Times New Roman"/>
            </a:endParaRPr>
          </a:p>
          <a:p>
            <a:pPr marL="1301115" algn="just">
              <a:lnSpc>
                <a:spcPts val="1220"/>
              </a:lnSpc>
            </a:pP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2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notification.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2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2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uncom-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50599" y="3109514"/>
            <a:ext cx="1811655" cy="178053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plicated</a:t>
            </a:r>
            <a:r>
              <a:rPr sz="1100" spc="3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situation,</a:t>
            </a:r>
            <a:r>
              <a:rPr sz="1100" spc="3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3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should </a:t>
            </a:r>
            <a:r>
              <a:rPr sz="1100" dirty="0">
                <a:latin typeface="Times New Roman"/>
                <a:cs typeface="Times New Roman"/>
              </a:rPr>
              <a:t>report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within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minutes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learning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about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it.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However,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situations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where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need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 </a:t>
            </a:r>
            <a:r>
              <a:rPr sz="1100" dirty="0">
                <a:latin typeface="Times New Roman"/>
                <a:cs typeface="Times New Roman"/>
              </a:rPr>
              <a:t>take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emergency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action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where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ready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access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telephone,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be </a:t>
            </a:r>
            <a:r>
              <a:rPr sz="1100" dirty="0">
                <a:latin typeface="Times New Roman"/>
                <a:cs typeface="Times New Roman"/>
              </a:rPr>
              <a:t>able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report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sev- </a:t>
            </a:r>
            <a:r>
              <a:rPr sz="1100" dirty="0">
                <a:latin typeface="Times New Roman"/>
                <a:cs typeface="Times New Roman"/>
              </a:rPr>
              <a:t>eral</a:t>
            </a:r>
            <a:r>
              <a:rPr sz="1100" spc="3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hours—still,</a:t>
            </a:r>
            <a:r>
              <a:rPr sz="1100" spc="3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3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37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ex- </a:t>
            </a:r>
            <a:r>
              <a:rPr sz="1100" dirty="0">
                <a:latin typeface="Times New Roman"/>
                <a:cs typeface="Times New Roman"/>
              </a:rPr>
              <a:t>pected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report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soon </a:t>
            </a:r>
            <a:r>
              <a:rPr sz="1100" dirty="0">
                <a:latin typeface="Times New Roman"/>
                <a:cs typeface="Times New Roman"/>
              </a:rPr>
              <a:t>as </a:t>
            </a:r>
            <a:r>
              <a:rPr sz="1100" spc="-10" dirty="0">
                <a:latin typeface="Times New Roman"/>
                <a:cs typeface="Times New Roman"/>
              </a:rPr>
              <a:t>possible.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62006" y="5014045"/>
            <a:ext cx="3100705" cy="257619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1288415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Keep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mind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require- </a:t>
            </a:r>
            <a:r>
              <a:rPr sz="1100" dirty="0">
                <a:latin typeface="Times New Roman"/>
                <a:cs typeface="Times New Roman"/>
              </a:rPr>
              <a:t>ments</a:t>
            </a:r>
            <a:r>
              <a:rPr sz="1100" spc="3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3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</a:t>
            </a:r>
            <a:r>
              <a:rPr sz="1100" spc="3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reporting</a:t>
            </a:r>
            <a:r>
              <a:rPr sz="1100" spc="3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3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based</a:t>
            </a:r>
            <a:r>
              <a:rPr sz="1100" spc="3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3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relative </a:t>
            </a:r>
            <a:r>
              <a:rPr sz="1100" dirty="0">
                <a:latin typeface="Times New Roman"/>
                <a:cs typeface="Times New Roman"/>
              </a:rPr>
              <a:t>hazard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spill.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Remember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it’s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only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report- </a:t>
            </a:r>
            <a:r>
              <a:rPr sz="1100" dirty="0">
                <a:latin typeface="Times New Roman"/>
                <a:cs typeface="Times New Roman"/>
              </a:rPr>
              <a:t>able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pose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hazard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people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environ- </a:t>
            </a:r>
            <a:r>
              <a:rPr sz="1100" dirty="0">
                <a:latin typeface="Times New Roman"/>
                <a:cs typeface="Times New Roman"/>
              </a:rPr>
              <a:t>ment—each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presents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its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own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risks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must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be </a:t>
            </a:r>
            <a:r>
              <a:rPr sz="1100" dirty="0">
                <a:latin typeface="Times New Roman"/>
                <a:cs typeface="Times New Roman"/>
              </a:rPr>
              <a:t>dealt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properly.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aware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any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</a:t>
            </a:r>
            <a:r>
              <a:rPr sz="1100" b="1" dirty="0">
                <a:latin typeface="Times New Roman"/>
                <a:cs typeface="Times New Roman"/>
              </a:rPr>
              <a:t>,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even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not </a:t>
            </a:r>
            <a:r>
              <a:rPr sz="1100" dirty="0">
                <a:latin typeface="Times New Roman"/>
                <a:cs typeface="Times New Roman"/>
              </a:rPr>
              <a:t>reportable,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still must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be properly cleaned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-25" dirty="0">
                <a:latin typeface="Times New Roman"/>
                <a:cs typeface="Times New Roman"/>
              </a:rPr>
              <a:t>up</a:t>
            </a:r>
            <a:r>
              <a:rPr sz="1100" spc="-2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614"/>
              </a:lnSpc>
              <a:spcBef>
                <a:spcPts val="865"/>
              </a:spcBef>
            </a:pPr>
            <a:r>
              <a:rPr sz="1400" b="1" spc="-40" dirty="0">
                <a:latin typeface="Tahoma"/>
                <a:cs typeface="Tahoma"/>
              </a:rPr>
              <a:t>Notifying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b="1" spc="-75" dirty="0">
                <a:latin typeface="Tahoma"/>
                <a:cs typeface="Tahoma"/>
              </a:rPr>
              <a:t>State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Authorities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State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federal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laws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require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notify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authori- </a:t>
            </a:r>
            <a:r>
              <a:rPr sz="1100" dirty="0">
                <a:latin typeface="Times New Roman"/>
                <a:cs typeface="Times New Roman"/>
              </a:rPr>
              <a:t>ties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Wisconsin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specific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chemical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spills.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make </a:t>
            </a:r>
            <a:r>
              <a:rPr sz="1100" dirty="0">
                <a:latin typeface="Times New Roman"/>
                <a:cs typeface="Times New Roman"/>
              </a:rPr>
              <a:t>reporting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easier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you,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DNR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Wisconsin </a:t>
            </a:r>
            <a:r>
              <a:rPr sz="1100" dirty="0">
                <a:latin typeface="Times New Roman"/>
                <a:cs typeface="Times New Roman"/>
              </a:rPr>
              <a:t>Emergency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Management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(WEM)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operate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toll-</a:t>
            </a:r>
            <a:r>
              <a:rPr sz="1100" spc="-20" dirty="0">
                <a:latin typeface="Times New Roman"/>
                <a:cs typeface="Times New Roman"/>
              </a:rPr>
              <a:t>free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Wisconsin</a:t>
            </a:r>
            <a:r>
              <a:rPr sz="1100" spc="5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Spill</a:t>
            </a:r>
            <a:r>
              <a:rPr sz="1100" spc="55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Hotline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You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report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this </a:t>
            </a:r>
            <a:r>
              <a:rPr sz="1100" dirty="0">
                <a:latin typeface="Times New Roman"/>
                <a:cs typeface="Times New Roman"/>
              </a:rPr>
              <a:t>hotline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time: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available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24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hours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day,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7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days </a:t>
            </a:r>
            <a:r>
              <a:rPr sz="1100" dirty="0">
                <a:latin typeface="Times New Roman"/>
                <a:cs typeface="Times New Roman"/>
              </a:rPr>
              <a:t>a </a:t>
            </a:r>
            <a:r>
              <a:rPr sz="1100" spc="-10" dirty="0">
                <a:latin typeface="Times New Roman"/>
                <a:cs typeface="Times New Roman"/>
              </a:rPr>
              <a:t>week.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587501" y="528573"/>
            <a:ext cx="6352540" cy="37846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365"/>
              </a:spcBef>
            </a:pPr>
            <a:r>
              <a:rPr dirty="0"/>
              <a:t>Reporting</a:t>
            </a:r>
            <a:r>
              <a:rPr spc="484" dirty="0"/>
              <a:t> </a:t>
            </a:r>
            <a:r>
              <a:rPr spc="40" dirty="0"/>
              <a:t>Spills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623849" y="3173231"/>
            <a:ext cx="2261235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" marR="98425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Times New Roman"/>
                <a:cs typeface="Times New Roman"/>
              </a:rPr>
              <a:t>If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you have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any doubts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at </a:t>
            </a:r>
            <a:r>
              <a:rPr sz="1400" b="1" dirty="0">
                <a:latin typeface="Times New Roman"/>
                <a:cs typeface="Times New Roman"/>
              </a:rPr>
              <a:t>all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about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whether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to</a:t>
            </a:r>
            <a:r>
              <a:rPr sz="1400" b="1" spc="-10" dirty="0">
                <a:latin typeface="Times New Roman"/>
                <a:cs typeface="Times New Roman"/>
              </a:rPr>
              <a:t> report </a:t>
            </a:r>
            <a:r>
              <a:rPr sz="1400" b="1" dirty="0">
                <a:latin typeface="Times New Roman"/>
                <a:cs typeface="Times New Roman"/>
              </a:rPr>
              <a:t>a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spill,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the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best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option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is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to </a:t>
            </a:r>
            <a:r>
              <a:rPr sz="1400" b="1" dirty="0">
                <a:latin typeface="Times New Roman"/>
                <a:cs typeface="Times New Roman"/>
              </a:rPr>
              <a:t>simply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report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it.</a:t>
            </a:r>
            <a:endParaRPr sz="1400">
              <a:latin typeface="Times New Roman"/>
              <a:cs typeface="Times New Roman"/>
            </a:endParaRPr>
          </a:p>
          <a:p>
            <a:pPr marL="12065" marR="5080" indent="-635"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Failure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to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report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spill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could </a:t>
            </a:r>
            <a:r>
              <a:rPr sz="1400" b="1" dirty="0">
                <a:latin typeface="Times New Roman"/>
                <a:cs typeface="Times New Roman"/>
              </a:rPr>
              <a:t>result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in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legal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problems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along </a:t>
            </a:r>
            <a:r>
              <a:rPr sz="1400" b="1" dirty="0">
                <a:latin typeface="Times New Roman"/>
                <a:cs typeface="Times New Roman"/>
              </a:rPr>
              <a:t>with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harm to human </a:t>
            </a:r>
            <a:r>
              <a:rPr sz="1400" b="1" spc="-10" dirty="0">
                <a:latin typeface="Times New Roman"/>
                <a:cs typeface="Times New Roman"/>
              </a:rPr>
              <a:t>health </a:t>
            </a:r>
            <a:r>
              <a:rPr sz="1400" b="1" dirty="0">
                <a:latin typeface="Times New Roman"/>
                <a:cs typeface="Times New Roman"/>
              </a:rPr>
              <a:t>or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the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environment.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484564" y="3109976"/>
            <a:ext cx="2552065" cy="1880870"/>
          </a:xfrm>
          <a:custGeom>
            <a:avLst/>
            <a:gdLst/>
            <a:ahLst/>
            <a:cxnLst/>
            <a:rect l="l" t="t" r="r" b="b"/>
            <a:pathLst>
              <a:path w="2552065" h="188087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1728216"/>
                </a:lnTo>
                <a:lnTo>
                  <a:pt x="7769" y="1776384"/>
                </a:lnTo>
                <a:lnTo>
                  <a:pt x="29405" y="1818219"/>
                </a:lnTo>
                <a:lnTo>
                  <a:pt x="62396" y="1851210"/>
                </a:lnTo>
                <a:lnTo>
                  <a:pt x="104231" y="1872846"/>
                </a:lnTo>
                <a:lnTo>
                  <a:pt x="152400" y="1880616"/>
                </a:lnTo>
                <a:lnTo>
                  <a:pt x="2399411" y="1880616"/>
                </a:lnTo>
                <a:lnTo>
                  <a:pt x="2447579" y="1872846"/>
                </a:lnTo>
                <a:lnTo>
                  <a:pt x="2489414" y="1851210"/>
                </a:lnTo>
                <a:lnTo>
                  <a:pt x="2522405" y="1818219"/>
                </a:lnTo>
                <a:lnTo>
                  <a:pt x="2544041" y="1776384"/>
                </a:lnTo>
                <a:lnTo>
                  <a:pt x="2551811" y="1728216"/>
                </a:lnTo>
                <a:lnTo>
                  <a:pt x="2551811" y="152400"/>
                </a:lnTo>
                <a:lnTo>
                  <a:pt x="2544041" y="104231"/>
                </a:lnTo>
                <a:lnTo>
                  <a:pt x="2522405" y="62396"/>
                </a:lnTo>
                <a:lnTo>
                  <a:pt x="2489414" y="29405"/>
                </a:lnTo>
                <a:lnTo>
                  <a:pt x="2447579" y="7769"/>
                </a:lnTo>
                <a:lnTo>
                  <a:pt x="2399411" y="0"/>
                </a:lnTo>
                <a:lnTo>
                  <a:pt x="15240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7507684" y="5566949"/>
            <a:ext cx="143510" cy="690245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100" dirty="0">
                <a:solidFill>
                  <a:srgbClr val="FFFFFF"/>
                </a:solidFill>
                <a:latin typeface="Trebuchet MS"/>
                <a:cs typeface="Trebuchet MS"/>
              </a:rPr>
              <a:t>SECTION</a:t>
            </a:r>
            <a:r>
              <a:rPr sz="800" b="1" spc="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40" dirty="0">
                <a:solidFill>
                  <a:srgbClr val="FFFFFF"/>
                </a:solidFill>
                <a:latin typeface="Trebuchet MS"/>
                <a:cs typeface="Trebuchet MS"/>
              </a:rPr>
              <a:t>VI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79084" y="5566949"/>
            <a:ext cx="143510" cy="606425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-20" dirty="0">
                <a:solidFill>
                  <a:srgbClr val="FFFFFF"/>
                </a:solidFill>
                <a:latin typeface="Trebuchet MS"/>
                <a:cs typeface="Trebuchet MS"/>
              </a:rPr>
              <a:t>Emergencies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126229" y="5824728"/>
            <a:ext cx="3074670" cy="1906905"/>
            <a:chOff x="4126229" y="5824728"/>
            <a:chExt cx="3074670" cy="190690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38929" y="5837428"/>
              <a:ext cx="3049269" cy="188112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138929" y="5837428"/>
              <a:ext cx="3049270" cy="1881505"/>
            </a:xfrm>
            <a:custGeom>
              <a:avLst/>
              <a:gdLst/>
              <a:ahLst/>
              <a:cxnLst/>
              <a:rect l="l" t="t" r="r" b="b"/>
              <a:pathLst>
                <a:path w="3049270" h="1881504">
                  <a:moveTo>
                    <a:pt x="0" y="1881124"/>
                  </a:moveTo>
                  <a:lnTo>
                    <a:pt x="3049270" y="1881124"/>
                  </a:lnTo>
                  <a:lnTo>
                    <a:pt x="3049270" y="0"/>
                  </a:lnTo>
                  <a:lnTo>
                    <a:pt x="0" y="0"/>
                  </a:lnTo>
                  <a:lnTo>
                    <a:pt x="0" y="188112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132579" y="7788909"/>
            <a:ext cx="3061970" cy="1257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63500" marR="55244" algn="just">
              <a:lnSpc>
                <a:spcPts val="1100"/>
              </a:lnSpc>
              <a:spcBef>
                <a:spcPts val="595"/>
              </a:spcBef>
            </a:pPr>
            <a:r>
              <a:rPr sz="1000" b="1" spc="-70" dirty="0">
                <a:latin typeface="Tahoma"/>
                <a:cs typeface="Tahoma"/>
              </a:rPr>
              <a:t>Figure</a:t>
            </a:r>
            <a:r>
              <a:rPr sz="1000" b="1" spc="-5" dirty="0">
                <a:latin typeface="Tahoma"/>
                <a:cs typeface="Tahoma"/>
              </a:rPr>
              <a:t> </a:t>
            </a:r>
            <a:r>
              <a:rPr sz="1000" b="1" spc="-195" dirty="0">
                <a:latin typeface="Tahoma"/>
                <a:cs typeface="Tahoma"/>
              </a:rPr>
              <a:t>4:</a:t>
            </a:r>
            <a:r>
              <a:rPr sz="1000" b="1" spc="125" dirty="0">
                <a:latin typeface="Tahoma"/>
                <a:cs typeface="Tahoma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Use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materials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such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75" dirty="0">
                <a:latin typeface="Trebuchet MS"/>
                <a:cs typeface="Trebuchet MS"/>
              </a:rPr>
              <a:t>as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vermiculite,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commercial </a:t>
            </a:r>
            <a:r>
              <a:rPr sz="1000" spc="-45" dirty="0">
                <a:latin typeface="Trebuchet MS"/>
                <a:cs typeface="Trebuchet MS"/>
              </a:rPr>
              <a:t>absorbents,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or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absorptive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75" dirty="0">
                <a:latin typeface="Trebuchet MS"/>
                <a:cs typeface="Trebuchet MS"/>
              </a:rPr>
              <a:t>clay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over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75" dirty="0">
                <a:latin typeface="Trebuchet MS"/>
                <a:cs typeface="Trebuchet MS"/>
              </a:rPr>
              <a:t>the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entire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80" dirty="0">
                <a:latin typeface="Trebuchet MS"/>
                <a:cs typeface="Trebuchet MS"/>
              </a:rPr>
              <a:t>spill.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Kitty </a:t>
            </a:r>
            <a:r>
              <a:rPr sz="1000" spc="-90" dirty="0">
                <a:latin typeface="Trebuchet MS"/>
                <a:cs typeface="Trebuchet MS"/>
              </a:rPr>
              <a:t>litter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140" dirty="0">
                <a:latin typeface="Trebuchet MS"/>
                <a:cs typeface="Trebuchet MS"/>
              </a:rPr>
              <a:t>is</a:t>
            </a:r>
            <a:r>
              <a:rPr sz="1000" spc="6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particularly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useful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105" dirty="0">
                <a:latin typeface="Trebuchet MS"/>
                <a:cs typeface="Trebuchet MS"/>
              </a:rPr>
              <a:t>for</a:t>
            </a:r>
            <a:r>
              <a:rPr sz="1000" spc="3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containing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and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cleaning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up </a:t>
            </a:r>
            <a:r>
              <a:rPr sz="1000" spc="-80" dirty="0">
                <a:latin typeface="Trebuchet MS"/>
                <a:cs typeface="Trebuchet MS"/>
              </a:rPr>
              <a:t>small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75" dirty="0">
                <a:latin typeface="Trebuchet MS"/>
                <a:cs typeface="Trebuchet MS"/>
              </a:rPr>
              <a:t>spills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150" dirty="0">
                <a:latin typeface="Trebuchet MS"/>
                <a:cs typeface="Trebuchet MS"/>
              </a:rPr>
              <a:t>or</a:t>
            </a:r>
            <a:r>
              <a:rPr sz="1000" spc="7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minor</a:t>
            </a:r>
            <a:r>
              <a:rPr sz="1000" spc="30" dirty="0">
                <a:latin typeface="Trebuchet MS"/>
                <a:cs typeface="Trebuchet MS"/>
              </a:rPr>
              <a:t> </a:t>
            </a:r>
            <a:r>
              <a:rPr sz="1000" spc="-95" dirty="0">
                <a:latin typeface="Trebuchet MS"/>
                <a:cs typeface="Trebuchet MS"/>
              </a:rPr>
              <a:t>leaks.</a:t>
            </a:r>
            <a:r>
              <a:rPr sz="1000" spc="35" dirty="0">
                <a:latin typeface="Trebuchet MS"/>
                <a:cs typeface="Trebuchet MS"/>
              </a:rPr>
              <a:t> </a:t>
            </a:r>
            <a:r>
              <a:rPr sz="1000" spc="-85" dirty="0">
                <a:latin typeface="Trebuchet MS"/>
                <a:cs typeface="Trebuchet MS"/>
              </a:rPr>
              <a:t>Keep</a:t>
            </a:r>
            <a:r>
              <a:rPr sz="1000" spc="3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adding</a:t>
            </a:r>
            <a:r>
              <a:rPr sz="1000" spc="30" dirty="0">
                <a:latin typeface="Trebuchet MS"/>
                <a:cs typeface="Trebuchet MS"/>
              </a:rPr>
              <a:t> </a:t>
            </a:r>
            <a:r>
              <a:rPr sz="1000" spc="-120" dirty="0">
                <a:latin typeface="Trebuchet MS"/>
                <a:cs typeface="Trebuchet MS"/>
              </a:rPr>
              <a:t>the</a:t>
            </a:r>
            <a:r>
              <a:rPr sz="1000" spc="4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absorbent</a:t>
            </a:r>
            <a:r>
              <a:rPr sz="1000" spc="3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un- </a:t>
            </a:r>
            <a:r>
              <a:rPr sz="1000" spc="-125" dirty="0">
                <a:latin typeface="Trebuchet MS"/>
                <a:cs typeface="Trebuchet MS"/>
              </a:rPr>
              <a:t>til</a:t>
            </a:r>
            <a:r>
              <a:rPr sz="1000" spc="50" dirty="0">
                <a:latin typeface="Trebuchet MS"/>
                <a:cs typeface="Trebuchet MS"/>
              </a:rPr>
              <a:t> </a:t>
            </a:r>
            <a:r>
              <a:rPr sz="1000" spc="-120" dirty="0">
                <a:latin typeface="Trebuchet MS"/>
                <a:cs typeface="Trebuchet MS"/>
              </a:rPr>
              <a:t>all</a:t>
            </a:r>
            <a:r>
              <a:rPr sz="1000" spc="45" dirty="0">
                <a:latin typeface="Trebuchet MS"/>
                <a:cs typeface="Trebuchet MS"/>
              </a:rPr>
              <a:t> </a:t>
            </a:r>
            <a:r>
              <a:rPr sz="1000" spc="-95" dirty="0">
                <a:latin typeface="Trebuchet MS"/>
                <a:cs typeface="Trebuchet MS"/>
              </a:rPr>
              <a:t>the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liquid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114" dirty="0">
                <a:latin typeface="Trebuchet MS"/>
                <a:cs typeface="Trebuchet MS"/>
              </a:rPr>
              <a:t>is</a:t>
            </a:r>
            <a:r>
              <a:rPr sz="1000" spc="4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soaked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110" dirty="0">
                <a:latin typeface="Trebuchet MS"/>
                <a:cs typeface="Trebuchet MS"/>
              </a:rPr>
              <a:t>up.</a:t>
            </a:r>
            <a:r>
              <a:rPr sz="1000" spc="35" dirty="0">
                <a:latin typeface="Trebuchet MS"/>
                <a:cs typeface="Trebuchet MS"/>
              </a:rPr>
              <a:t> </a:t>
            </a:r>
            <a:r>
              <a:rPr sz="1000" spc="-110" dirty="0">
                <a:latin typeface="Trebuchet MS"/>
                <a:cs typeface="Trebuchet MS"/>
              </a:rPr>
              <a:t>It’s</a:t>
            </a:r>
            <a:r>
              <a:rPr sz="1000" spc="3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also</a:t>
            </a:r>
            <a:r>
              <a:rPr sz="1000" spc="3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important</a:t>
            </a:r>
            <a:r>
              <a:rPr sz="1000" spc="30" dirty="0">
                <a:latin typeface="Trebuchet MS"/>
                <a:cs typeface="Trebuchet MS"/>
              </a:rPr>
              <a:t> </a:t>
            </a:r>
            <a:r>
              <a:rPr sz="1000" spc="-120" dirty="0">
                <a:latin typeface="Trebuchet MS"/>
                <a:cs typeface="Trebuchet MS"/>
              </a:rPr>
              <a:t>to</a:t>
            </a:r>
            <a:r>
              <a:rPr sz="1000" spc="4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isolate </a:t>
            </a:r>
            <a:r>
              <a:rPr sz="1000" spc="-75" dirty="0">
                <a:latin typeface="Trebuchet MS"/>
                <a:cs typeface="Trebuchet MS"/>
              </a:rPr>
              <a:t>the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contaminated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100" dirty="0">
                <a:latin typeface="Trebuchet MS"/>
                <a:cs typeface="Trebuchet MS"/>
              </a:rPr>
              <a:t>area,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preferably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by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roping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135" dirty="0">
                <a:latin typeface="Trebuchet MS"/>
                <a:cs typeface="Trebuchet MS"/>
              </a:rPr>
              <a:t>it</a:t>
            </a:r>
            <a:r>
              <a:rPr sz="1000" spc="60" dirty="0">
                <a:latin typeface="Trebuchet MS"/>
                <a:cs typeface="Trebuchet MS"/>
              </a:rPr>
              <a:t> </a:t>
            </a:r>
            <a:r>
              <a:rPr sz="1000" spc="-125" dirty="0">
                <a:latin typeface="Trebuchet MS"/>
                <a:cs typeface="Trebuchet MS"/>
              </a:rPr>
              <a:t>off.</a:t>
            </a:r>
            <a:r>
              <a:rPr sz="1000" spc="5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Keep </a:t>
            </a:r>
            <a:r>
              <a:rPr sz="1000" spc="-50" dirty="0">
                <a:latin typeface="Trebuchet MS"/>
                <a:cs typeface="Trebuchet MS"/>
              </a:rPr>
              <a:t>people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90" dirty="0">
                <a:latin typeface="Trebuchet MS"/>
                <a:cs typeface="Trebuchet MS"/>
              </a:rPr>
              <a:t>away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80" dirty="0">
                <a:latin typeface="Trebuchet MS"/>
                <a:cs typeface="Trebuchet MS"/>
              </a:rPr>
              <a:t>from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120" dirty="0">
                <a:latin typeface="Trebuchet MS"/>
                <a:cs typeface="Trebuchet MS"/>
              </a:rPr>
              <a:t>the</a:t>
            </a:r>
            <a:r>
              <a:rPr sz="1000" spc="45" dirty="0">
                <a:latin typeface="Trebuchet MS"/>
                <a:cs typeface="Trebuchet MS"/>
              </a:rPr>
              <a:t> </a:t>
            </a:r>
            <a:r>
              <a:rPr sz="1000" spc="-85" dirty="0">
                <a:latin typeface="Trebuchet MS"/>
                <a:cs typeface="Trebuchet MS"/>
              </a:rPr>
              <a:t>spill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90" dirty="0">
                <a:latin typeface="Trebuchet MS"/>
                <a:cs typeface="Trebuchet MS"/>
              </a:rPr>
              <a:t>so</a:t>
            </a:r>
            <a:r>
              <a:rPr sz="1000" spc="30" dirty="0">
                <a:latin typeface="Trebuchet MS"/>
                <a:cs typeface="Trebuchet MS"/>
              </a:rPr>
              <a:t> </a:t>
            </a:r>
            <a:r>
              <a:rPr sz="1000" spc="-114" dirty="0">
                <a:latin typeface="Trebuchet MS"/>
                <a:cs typeface="Trebuchet MS"/>
              </a:rPr>
              <a:t>that</a:t>
            </a:r>
            <a:r>
              <a:rPr sz="1000" spc="40" dirty="0">
                <a:latin typeface="Trebuchet MS"/>
                <a:cs typeface="Trebuchet MS"/>
              </a:rPr>
              <a:t> </a:t>
            </a:r>
            <a:r>
              <a:rPr sz="1000" spc="-85" dirty="0">
                <a:latin typeface="Trebuchet MS"/>
                <a:cs typeface="Trebuchet MS"/>
              </a:rPr>
              <a:t>no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75" dirty="0">
                <a:latin typeface="Trebuchet MS"/>
                <a:cs typeface="Trebuchet MS"/>
              </a:rPr>
              <a:t>one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110" dirty="0">
                <a:latin typeface="Trebuchet MS"/>
                <a:cs typeface="Trebuchet MS"/>
              </a:rPr>
              <a:t>will</a:t>
            </a:r>
            <a:r>
              <a:rPr sz="1000" spc="3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accidentally </a:t>
            </a:r>
            <a:r>
              <a:rPr sz="1000" spc="-50" dirty="0">
                <a:latin typeface="Trebuchet MS"/>
                <a:cs typeface="Trebuchet MS"/>
              </a:rPr>
              <a:t>walk </a:t>
            </a:r>
            <a:r>
              <a:rPr sz="1000" spc="-20" dirty="0">
                <a:latin typeface="Trebuchet MS"/>
                <a:cs typeface="Trebuchet MS"/>
              </a:rPr>
              <a:t>through</a:t>
            </a:r>
            <a:r>
              <a:rPr sz="1000" spc="-50" dirty="0">
                <a:latin typeface="Trebuchet MS"/>
                <a:cs typeface="Trebuchet MS"/>
              </a:rPr>
              <a:t> the </a:t>
            </a:r>
            <a:r>
              <a:rPr sz="1000" spc="-45" dirty="0">
                <a:latin typeface="Trebuchet MS"/>
                <a:cs typeface="Trebuchet MS"/>
              </a:rPr>
              <a:t>spilled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material.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2010" y="515619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59">
                <a:moveTo>
                  <a:pt x="6352540" y="0"/>
                </a:moveTo>
                <a:lnTo>
                  <a:pt x="0" y="0"/>
                </a:lnTo>
                <a:lnTo>
                  <a:pt x="0" y="378459"/>
                </a:lnTo>
                <a:lnTo>
                  <a:pt x="6352540" y="378459"/>
                </a:lnTo>
                <a:lnTo>
                  <a:pt x="635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854710" y="549276"/>
            <a:ext cx="6327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dirty="0"/>
              <a:t>Responding</a:t>
            </a:r>
            <a:r>
              <a:rPr spc="265" dirty="0"/>
              <a:t> </a:t>
            </a:r>
            <a:r>
              <a:rPr dirty="0"/>
              <a:t>to</a:t>
            </a:r>
            <a:r>
              <a:rPr spc="270" dirty="0"/>
              <a:t> </a:t>
            </a:r>
            <a:r>
              <a:rPr spc="60" dirty="0"/>
              <a:t>Spills</a:t>
            </a:r>
          </a:p>
        </p:txBody>
      </p:sp>
      <p:sp>
        <p:nvSpPr>
          <p:cNvPr id="17" name="object 17"/>
          <p:cNvSpPr/>
          <p:nvPr/>
        </p:nvSpPr>
        <p:spPr>
          <a:xfrm>
            <a:off x="842010" y="515619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59">
                <a:moveTo>
                  <a:pt x="0" y="378459"/>
                </a:moveTo>
                <a:lnTo>
                  <a:pt x="6352540" y="378459"/>
                </a:lnTo>
                <a:lnTo>
                  <a:pt x="6352540" y="0"/>
                </a:lnTo>
                <a:lnTo>
                  <a:pt x="0" y="0"/>
                </a:lnTo>
                <a:lnTo>
                  <a:pt x="0" y="37845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05422" y="869458"/>
            <a:ext cx="473075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-50" dirty="0">
                <a:latin typeface="Times New Roman"/>
                <a:cs typeface="Times New Roman"/>
              </a:rPr>
              <a:t>A</a:t>
            </a:r>
            <a:endParaRPr sz="48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52608" y="1031486"/>
            <a:ext cx="26581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spill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may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relatively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minor,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involving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one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52608" y="1190185"/>
            <a:ext cx="26581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imes New Roman"/>
                <a:cs typeface="Times New Roman"/>
              </a:rPr>
              <a:t>few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leaking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containers,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or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of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major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proportions,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52608" y="1348885"/>
            <a:ext cx="26581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when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full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jug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of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concentrate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over-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0318" y="1507583"/>
            <a:ext cx="3100070" cy="35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turns.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need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report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call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Wisconsin </a:t>
            </a:r>
            <a:r>
              <a:rPr sz="1100" dirty="0">
                <a:latin typeface="Times New Roman"/>
                <a:cs typeface="Times New Roman"/>
              </a:rPr>
              <a:t>Spill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Hotline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soon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feasibly</a:t>
            </a:r>
            <a:r>
              <a:rPr sz="1100" spc="-10" dirty="0">
                <a:latin typeface="Times New Roman"/>
                <a:cs typeface="Times New Roman"/>
              </a:rPr>
              <a:t> possible.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0252" y="1983821"/>
            <a:ext cx="3100705" cy="178117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Regardless of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 magnitude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 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spill, 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objectives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proper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response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same—you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must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control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you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must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you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must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clean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up—these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“3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Cs”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management.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A </a:t>
            </a:r>
            <a:r>
              <a:rPr sz="1100" dirty="0">
                <a:latin typeface="Times New Roman"/>
                <a:cs typeface="Times New Roman"/>
              </a:rPr>
              <a:t>fourth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“C”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Contact.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discussed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previ- </a:t>
            </a:r>
            <a:r>
              <a:rPr sz="1100" dirty="0">
                <a:latin typeface="Times New Roman"/>
                <a:cs typeface="Times New Roman"/>
              </a:rPr>
              <a:t>ous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section,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often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must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call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contact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someone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 </a:t>
            </a:r>
            <a:r>
              <a:rPr sz="1100" dirty="0">
                <a:latin typeface="Times New Roman"/>
                <a:cs typeface="Times New Roman"/>
              </a:rPr>
              <a:t>report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and/or get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help about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 </a:t>
            </a:r>
            <a:r>
              <a:rPr sz="1100" spc="-10" dirty="0">
                <a:latin typeface="Times New Roman"/>
                <a:cs typeface="Times New Roman"/>
              </a:rPr>
              <a:t>spill.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365"/>
              </a:lnSpc>
              <a:spcBef>
                <a:spcPts val="850"/>
              </a:spcBef>
            </a:pPr>
            <a:r>
              <a:rPr sz="1400" b="1" spc="-50" dirty="0">
                <a:latin typeface="Tahoma"/>
                <a:cs typeface="Tahoma"/>
              </a:rPr>
              <a:t>Control</a:t>
            </a:r>
            <a:r>
              <a:rPr sz="1400" b="1" spc="-80" dirty="0">
                <a:latin typeface="Tahoma"/>
                <a:cs typeface="Tahoma"/>
              </a:rPr>
              <a:t> </a:t>
            </a:r>
            <a:r>
              <a:rPr sz="1400" b="1" spc="-60" dirty="0">
                <a:latin typeface="Tahoma"/>
                <a:cs typeface="Tahoma"/>
              </a:rPr>
              <a:t>the</a:t>
            </a:r>
            <a:r>
              <a:rPr sz="1400" b="1" spc="-80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Tahoma"/>
                <a:cs typeface="Tahoma"/>
              </a:rPr>
              <a:t>Spill</a:t>
            </a:r>
            <a:endParaRPr sz="1400">
              <a:latin typeface="Tahoma"/>
              <a:cs typeface="Tahoma"/>
            </a:endParaRPr>
          </a:p>
          <a:p>
            <a:pPr marL="12700" algn="just">
              <a:lnSpc>
                <a:spcPts val="1520"/>
              </a:lnSpc>
            </a:pPr>
            <a:r>
              <a:rPr sz="1600" spc="-120" dirty="0">
                <a:latin typeface="Yu Gothic"/>
                <a:cs typeface="Yu Gothic"/>
              </a:rPr>
              <a:t>☞</a:t>
            </a:r>
            <a:r>
              <a:rPr sz="1600" spc="-160" dirty="0">
                <a:latin typeface="Yu Gothic"/>
                <a:cs typeface="Yu Gothic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happens,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always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put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appropriate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PPE</a:t>
            </a: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ts val="1235"/>
              </a:lnSpc>
            </a:pPr>
            <a:r>
              <a:rPr sz="1100" dirty="0">
                <a:latin typeface="Times New Roman"/>
                <a:cs typeface="Times New Roman"/>
              </a:rPr>
              <a:t>before responding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 the </a:t>
            </a:r>
            <a:r>
              <a:rPr sz="1100" spc="-10" dirty="0">
                <a:latin typeface="Times New Roman"/>
                <a:cs typeface="Times New Roman"/>
              </a:rPr>
              <a:t>spill.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10310" y="3888973"/>
            <a:ext cx="3100705" cy="1304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Then,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possible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feasible,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take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steps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control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source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prevent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releasing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pesticide.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example, place small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leaking containers into </a:t>
            </a:r>
            <a:r>
              <a:rPr sz="1100" spc="-10" dirty="0">
                <a:latin typeface="Times New Roman"/>
                <a:cs typeface="Times New Roman"/>
              </a:rPr>
              <a:t>larger </a:t>
            </a:r>
            <a:r>
              <a:rPr sz="1100" dirty="0">
                <a:latin typeface="Times New Roman"/>
                <a:cs typeface="Times New Roman"/>
              </a:rPr>
              <a:t>ones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 plastic </a:t>
            </a:r>
            <a:r>
              <a:rPr sz="1100" dirty="0">
                <a:latin typeface="Times New Roman"/>
                <a:cs typeface="Times New Roman"/>
              </a:rPr>
              <a:t>tub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10" dirty="0">
                <a:latin typeface="Times New Roman"/>
                <a:cs typeface="Times New Roman"/>
              </a:rPr>
              <a:t> something similar.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larg- </a:t>
            </a:r>
            <a:r>
              <a:rPr sz="1100" dirty="0">
                <a:latin typeface="Times New Roman"/>
                <a:cs typeface="Times New Roman"/>
              </a:rPr>
              <a:t>er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container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(such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drum)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leaking,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try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plug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spc="-10" dirty="0">
                <a:latin typeface="Times New Roman"/>
                <a:cs typeface="Times New Roman"/>
              </a:rPr>
              <a:t>leak.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Then,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transfer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contents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another</a:t>
            </a:r>
            <a:r>
              <a:rPr sz="1100" spc="-20" dirty="0">
                <a:latin typeface="Times New Roman"/>
                <a:cs typeface="Times New Roman"/>
              </a:rPr>
              <a:t> container.</a:t>
            </a:r>
            <a:r>
              <a:rPr sz="1100" spc="-25" dirty="0">
                <a:latin typeface="Times New Roman"/>
                <a:cs typeface="Times New Roman"/>
              </a:rPr>
              <a:t> To </a:t>
            </a:r>
            <a:r>
              <a:rPr sz="1100" dirty="0">
                <a:latin typeface="Times New Roman"/>
                <a:cs typeface="Times New Roman"/>
              </a:rPr>
              <a:t>stop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leaks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pressurized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systems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(such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sprayers), </a:t>
            </a:r>
            <a:r>
              <a:rPr sz="1100" dirty="0">
                <a:latin typeface="Times New Roman"/>
                <a:cs typeface="Times New Roman"/>
              </a:rPr>
              <a:t>turn</a:t>
            </a:r>
            <a:r>
              <a:rPr sz="1100" spc="-25" dirty="0">
                <a:latin typeface="Times New Roman"/>
                <a:cs typeface="Times New Roman"/>
              </a:rPr>
              <a:t> off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pump.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Never leave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site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unattended.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0259" y="5317406"/>
            <a:ext cx="3100705" cy="2415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Having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kit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handy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obviously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helps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make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a </a:t>
            </a:r>
            <a:r>
              <a:rPr sz="1100" dirty="0">
                <a:latin typeface="Times New Roman"/>
                <a:cs typeface="Times New Roman"/>
              </a:rPr>
              <a:t>quick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response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spill,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possibly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preventing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small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turning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large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3).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614"/>
              </a:lnSpc>
              <a:spcBef>
                <a:spcPts val="850"/>
              </a:spcBef>
            </a:pPr>
            <a:r>
              <a:rPr sz="1400" b="1" spc="-60" dirty="0">
                <a:latin typeface="Tahoma"/>
                <a:cs typeface="Tahoma"/>
              </a:rPr>
              <a:t>Contain</a:t>
            </a:r>
            <a:r>
              <a:rPr sz="1400" b="1" spc="-75" dirty="0">
                <a:latin typeface="Tahoma"/>
                <a:cs typeface="Tahoma"/>
              </a:rPr>
              <a:t> </a:t>
            </a:r>
            <a:r>
              <a:rPr sz="1400" b="1" spc="-60" dirty="0">
                <a:latin typeface="Tahoma"/>
                <a:cs typeface="Tahoma"/>
              </a:rPr>
              <a:t>the</a:t>
            </a:r>
            <a:r>
              <a:rPr sz="1400" b="1" spc="-75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Tahoma"/>
                <a:cs typeface="Tahoma"/>
              </a:rPr>
              <a:t>Spill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same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time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leak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being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controlled,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contain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spilled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material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small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area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possible.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Con- </a:t>
            </a:r>
            <a:r>
              <a:rPr sz="1100" dirty="0">
                <a:latin typeface="Times New Roman"/>
                <a:cs typeface="Times New Roman"/>
              </a:rPr>
              <a:t>struct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dam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prevent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chemical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spreading. </a:t>
            </a:r>
            <a:r>
              <a:rPr sz="1100" dirty="0">
                <a:latin typeface="Times New Roman"/>
                <a:cs typeface="Times New Roman"/>
              </a:rPr>
              <a:t>Liquid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contained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spreading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absorbent </a:t>
            </a:r>
            <a:r>
              <a:rPr sz="1100" dirty="0">
                <a:latin typeface="Times New Roman"/>
                <a:cs typeface="Times New Roman"/>
              </a:rPr>
              <a:t>materials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such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kitty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litter.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You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commer- </a:t>
            </a:r>
            <a:r>
              <a:rPr sz="1100" dirty="0">
                <a:latin typeface="Times New Roman"/>
                <a:cs typeface="Times New Roman"/>
              </a:rPr>
              <a:t>cially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packaged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absorbents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(i.e.,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pillows)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con- </a:t>
            </a:r>
            <a:r>
              <a:rPr sz="1100" dirty="0">
                <a:latin typeface="Times New Roman"/>
                <a:cs typeface="Times New Roman"/>
              </a:rPr>
              <a:t>tain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liquid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4).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allow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</a:t>
            </a:r>
            <a:r>
              <a:rPr sz="1100" spc="-10" dirty="0">
                <a:latin typeface="Times New Roman"/>
                <a:cs typeface="Times New Roman"/>
              </a:rPr>
              <a:t> chemical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get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body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water,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including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storm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sewers. </a:t>
            </a:r>
            <a:r>
              <a:rPr sz="1100" dirty="0">
                <a:latin typeface="Times New Roman"/>
                <a:cs typeface="Times New Roman"/>
              </a:rPr>
              <a:t>Do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hose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down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area,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which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cause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further </a:t>
            </a:r>
            <a:r>
              <a:rPr sz="1100" dirty="0">
                <a:latin typeface="Times New Roman"/>
                <a:cs typeface="Times New Roman"/>
              </a:rPr>
              <a:t>spread of the </a:t>
            </a:r>
            <a:r>
              <a:rPr sz="1100" spc="-10" dirty="0">
                <a:latin typeface="Times New Roman"/>
                <a:cs typeface="Times New Roman"/>
              </a:rPr>
              <a:t>chemical.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10259" y="7857317"/>
            <a:ext cx="3100705" cy="146367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Avoid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coming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contact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drift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fumes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that </a:t>
            </a:r>
            <a:r>
              <a:rPr sz="1100" dirty="0">
                <a:latin typeface="Times New Roman"/>
                <a:cs typeface="Times New Roman"/>
              </a:rPr>
              <a:t>might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released.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outdoor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spills,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road </a:t>
            </a:r>
            <a:r>
              <a:rPr sz="1100" dirty="0">
                <a:latin typeface="Times New Roman"/>
                <a:cs typeface="Times New Roman"/>
              </a:rPr>
              <a:t>flares if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suspect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leaking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material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-10" dirty="0">
                <a:latin typeface="Times New Roman"/>
                <a:cs typeface="Times New Roman"/>
              </a:rPr>
              <a:t>flammable.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614"/>
              </a:lnSpc>
              <a:spcBef>
                <a:spcPts val="850"/>
              </a:spcBef>
            </a:pPr>
            <a:r>
              <a:rPr sz="1400" b="1" spc="-70" dirty="0">
                <a:latin typeface="Tahoma"/>
                <a:cs typeface="Tahoma"/>
              </a:rPr>
              <a:t>Clean</a:t>
            </a:r>
            <a:r>
              <a:rPr sz="1400" b="1" spc="-85" dirty="0">
                <a:latin typeface="Tahoma"/>
                <a:cs typeface="Tahoma"/>
              </a:rPr>
              <a:t> </a:t>
            </a:r>
            <a:r>
              <a:rPr sz="1400" b="1" spc="-45" dirty="0">
                <a:latin typeface="Tahoma"/>
                <a:cs typeface="Tahoma"/>
              </a:rPr>
              <a:t>Up</a:t>
            </a:r>
            <a:r>
              <a:rPr sz="1400" b="1" spc="-80" dirty="0">
                <a:latin typeface="Tahoma"/>
                <a:cs typeface="Tahoma"/>
              </a:rPr>
              <a:t> </a:t>
            </a:r>
            <a:r>
              <a:rPr sz="1400" b="1" spc="-60" dirty="0">
                <a:latin typeface="Tahoma"/>
                <a:cs typeface="Tahoma"/>
              </a:rPr>
              <a:t>the</a:t>
            </a:r>
            <a:r>
              <a:rPr sz="1400" b="1" spc="-80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Tahoma"/>
                <a:cs typeface="Tahoma"/>
              </a:rPr>
              <a:t>Spill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might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necessary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decontaminate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neutralize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area.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Before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performing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clean-</a:t>
            </a:r>
            <a:r>
              <a:rPr sz="1100" dirty="0">
                <a:latin typeface="Times New Roman"/>
                <a:cs typeface="Times New Roman"/>
              </a:rPr>
              <a:t>up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proce- </a:t>
            </a:r>
            <a:r>
              <a:rPr sz="1100" dirty="0">
                <a:latin typeface="Times New Roman"/>
                <a:cs typeface="Times New Roman"/>
              </a:rPr>
              <a:t>dures,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usually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best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get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recommendations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for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specific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product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spilled.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Chemical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manufacturers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126229" y="1087018"/>
            <a:ext cx="3074670" cy="3742054"/>
            <a:chOff x="4126229" y="1087018"/>
            <a:chExt cx="3074670" cy="3742054"/>
          </a:xfrm>
        </p:grpSpPr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8930" y="1099723"/>
              <a:ext cx="3049269" cy="182338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138929" y="1099718"/>
              <a:ext cx="3049270" cy="1823720"/>
            </a:xfrm>
            <a:custGeom>
              <a:avLst/>
              <a:gdLst/>
              <a:ahLst/>
              <a:cxnLst/>
              <a:rect l="l" t="t" r="r" b="b"/>
              <a:pathLst>
                <a:path w="3049270" h="1823720">
                  <a:moveTo>
                    <a:pt x="0" y="1823402"/>
                  </a:moveTo>
                  <a:lnTo>
                    <a:pt x="3049270" y="1823402"/>
                  </a:lnTo>
                  <a:lnTo>
                    <a:pt x="3049270" y="0"/>
                  </a:lnTo>
                  <a:lnTo>
                    <a:pt x="0" y="0"/>
                  </a:lnTo>
                  <a:lnTo>
                    <a:pt x="0" y="1823402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8929" y="2992856"/>
              <a:ext cx="3049270" cy="182338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138929" y="2992843"/>
              <a:ext cx="3049270" cy="1823720"/>
            </a:xfrm>
            <a:custGeom>
              <a:avLst/>
              <a:gdLst/>
              <a:ahLst/>
              <a:cxnLst/>
              <a:rect l="l" t="t" r="r" b="b"/>
              <a:pathLst>
                <a:path w="3049270" h="1823720">
                  <a:moveTo>
                    <a:pt x="0" y="1823402"/>
                  </a:moveTo>
                  <a:lnTo>
                    <a:pt x="3049270" y="1823402"/>
                  </a:lnTo>
                  <a:lnTo>
                    <a:pt x="3049270" y="0"/>
                  </a:lnTo>
                  <a:lnTo>
                    <a:pt x="0" y="0"/>
                  </a:lnTo>
                  <a:lnTo>
                    <a:pt x="0" y="182340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132579" y="4883784"/>
            <a:ext cx="3061970" cy="83439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73025" rIns="0" bIns="0" rtlCol="0">
            <a:spAutoFit/>
          </a:bodyPr>
          <a:lstStyle/>
          <a:p>
            <a:pPr marL="63500" marR="55244" algn="just">
              <a:lnSpc>
                <a:spcPts val="1100"/>
              </a:lnSpc>
              <a:spcBef>
                <a:spcPts val="575"/>
              </a:spcBef>
            </a:pPr>
            <a:r>
              <a:rPr sz="1000" b="1" spc="-55" dirty="0">
                <a:latin typeface="Tahoma"/>
                <a:cs typeface="Tahoma"/>
              </a:rPr>
              <a:t>Figure</a:t>
            </a:r>
            <a:r>
              <a:rPr sz="1000" b="1" spc="-114" dirty="0">
                <a:latin typeface="Tahoma"/>
                <a:cs typeface="Tahoma"/>
              </a:rPr>
              <a:t> </a:t>
            </a:r>
            <a:r>
              <a:rPr sz="1000" b="1" spc="-100" dirty="0">
                <a:latin typeface="Tahoma"/>
                <a:cs typeface="Tahoma"/>
              </a:rPr>
              <a:t>3:</a:t>
            </a:r>
            <a:r>
              <a:rPr sz="1000" b="1" spc="-105" dirty="0">
                <a:latin typeface="Tahoma"/>
                <a:cs typeface="Tahoma"/>
              </a:rPr>
              <a:t> </a:t>
            </a:r>
            <a:r>
              <a:rPr sz="1000" spc="20" dirty="0">
                <a:latin typeface="Trebuchet MS"/>
                <a:cs typeface="Trebuchet MS"/>
              </a:rPr>
              <a:t>A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traveling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spill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kit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(top)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is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20" dirty="0">
                <a:latin typeface="Trebuchet MS"/>
                <a:cs typeface="Trebuchet MS"/>
              </a:rPr>
              <a:t>good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idea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for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your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vehicles.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Some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things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to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include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in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kit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would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be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warning</a:t>
            </a:r>
            <a:r>
              <a:rPr sz="1000" spc="3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signs,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spill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pillows,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plastic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sheets,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PPE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and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other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items.</a:t>
            </a:r>
            <a:r>
              <a:rPr sz="1000" spc="-13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(Bottom</a:t>
            </a:r>
            <a:r>
              <a:rPr sz="800" spc="-140" dirty="0">
                <a:latin typeface="Trebuchet MS"/>
                <a:cs typeface="Trebuchet MS"/>
              </a:rPr>
              <a:t> </a:t>
            </a:r>
            <a:r>
              <a:rPr sz="800" spc="-15" dirty="0">
                <a:latin typeface="Trebuchet MS"/>
                <a:cs typeface="Trebuchet MS"/>
              </a:rPr>
              <a:t>photo</a:t>
            </a:r>
            <a:r>
              <a:rPr sz="800" spc="-140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courtesy</a:t>
            </a:r>
            <a:r>
              <a:rPr sz="800" spc="-140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of</a:t>
            </a:r>
            <a:r>
              <a:rPr sz="800" spc="-140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Garo</a:t>
            </a:r>
            <a:r>
              <a:rPr sz="800" spc="-140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Goodrow,</a:t>
            </a:r>
            <a:r>
              <a:rPr sz="800" spc="-140" dirty="0">
                <a:latin typeface="Trebuchet MS"/>
                <a:cs typeface="Trebuchet MS"/>
              </a:rPr>
              <a:t> </a:t>
            </a:r>
            <a:r>
              <a:rPr sz="800" spc="-40" dirty="0">
                <a:latin typeface="Trebuchet MS"/>
                <a:cs typeface="Trebuchet MS"/>
              </a:rPr>
              <a:t>Pesticide</a:t>
            </a:r>
            <a:r>
              <a:rPr sz="800" spc="-14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Education</a:t>
            </a:r>
            <a:r>
              <a:rPr sz="800" spc="-140" dirty="0">
                <a:latin typeface="Trebuchet MS"/>
                <a:cs typeface="Trebuchet MS"/>
              </a:rPr>
              <a:t> </a:t>
            </a:r>
            <a:r>
              <a:rPr sz="800" spc="-40" dirty="0">
                <a:latin typeface="Trebuchet MS"/>
                <a:cs typeface="Trebuchet MS"/>
              </a:rPr>
              <a:t>Program,</a:t>
            </a:r>
            <a:r>
              <a:rPr sz="800" spc="-110" dirty="0">
                <a:latin typeface="Trebuchet MS"/>
                <a:cs typeface="Trebuchet MS"/>
              </a:rPr>
              <a:t> </a:t>
            </a:r>
            <a:r>
              <a:rPr sz="800" spc="-20" dirty="0">
                <a:latin typeface="Trebuchet MS"/>
                <a:cs typeface="Trebuchet MS"/>
              </a:rPr>
              <a:t>Penn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45" dirty="0">
                <a:latin typeface="Trebuchet MS"/>
                <a:cs typeface="Trebuchet MS"/>
              </a:rPr>
              <a:t>State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40" dirty="0">
                <a:latin typeface="Trebuchet MS"/>
                <a:cs typeface="Trebuchet MS"/>
              </a:rPr>
              <a:t>Extension.)</a:t>
            </a:r>
            <a:endParaRPr sz="8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slow">
    <p:wip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58821" y="458761"/>
            <a:ext cx="1519555" cy="193928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list</a:t>
            </a:r>
            <a:r>
              <a:rPr sz="1100" spc="4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4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emergency</a:t>
            </a:r>
            <a:r>
              <a:rPr sz="1100" spc="4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num- </a:t>
            </a:r>
            <a:r>
              <a:rPr sz="1100" dirty="0">
                <a:latin typeface="Times New Roman"/>
                <a:cs typeface="Times New Roman"/>
              </a:rPr>
              <a:t>ber</a:t>
            </a:r>
            <a:r>
              <a:rPr sz="1100" spc="3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4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their</a:t>
            </a:r>
            <a:r>
              <a:rPr sz="1100" spc="3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product</a:t>
            </a:r>
            <a:r>
              <a:rPr sz="1100" spc="40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la- </a:t>
            </a:r>
            <a:r>
              <a:rPr sz="1100" dirty="0">
                <a:latin typeface="Times New Roman"/>
                <a:cs typeface="Times New Roman"/>
              </a:rPr>
              <a:t>bels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anyone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call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4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information</a:t>
            </a:r>
            <a:r>
              <a:rPr sz="1100" spc="4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49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how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48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appropriately</a:t>
            </a:r>
            <a:r>
              <a:rPr sz="1100" spc="49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respond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emergency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situation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3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involves</a:t>
            </a:r>
            <a:r>
              <a:rPr sz="1100" spc="3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their</a:t>
            </a:r>
            <a:r>
              <a:rPr sz="1100" spc="38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prod- </a:t>
            </a:r>
            <a:r>
              <a:rPr sz="1100" dirty="0">
                <a:latin typeface="Times New Roman"/>
                <a:cs typeface="Times New Roman"/>
              </a:rPr>
              <a:t>uct</a:t>
            </a:r>
            <a:r>
              <a:rPr sz="1100" spc="3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3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5).</a:t>
            </a:r>
            <a:r>
              <a:rPr sz="1100" spc="3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35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can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3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check</a:t>
            </a:r>
            <a:r>
              <a:rPr sz="1100" spc="3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product’s </a:t>
            </a:r>
            <a:r>
              <a:rPr sz="1100" dirty="0">
                <a:latin typeface="Times New Roman"/>
                <a:cs typeface="Times New Roman"/>
              </a:rPr>
              <a:t>SDS</a:t>
            </a:r>
            <a:r>
              <a:rPr sz="1100" spc="3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sheet,</a:t>
            </a:r>
            <a:r>
              <a:rPr sz="1100" spc="3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which</a:t>
            </a:r>
            <a:r>
              <a:rPr sz="1100" spc="3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might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4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recommended</a:t>
            </a:r>
            <a:r>
              <a:rPr sz="1100" spc="48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spill </a:t>
            </a:r>
            <a:r>
              <a:rPr sz="1100" dirty="0">
                <a:latin typeface="Times New Roman"/>
                <a:cs typeface="Times New Roman"/>
              </a:rPr>
              <a:t>cleanup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advice.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SDSs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pro-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8821" y="2363152"/>
            <a:ext cx="3100705" cy="986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vide</a:t>
            </a:r>
            <a:r>
              <a:rPr sz="1100" spc="3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comprehensive</a:t>
            </a:r>
            <a:r>
              <a:rPr sz="1100" spc="3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information</a:t>
            </a:r>
            <a:r>
              <a:rPr sz="1100" spc="3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3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appropriate </a:t>
            </a:r>
            <a:r>
              <a:rPr sz="1100" dirty="0">
                <a:latin typeface="Times New Roman"/>
                <a:cs typeface="Times New Roman"/>
              </a:rPr>
              <a:t>responses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emergencies.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It’s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good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idea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 </a:t>
            </a:r>
            <a:r>
              <a:rPr sz="1100" dirty="0">
                <a:latin typeface="Times New Roman"/>
                <a:cs typeface="Times New Roman"/>
              </a:rPr>
              <a:t>SDS for each pesticide product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 you use and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some- </a:t>
            </a:r>
            <a:r>
              <a:rPr sz="1100" dirty="0">
                <a:latin typeface="Times New Roman"/>
                <a:cs typeface="Times New Roman"/>
              </a:rPr>
              <a:t>times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it’s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law: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every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workplace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where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employees </a:t>
            </a:r>
            <a:r>
              <a:rPr sz="1100" dirty="0">
                <a:latin typeface="Times New Roman"/>
                <a:cs typeface="Times New Roman"/>
              </a:rPr>
              <a:t>handle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OSHA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hazardous</a:t>
            </a:r>
            <a:r>
              <a:rPr sz="1100" i="1" spc="-5" dirty="0">
                <a:latin typeface="Times New Roman"/>
                <a:cs typeface="Times New Roman"/>
                <a:hlinkClick r:id="" action="ppaction://noactio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chemicals</a:t>
            </a:r>
            <a:r>
              <a:rPr sz="1100" i="1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required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have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SDS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products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use.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800" y="3436963"/>
            <a:ext cx="3100705" cy="866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614"/>
              </a:lnSpc>
              <a:spcBef>
                <a:spcPts val="100"/>
              </a:spcBef>
            </a:pPr>
            <a:r>
              <a:rPr sz="1400" b="1" spc="-75" dirty="0">
                <a:latin typeface="Tahoma"/>
                <a:cs typeface="Tahoma"/>
              </a:rPr>
              <a:t>Contact:</a:t>
            </a:r>
            <a:r>
              <a:rPr sz="1400" b="1" spc="-70" dirty="0">
                <a:latin typeface="Tahoma"/>
                <a:cs typeface="Tahoma"/>
              </a:rPr>
              <a:t> </a:t>
            </a:r>
            <a:r>
              <a:rPr sz="1400" b="1" spc="-50" dirty="0">
                <a:latin typeface="Tahoma"/>
                <a:cs typeface="Tahoma"/>
              </a:rPr>
              <a:t>Help</a:t>
            </a:r>
            <a:r>
              <a:rPr sz="1400" b="1" spc="-70" dirty="0">
                <a:latin typeface="Tahoma"/>
                <a:cs typeface="Tahoma"/>
              </a:rPr>
              <a:t> </a:t>
            </a:r>
            <a:r>
              <a:rPr sz="1400" b="1" spc="-75" dirty="0">
                <a:latin typeface="Tahoma"/>
                <a:cs typeface="Tahoma"/>
              </a:rPr>
              <a:t>From</a:t>
            </a:r>
            <a:r>
              <a:rPr sz="1400" b="1" spc="-70" dirty="0">
                <a:latin typeface="Tahoma"/>
                <a:cs typeface="Tahoma"/>
              </a:rPr>
              <a:t> </a:t>
            </a:r>
            <a:r>
              <a:rPr sz="1400" b="1" spc="-75" dirty="0">
                <a:latin typeface="Tahoma"/>
                <a:cs typeface="Tahoma"/>
              </a:rPr>
              <a:t>State</a:t>
            </a:r>
            <a:r>
              <a:rPr sz="1400" b="1" spc="-7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Agencies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reporting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Wisconsin</a:t>
            </a:r>
            <a:r>
              <a:rPr sz="1100" spc="6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Spill</a:t>
            </a:r>
            <a:r>
              <a:rPr sz="1100" spc="65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1100" spc="-25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Ho-</a:t>
            </a:r>
            <a:r>
              <a:rPr sz="1100" spc="-25" dirty="0">
                <a:solidFill>
                  <a:srgbClr val="215E9E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tline</a:t>
            </a:r>
            <a:r>
              <a:rPr sz="1100" dirty="0">
                <a:latin typeface="Times New Roman"/>
                <a:cs typeface="Times New Roman"/>
              </a:rPr>
              <a:t>,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emergency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response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professionals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area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notified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provide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technical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assis- </a:t>
            </a:r>
            <a:r>
              <a:rPr sz="1100" dirty="0">
                <a:latin typeface="Times New Roman"/>
                <a:cs typeface="Times New Roman"/>
              </a:rPr>
              <a:t>tance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Later,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needed,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technical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guidance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38305" y="458711"/>
            <a:ext cx="1824355" cy="178053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125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30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DNR</a:t>
            </a:r>
            <a:r>
              <a:rPr sz="1100" spc="130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30" dirty="0">
                <a:latin typeface="Times New Roman"/>
                <a:cs typeface="Times New Roman"/>
              </a:rPr>
              <a:t>  </a:t>
            </a:r>
            <a:r>
              <a:rPr sz="1100" spc="-35" dirty="0">
                <a:latin typeface="Times New Roman"/>
                <a:cs typeface="Times New Roman"/>
              </a:rPr>
              <a:t>DATCP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assist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containment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cleanup</a:t>
            </a:r>
            <a:r>
              <a:rPr sz="1100" spc="150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activities.</a:t>
            </a:r>
            <a:r>
              <a:rPr sz="1100" spc="150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50" dirty="0">
                <a:latin typeface="Times New Roman"/>
                <a:cs typeface="Times New Roman"/>
              </a:rPr>
              <a:t>  </a:t>
            </a:r>
            <a:r>
              <a:rPr sz="1100" spc="-10" dirty="0">
                <a:latin typeface="Times New Roman"/>
                <a:cs typeface="Times New Roman"/>
              </a:rPr>
              <a:t>small </a:t>
            </a:r>
            <a:r>
              <a:rPr sz="1100" dirty="0">
                <a:latin typeface="Times New Roman"/>
                <a:cs typeface="Times New Roman"/>
              </a:rPr>
              <a:t>spills,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cleanup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instructions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may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given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directly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you.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event</a:t>
            </a:r>
            <a:r>
              <a:rPr sz="1100" spc="2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major</a:t>
            </a:r>
            <a:r>
              <a:rPr sz="1100" spc="2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spills</a:t>
            </a:r>
            <a:r>
              <a:rPr sz="1100" spc="2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2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spills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adversely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affect</a:t>
            </a:r>
            <a:r>
              <a:rPr sz="1100" spc="-10" dirty="0">
                <a:latin typeface="Times New Roman"/>
                <a:cs typeface="Times New Roman"/>
              </a:rPr>
              <a:t> human </a:t>
            </a:r>
            <a:r>
              <a:rPr sz="1100" dirty="0">
                <a:latin typeface="Times New Roman"/>
                <a:cs typeface="Times New Roman"/>
              </a:rPr>
              <a:t>health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environmental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quality, </a:t>
            </a:r>
            <a:r>
              <a:rPr sz="1100" dirty="0">
                <a:latin typeface="Times New Roman"/>
                <a:cs typeface="Times New Roman"/>
              </a:rPr>
              <a:t>emergency</a:t>
            </a:r>
            <a:r>
              <a:rPr sz="1100" spc="2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response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personnel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assist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control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con- </a:t>
            </a:r>
            <a:r>
              <a:rPr sz="1100" spc="-10" dirty="0">
                <a:latin typeface="Times New Roman"/>
                <a:cs typeface="Times New Roman"/>
              </a:rPr>
              <a:t>tainment.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62062" y="2300313"/>
            <a:ext cx="3100705" cy="105029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40665" marR="5080" indent="-228600" algn="just">
              <a:lnSpc>
                <a:spcPct val="93300"/>
              </a:lnSpc>
              <a:spcBef>
                <a:spcPts val="225"/>
              </a:spcBef>
            </a:pPr>
            <a:r>
              <a:rPr sz="1600" spc="-114" dirty="0">
                <a:latin typeface="Yu Gothic"/>
                <a:cs typeface="Yu Gothic"/>
              </a:rPr>
              <a:t>☞</a:t>
            </a:r>
            <a:r>
              <a:rPr sz="1600" spc="-160" dirty="0">
                <a:latin typeface="Yu Gothic"/>
                <a:cs typeface="Yu Gothic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Remember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that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while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state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agencies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</a:t>
            </a:r>
            <a:r>
              <a:rPr sz="1100" spc="-15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y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provide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som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technical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assistance,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cleanup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activities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are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ul- timately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Times New Roman"/>
                <a:cs typeface="Times New Roman"/>
              </a:rPr>
              <a:t>your</a:t>
            </a:r>
            <a:r>
              <a:rPr sz="1100" b="1" spc="-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responsibility.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You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must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also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clean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up </a:t>
            </a:r>
            <a:r>
              <a:rPr sz="1100" spc="15" dirty="0">
                <a:latin typeface="Times New Roman"/>
                <a:cs typeface="Times New Roman"/>
              </a:rPr>
              <a:t>a</a:t>
            </a:r>
            <a:r>
              <a:rPr sz="1100" spc="-15" dirty="0">
                <a:latin typeface="Times New Roman"/>
                <a:cs typeface="Times New Roman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y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vehicles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d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equipment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were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contaminated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either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result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of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original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accident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or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during</a:t>
            </a:r>
            <a:r>
              <a:rPr sz="1100" dirty="0">
                <a:latin typeface="Times New Roman"/>
                <a:cs typeface="Times New Roman"/>
              </a:rPr>
              <a:t> the </a:t>
            </a:r>
            <a:r>
              <a:rPr sz="1100" spc="-5" dirty="0">
                <a:latin typeface="Times New Roman"/>
                <a:cs typeface="Times New Roman"/>
              </a:rPr>
              <a:t>cleanup</a:t>
            </a:r>
            <a:r>
              <a:rPr sz="1100" dirty="0">
                <a:latin typeface="Times New Roman"/>
                <a:cs typeface="Times New Roman"/>
              </a:rPr>
              <a:t> procedure.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61980" y="3474846"/>
            <a:ext cx="3100070" cy="510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DNR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requires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party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responsible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spill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submit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written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follow-</a:t>
            </a:r>
            <a:r>
              <a:rPr sz="1100" dirty="0">
                <a:latin typeface="Times New Roman"/>
                <a:cs typeface="Times New Roman"/>
              </a:rPr>
              <a:t>up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report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within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45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days </a:t>
            </a:r>
            <a:r>
              <a:rPr sz="1100" dirty="0">
                <a:latin typeface="Times New Roman"/>
                <a:cs typeface="Times New Roman"/>
              </a:rPr>
              <a:t>after 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initial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notification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 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spill.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4200" y="4560315"/>
            <a:ext cx="6346190" cy="2188845"/>
          </a:xfrm>
          <a:custGeom>
            <a:avLst/>
            <a:gdLst/>
            <a:ahLst/>
            <a:cxnLst/>
            <a:rect l="l" t="t" r="r" b="b"/>
            <a:pathLst>
              <a:path w="6346190" h="2188845">
                <a:moveTo>
                  <a:pt x="6193790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2036445"/>
                </a:lnTo>
                <a:lnTo>
                  <a:pt x="7769" y="2084613"/>
                </a:lnTo>
                <a:lnTo>
                  <a:pt x="29405" y="2126448"/>
                </a:lnTo>
                <a:lnTo>
                  <a:pt x="62396" y="2159439"/>
                </a:lnTo>
                <a:lnTo>
                  <a:pt x="104231" y="2181075"/>
                </a:lnTo>
                <a:lnTo>
                  <a:pt x="152400" y="2188845"/>
                </a:lnTo>
                <a:lnTo>
                  <a:pt x="6193790" y="2188845"/>
                </a:lnTo>
                <a:lnTo>
                  <a:pt x="6241958" y="2181075"/>
                </a:lnTo>
                <a:lnTo>
                  <a:pt x="6283793" y="2159439"/>
                </a:lnTo>
                <a:lnTo>
                  <a:pt x="6316784" y="2126448"/>
                </a:lnTo>
                <a:lnTo>
                  <a:pt x="6338420" y="2084613"/>
                </a:lnTo>
                <a:lnTo>
                  <a:pt x="6346190" y="2036445"/>
                </a:lnTo>
                <a:lnTo>
                  <a:pt x="6346190" y="152400"/>
                </a:lnTo>
                <a:lnTo>
                  <a:pt x="6338420" y="104231"/>
                </a:lnTo>
                <a:lnTo>
                  <a:pt x="6316784" y="62396"/>
                </a:lnTo>
                <a:lnTo>
                  <a:pt x="6283793" y="29405"/>
                </a:lnTo>
                <a:lnTo>
                  <a:pt x="6241958" y="7769"/>
                </a:lnTo>
                <a:lnTo>
                  <a:pt x="6193790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29740" y="4514712"/>
            <a:ext cx="6249670" cy="204597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09"/>
              </a:spcBef>
            </a:pPr>
            <a:r>
              <a:rPr sz="1000" b="1" spc="-10" dirty="0">
                <a:latin typeface="Trebuchet MS"/>
                <a:cs typeface="Trebuchet MS"/>
              </a:rPr>
              <a:t>Federal</a:t>
            </a:r>
            <a:r>
              <a:rPr sz="1000" b="1" spc="-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Spill Reporting</a:t>
            </a:r>
            <a:r>
              <a:rPr sz="1000" b="1" spc="-5" dirty="0">
                <a:latin typeface="Trebuchet MS"/>
                <a:cs typeface="Trebuchet MS"/>
              </a:rPr>
              <a:t> </a:t>
            </a:r>
            <a:r>
              <a:rPr sz="1000" b="1" spc="-10" dirty="0">
                <a:latin typeface="Trebuchet MS"/>
                <a:cs typeface="Trebuchet MS"/>
              </a:rPr>
              <a:t>Requirements</a:t>
            </a:r>
            <a:endParaRPr sz="1000">
              <a:latin typeface="Trebuchet MS"/>
              <a:cs typeface="Trebuchet MS"/>
            </a:endParaRPr>
          </a:p>
          <a:p>
            <a:pPr marL="12700" marR="5080" algn="just">
              <a:lnSpc>
                <a:spcPct val="104200"/>
              </a:lnSpc>
              <a:spcBef>
                <a:spcPts val="359"/>
              </a:spcBef>
            </a:pPr>
            <a:r>
              <a:rPr sz="1000" spc="-40" dirty="0">
                <a:latin typeface="Microsoft Sans Serif"/>
                <a:cs typeface="Microsoft Sans Serif"/>
              </a:rPr>
              <a:t>In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some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circumstances,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you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must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60" dirty="0">
                <a:latin typeface="Microsoft Sans Serif"/>
                <a:cs typeface="Microsoft Sans Serif"/>
              </a:rPr>
              <a:t>also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15" dirty="0">
                <a:latin typeface="Microsoft Sans Serif"/>
                <a:cs typeface="Microsoft Sans Serif"/>
              </a:rPr>
              <a:t>report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30" dirty="0">
                <a:latin typeface="Microsoft Sans Serif"/>
                <a:cs typeface="Microsoft Sans Serif"/>
              </a:rPr>
              <a:t>a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spill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30" dirty="0">
                <a:latin typeface="Microsoft Sans Serif"/>
                <a:cs typeface="Microsoft Sans Serif"/>
              </a:rPr>
              <a:t>to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federal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authorities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through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the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215E9E"/>
                </a:solidFill>
                <a:latin typeface="Microsoft Sans Serif"/>
                <a:cs typeface="Microsoft Sans Serif"/>
                <a:hlinkClick r:id="rId3"/>
              </a:rPr>
              <a:t>National</a:t>
            </a:r>
            <a:r>
              <a:rPr sz="1000" spc="5" dirty="0">
                <a:solidFill>
                  <a:srgbClr val="215E9E"/>
                </a:solidFill>
                <a:latin typeface="Microsoft Sans Serif"/>
                <a:cs typeface="Microsoft Sans Serif"/>
                <a:hlinkClick r:id="rId3"/>
              </a:rPr>
              <a:t> </a:t>
            </a:r>
            <a:r>
              <a:rPr sz="1000" spc="-75" dirty="0">
                <a:solidFill>
                  <a:srgbClr val="215E9E"/>
                </a:solidFill>
                <a:latin typeface="Microsoft Sans Serif"/>
                <a:cs typeface="Microsoft Sans Serif"/>
                <a:hlinkClick r:id="rId3"/>
              </a:rPr>
              <a:t>Response</a:t>
            </a:r>
            <a:r>
              <a:rPr sz="1000" spc="5" dirty="0">
                <a:solidFill>
                  <a:srgbClr val="215E9E"/>
                </a:solidFill>
                <a:latin typeface="Microsoft Sans Serif"/>
                <a:cs typeface="Microsoft Sans Serif"/>
                <a:hlinkClick r:id="rId3"/>
              </a:rPr>
              <a:t> </a:t>
            </a:r>
            <a:r>
              <a:rPr sz="1000" spc="-30" dirty="0">
                <a:solidFill>
                  <a:srgbClr val="215E9E"/>
                </a:solidFill>
                <a:latin typeface="Microsoft Sans Serif"/>
                <a:cs typeface="Microsoft Sans Serif"/>
                <a:hlinkClick r:id="rId3"/>
              </a:rPr>
              <a:t>Center’s</a:t>
            </a:r>
            <a:r>
              <a:rPr sz="1000" spc="5" dirty="0">
                <a:solidFill>
                  <a:srgbClr val="215E9E"/>
                </a:solidFill>
                <a:latin typeface="Microsoft Sans Serif"/>
                <a:cs typeface="Microsoft Sans Serif"/>
                <a:hlinkClick r:id="rId3"/>
              </a:rPr>
              <a:t> </a:t>
            </a:r>
            <a:r>
              <a:rPr sz="1000" spc="10" dirty="0">
                <a:solidFill>
                  <a:srgbClr val="215E9E"/>
                </a:solidFill>
                <a:latin typeface="Microsoft Sans Serif"/>
                <a:cs typeface="Microsoft Sans Serif"/>
                <a:hlinkClick r:id="rId3"/>
              </a:rPr>
              <a:t>toll‑</a:t>
            </a:r>
            <a:r>
              <a:rPr sz="1000" spc="-15" dirty="0">
                <a:solidFill>
                  <a:srgbClr val="215E9E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215E9E"/>
                </a:solidFill>
                <a:latin typeface="Microsoft Sans Serif"/>
                <a:cs typeface="Microsoft Sans Serif"/>
                <a:hlinkClick r:id="rId3"/>
              </a:rPr>
              <a:t>free</a:t>
            </a:r>
            <a:r>
              <a:rPr sz="1000" spc="10" dirty="0">
                <a:solidFill>
                  <a:srgbClr val="215E9E"/>
                </a:solidFill>
                <a:latin typeface="Microsoft Sans Serif"/>
                <a:cs typeface="Microsoft Sans Serif"/>
                <a:hlinkClick r:id="rId3"/>
              </a:rPr>
              <a:t> </a:t>
            </a:r>
            <a:r>
              <a:rPr sz="1000" spc="-20" dirty="0">
                <a:solidFill>
                  <a:srgbClr val="215E9E"/>
                </a:solidFill>
                <a:latin typeface="Microsoft Sans Serif"/>
                <a:cs typeface="Microsoft Sans Serif"/>
                <a:hlinkClick r:id="rId3"/>
              </a:rPr>
              <a:t>hotline</a:t>
            </a:r>
            <a:r>
              <a:rPr sz="1000" spc="-20" dirty="0">
                <a:latin typeface="Microsoft Sans Serif"/>
                <a:cs typeface="Microsoft Sans Serif"/>
              </a:rPr>
              <a:t>.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This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is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in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addition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30" dirty="0">
                <a:latin typeface="Microsoft Sans Serif"/>
                <a:cs typeface="Microsoft Sans Serif"/>
              </a:rPr>
              <a:t>to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notifying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the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state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DNR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through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the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15E9E"/>
                </a:solidFill>
                <a:latin typeface="Microsoft Sans Serif"/>
                <a:cs typeface="Microsoft Sans Serif"/>
                <a:hlinkClick r:id="rId4"/>
              </a:rPr>
              <a:t>Wisconsin</a:t>
            </a:r>
            <a:r>
              <a:rPr sz="1000" spc="10" dirty="0">
                <a:solidFill>
                  <a:srgbClr val="215E9E"/>
                </a:solidFill>
                <a:latin typeface="Microsoft Sans Serif"/>
                <a:cs typeface="Microsoft Sans Serif"/>
                <a:hlinkClick r:id="rId4"/>
              </a:rPr>
              <a:t> </a:t>
            </a:r>
            <a:r>
              <a:rPr sz="1000" spc="-50" dirty="0">
                <a:solidFill>
                  <a:srgbClr val="215E9E"/>
                </a:solidFill>
                <a:latin typeface="Microsoft Sans Serif"/>
                <a:cs typeface="Microsoft Sans Serif"/>
                <a:hlinkClick r:id="rId4"/>
              </a:rPr>
              <a:t>Spill</a:t>
            </a:r>
            <a:r>
              <a:rPr sz="1000" spc="10" dirty="0">
                <a:solidFill>
                  <a:srgbClr val="215E9E"/>
                </a:solidFill>
                <a:latin typeface="Microsoft Sans Serif"/>
                <a:cs typeface="Microsoft Sans Serif"/>
                <a:hlinkClick r:id="rId4"/>
              </a:rPr>
              <a:t> </a:t>
            </a:r>
            <a:r>
              <a:rPr sz="1000" spc="-10" dirty="0">
                <a:solidFill>
                  <a:srgbClr val="215E9E"/>
                </a:solidFill>
                <a:latin typeface="Microsoft Sans Serif"/>
                <a:cs typeface="Microsoft Sans Serif"/>
                <a:hlinkClick r:id="rId4"/>
              </a:rPr>
              <a:t>Hotline</a:t>
            </a:r>
            <a:r>
              <a:rPr sz="1000" spc="-10" dirty="0">
                <a:latin typeface="Microsoft Sans Serif"/>
                <a:cs typeface="Microsoft Sans Serif"/>
              </a:rPr>
              <a:t>.</a:t>
            </a:r>
            <a:endParaRPr sz="10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409"/>
              </a:spcBef>
            </a:pPr>
            <a:r>
              <a:rPr sz="1000" spc="-55" dirty="0">
                <a:latin typeface="Microsoft Sans Serif"/>
                <a:cs typeface="Microsoft Sans Serif"/>
              </a:rPr>
              <a:t>You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must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call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National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80" dirty="0">
                <a:latin typeface="Microsoft Sans Serif"/>
                <a:cs typeface="Microsoft Sans Serif"/>
              </a:rPr>
              <a:t>Response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Center’s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toll‑free</a:t>
            </a:r>
            <a:r>
              <a:rPr sz="1000" spc="-10" dirty="0">
                <a:latin typeface="Microsoft Sans Serif"/>
                <a:cs typeface="Microsoft Sans Serif"/>
              </a:rPr>
              <a:t> hotline </a:t>
            </a:r>
            <a:r>
              <a:rPr sz="1000" spc="-25" dirty="0">
                <a:latin typeface="Microsoft Sans Serif"/>
                <a:cs typeface="Microsoft Sans Serif"/>
              </a:rPr>
              <a:t>(800‑424‑8802)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if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you</a:t>
            </a:r>
            <a:r>
              <a:rPr sz="1000" spc="-10" dirty="0">
                <a:latin typeface="Microsoft Sans Serif"/>
                <a:cs typeface="Microsoft Sans Serif"/>
              </a:rPr>
              <a:t> spill:</a:t>
            </a:r>
            <a:endParaRPr sz="1000">
              <a:latin typeface="Microsoft Sans Serif"/>
              <a:cs typeface="Microsoft Sans Serif"/>
            </a:endParaRPr>
          </a:p>
          <a:p>
            <a:pPr marL="125095" indent="-112395" algn="just">
              <a:lnSpc>
                <a:spcPct val="100000"/>
              </a:lnSpc>
              <a:spcBef>
                <a:spcPts val="409"/>
              </a:spcBef>
              <a:buChar char="•"/>
              <a:tabLst>
                <a:tab pos="125095" algn="l"/>
              </a:tabLst>
            </a:pPr>
            <a:r>
              <a:rPr sz="1000" dirty="0">
                <a:latin typeface="Microsoft Sans Serif"/>
                <a:cs typeface="Microsoft Sans Serif"/>
              </a:rPr>
              <a:t>A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15E9E"/>
                </a:solidFill>
                <a:latin typeface="Microsoft Sans Serif"/>
                <a:cs typeface="Microsoft Sans Serif"/>
                <a:hlinkClick r:id="rId5"/>
              </a:rPr>
              <a:t>CERCLA</a:t>
            </a:r>
            <a:r>
              <a:rPr sz="1000" dirty="0">
                <a:solidFill>
                  <a:srgbClr val="215E9E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latin typeface="Microsoft Sans Serif"/>
                <a:cs typeface="Microsoft Sans Serif"/>
              </a:rPr>
              <a:t>substance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in </a:t>
            </a:r>
            <a:r>
              <a:rPr sz="1000" spc="-90" dirty="0">
                <a:latin typeface="Microsoft Sans Serif"/>
                <a:cs typeface="Microsoft Sans Serif"/>
              </a:rPr>
              <a:t>an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amount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that </a:t>
            </a:r>
            <a:r>
              <a:rPr sz="1000" spc="-40" dirty="0">
                <a:latin typeface="Microsoft Sans Serif"/>
                <a:cs typeface="Microsoft Sans Serif"/>
              </a:rPr>
              <a:t>meets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or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exceeds</a:t>
            </a:r>
            <a:r>
              <a:rPr sz="1000" dirty="0">
                <a:latin typeface="Microsoft Sans Serif"/>
                <a:cs typeface="Microsoft Sans Serif"/>
              </a:rPr>
              <a:t> its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RQ.</a:t>
            </a:r>
            <a:endParaRPr sz="1000">
              <a:latin typeface="Microsoft Sans Serif"/>
              <a:cs typeface="Microsoft Sans Serif"/>
            </a:endParaRPr>
          </a:p>
          <a:p>
            <a:pPr marL="125095" marR="6350" indent="-112395" algn="just">
              <a:lnSpc>
                <a:spcPct val="104200"/>
              </a:lnSpc>
              <a:spcBef>
                <a:spcPts val="359"/>
              </a:spcBef>
              <a:buChar char="•"/>
              <a:tabLst>
                <a:tab pos="127000" algn="l"/>
              </a:tabLst>
            </a:pPr>
            <a:r>
              <a:rPr sz="1000" dirty="0">
                <a:latin typeface="Microsoft Sans Serif"/>
                <a:cs typeface="Microsoft Sans Serif"/>
              </a:rPr>
              <a:t>A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215E9E"/>
                </a:solidFill>
                <a:latin typeface="Microsoft Sans Serif"/>
                <a:cs typeface="Microsoft Sans Serif"/>
                <a:hlinkClick r:id="rId6"/>
              </a:rPr>
              <a:t>CWA</a:t>
            </a:r>
            <a:r>
              <a:rPr sz="1000" spc="15" dirty="0">
                <a:solidFill>
                  <a:srgbClr val="215E9E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latin typeface="Microsoft Sans Serif"/>
                <a:cs typeface="Microsoft Sans Serif"/>
              </a:rPr>
              <a:t>substance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in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90" dirty="0">
                <a:latin typeface="Microsoft Sans Serif"/>
                <a:cs typeface="Microsoft Sans Serif"/>
              </a:rPr>
              <a:t>an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amount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meeting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or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exceeding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substance’s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RQ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if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it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enters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70" dirty="0">
                <a:latin typeface="Microsoft Sans Serif"/>
                <a:cs typeface="Microsoft Sans Serif"/>
              </a:rPr>
              <a:t>navigable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waters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or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70" dirty="0">
                <a:latin typeface="Microsoft Sans Serif"/>
                <a:cs typeface="Microsoft Sans Serif"/>
              </a:rPr>
              <a:t>areas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near 	</a:t>
            </a:r>
            <a:r>
              <a:rPr sz="1000" spc="-70" dirty="0">
                <a:latin typeface="Microsoft Sans Serif"/>
                <a:cs typeface="Microsoft Sans Serif"/>
              </a:rPr>
              <a:t>such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waters</a:t>
            </a:r>
            <a:r>
              <a:rPr sz="1000" spc="-45" dirty="0">
                <a:latin typeface="Microsoft Sans Serif"/>
                <a:cs typeface="Microsoft Sans Serif"/>
              </a:rPr>
              <a:t> </a:t>
            </a:r>
            <a:r>
              <a:rPr sz="1000" spc="-90" dirty="0">
                <a:latin typeface="Microsoft Sans Serif"/>
                <a:cs typeface="Microsoft Sans Serif"/>
              </a:rPr>
              <a:t>(as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defined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by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-10" dirty="0">
                <a:latin typeface="Microsoft Sans Serif"/>
                <a:cs typeface="Microsoft Sans Serif"/>
              </a:rPr>
              <a:t> CWA).</a:t>
            </a:r>
            <a:endParaRPr sz="1000">
              <a:latin typeface="Microsoft Sans Serif"/>
              <a:cs typeface="Microsoft Sans Serif"/>
            </a:endParaRPr>
          </a:p>
          <a:p>
            <a:pPr marL="125095" marR="5080" indent="-112395" algn="just">
              <a:lnSpc>
                <a:spcPct val="104200"/>
              </a:lnSpc>
              <a:spcBef>
                <a:spcPts val="355"/>
              </a:spcBef>
              <a:buChar char="•"/>
              <a:tabLst>
                <a:tab pos="127000" algn="l"/>
              </a:tabLst>
            </a:pPr>
            <a:r>
              <a:rPr sz="1000" dirty="0">
                <a:latin typeface="Microsoft Sans Serif"/>
                <a:cs typeface="Microsoft Sans Serif"/>
              </a:rPr>
              <a:t>A </a:t>
            </a:r>
            <a:r>
              <a:rPr sz="1000" spc="10" dirty="0">
                <a:latin typeface="Microsoft Sans Serif"/>
                <a:cs typeface="Microsoft Sans Serif"/>
              </a:rPr>
              <a:t>DOT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hazardous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material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during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the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course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of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transportation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(including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loading,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unloading,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75" dirty="0">
                <a:latin typeface="Microsoft Sans Serif"/>
                <a:cs typeface="Microsoft Sans Serif"/>
              </a:rPr>
              <a:t>and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temporary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storage)</a:t>
            </a:r>
            <a:r>
              <a:rPr sz="1000" spc="-15" dirty="0">
                <a:latin typeface="Microsoft Sans Serif"/>
                <a:cs typeface="Microsoft Sans Serif"/>
              </a:rPr>
              <a:t> 	</a:t>
            </a:r>
            <a:r>
              <a:rPr sz="1000" spc="-30" dirty="0">
                <a:latin typeface="Microsoft Sans Serif"/>
                <a:cs typeface="Microsoft Sans Serif"/>
              </a:rPr>
              <a:t>if,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due</a:t>
            </a:r>
            <a:r>
              <a:rPr sz="1000" spc="30" dirty="0">
                <a:latin typeface="Microsoft Sans Serif"/>
                <a:cs typeface="Microsoft Sans Serif"/>
              </a:rPr>
              <a:t> to </a:t>
            </a:r>
            <a:r>
              <a:rPr sz="1000" spc="-20" dirty="0">
                <a:latin typeface="Microsoft Sans Serif"/>
                <a:cs typeface="Microsoft Sans Serif"/>
              </a:rPr>
              <a:t>the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hazardous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material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spilled,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anyone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is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hospitalized,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the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general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public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is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60" dirty="0">
                <a:latin typeface="Microsoft Sans Serif"/>
                <a:cs typeface="Microsoft Sans Serif"/>
              </a:rPr>
              <a:t>evacuated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10" dirty="0">
                <a:latin typeface="Microsoft Sans Serif"/>
                <a:cs typeface="Microsoft Sans Serif"/>
              </a:rPr>
              <a:t>for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at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least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one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hour,</a:t>
            </a:r>
            <a:r>
              <a:rPr sz="1000" spc="-60" dirty="0">
                <a:latin typeface="Microsoft Sans Serif"/>
                <a:cs typeface="Microsoft Sans Serif"/>
              </a:rPr>
              <a:t> 	</a:t>
            </a:r>
            <a:r>
              <a:rPr sz="1000" spc="25" dirty="0">
                <a:latin typeface="Microsoft Sans Serif"/>
                <a:cs typeface="Microsoft Sans Serif"/>
              </a:rPr>
              <a:t>or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130" dirty="0">
                <a:latin typeface="Microsoft Sans Serif"/>
                <a:cs typeface="Microsoft Sans Serif"/>
              </a:rPr>
              <a:t>a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major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road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is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closed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10" dirty="0">
                <a:latin typeface="Microsoft Sans Serif"/>
                <a:cs typeface="Microsoft Sans Serif"/>
              </a:rPr>
              <a:t>for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at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least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one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hour.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90" dirty="0">
                <a:latin typeface="Microsoft Sans Serif"/>
                <a:cs typeface="Microsoft Sans Serif"/>
              </a:rPr>
              <a:t>Even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if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these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conditions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do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not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exist,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you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must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15" dirty="0">
                <a:latin typeface="Microsoft Sans Serif"/>
                <a:cs typeface="Microsoft Sans Serif"/>
              </a:rPr>
              <a:t>report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the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spill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if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you</a:t>
            </a:r>
            <a:r>
              <a:rPr sz="1000" spc="-30" dirty="0">
                <a:latin typeface="Microsoft Sans Serif"/>
                <a:cs typeface="Microsoft Sans Serif"/>
              </a:rPr>
              <a:t> 	</a:t>
            </a:r>
            <a:r>
              <a:rPr sz="1000" spc="-40" dirty="0">
                <a:latin typeface="Microsoft Sans Serif"/>
                <a:cs typeface="Microsoft Sans Serif"/>
              </a:rPr>
              <a:t>feel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30" dirty="0">
                <a:latin typeface="Microsoft Sans Serif"/>
                <a:cs typeface="Microsoft Sans Serif"/>
              </a:rPr>
              <a:t>it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does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create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30" dirty="0">
                <a:latin typeface="Microsoft Sans Serif"/>
                <a:cs typeface="Microsoft Sans Serif"/>
              </a:rPr>
              <a:t>a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hazardous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situation.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71500" y="4547615"/>
            <a:ext cx="6371590" cy="2214245"/>
            <a:chOff x="571500" y="4547615"/>
            <a:chExt cx="6371590" cy="2214245"/>
          </a:xfrm>
        </p:grpSpPr>
        <p:sp>
          <p:nvSpPr>
            <p:cNvPr id="15" name="object 15"/>
            <p:cNvSpPr/>
            <p:nvPr/>
          </p:nvSpPr>
          <p:spPr>
            <a:xfrm>
              <a:off x="584200" y="4560315"/>
              <a:ext cx="6346190" cy="2188845"/>
            </a:xfrm>
            <a:custGeom>
              <a:avLst/>
              <a:gdLst/>
              <a:ahLst/>
              <a:cxnLst/>
              <a:rect l="l" t="t" r="r" b="b"/>
              <a:pathLst>
                <a:path w="6346190" h="2188845">
                  <a:moveTo>
                    <a:pt x="152400" y="0"/>
                  </a:move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2036445"/>
                  </a:lnTo>
                  <a:lnTo>
                    <a:pt x="7769" y="2084613"/>
                  </a:lnTo>
                  <a:lnTo>
                    <a:pt x="29405" y="2126448"/>
                  </a:lnTo>
                  <a:lnTo>
                    <a:pt x="62396" y="2159439"/>
                  </a:lnTo>
                  <a:lnTo>
                    <a:pt x="104231" y="2181075"/>
                  </a:lnTo>
                  <a:lnTo>
                    <a:pt x="152400" y="2188845"/>
                  </a:lnTo>
                  <a:lnTo>
                    <a:pt x="6193790" y="2188845"/>
                  </a:lnTo>
                  <a:lnTo>
                    <a:pt x="6241958" y="2181075"/>
                  </a:lnTo>
                  <a:lnTo>
                    <a:pt x="6283793" y="2159439"/>
                  </a:lnTo>
                  <a:lnTo>
                    <a:pt x="6316784" y="2126448"/>
                  </a:lnTo>
                  <a:lnTo>
                    <a:pt x="6338420" y="2084613"/>
                  </a:lnTo>
                  <a:lnTo>
                    <a:pt x="6346190" y="2036445"/>
                  </a:lnTo>
                  <a:lnTo>
                    <a:pt x="6346190" y="152400"/>
                  </a:lnTo>
                  <a:lnTo>
                    <a:pt x="6338420" y="104231"/>
                  </a:lnTo>
                  <a:lnTo>
                    <a:pt x="6316784" y="62396"/>
                  </a:lnTo>
                  <a:lnTo>
                    <a:pt x="6283793" y="29405"/>
                  </a:lnTo>
                  <a:lnTo>
                    <a:pt x="6241958" y="7769"/>
                  </a:lnTo>
                  <a:lnTo>
                    <a:pt x="6193790" y="0"/>
                  </a:lnTo>
                  <a:lnTo>
                    <a:pt x="15240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96655" y="4779517"/>
              <a:ext cx="5721350" cy="0"/>
            </a:xfrm>
            <a:custGeom>
              <a:avLst/>
              <a:gdLst/>
              <a:ahLst/>
              <a:cxnLst/>
              <a:rect l="l" t="t" r="r" b="b"/>
              <a:pathLst>
                <a:path w="5721350">
                  <a:moveTo>
                    <a:pt x="0" y="0"/>
                  </a:moveTo>
                  <a:lnTo>
                    <a:pt x="5721273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230183" y="514350"/>
            <a:ext cx="2755900" cy="952500"/>
            <a:chOff x="2230183" y="514350"/>
            <a:chExt cx="2755900" cy="952500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42883" y="527062"/>
              <a:ext cx="2730372" cy="92661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242883" y="527050"/>
              <a:ext cx="2730500" cy="927100"/>
            </a:xfrm>
            <a:custGeom>
              <a:avLst/>
              <a:gdLst/>
              <a:ahLst/>
              <a:cxnLst/>
              <a:rect l="l" t="t" r="r" b="b"/>
              <a:pathLst>
                <a:path w="2730500" h="927100">
                  <a:moveTo>
                    <a:pt x="0" y="926630"/>
                  </a:moveTo>
                  <a:lnTo>
                    <a:pt x="2730373" y="926630"/>
                  </a:lnTo>
                  <a:lnTo>
                    <a:pt x="2730373" y="0"/>
                  </a:lnTo>
                  <a:lnTo>
                    <a:pt x="0" y="0"/>
                  </a:lnTo>
                  <a:lnTo>
                    <a:pt x="0" y="92663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236533" y="1518691"/>
            <a:ext cx="2743200" cy="61595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04140" rIns="0" bIns="0" rtlCol="0">
            <a:spAutoFit/>
          </a:bodyPr>
          <a:lstStyle/>
          <a:p>
            <a:pPr marL="63500" marR="55244" algn="just">
              <a:lnSpc>
                <a:spcPts val="1100"/>
              </a:lnSpc>
              <a:spcBef>
                <a:spcPts val="820"/>
              </a:spcBef>
            </a:pPr>
            <a:r>
              <a:rPr sz="1000" b="1" spc="-55" dirty="0">
                <a:latin typeface="Tahoma"/>
                <a:cs typeface="Tahoma"/>
              </a:rPr>
              <a:t>Figure</a:t>
            </a:r>
            <a:r>
              <a:rPr sz="1000" b="1" spc="-100" dirty="0">
                <a:latin typeface="Tahoma"/>
                <a:cs typeface="Tahoma"/>
              </a:rPr>
              <a:t> 5:</a:t>
            </a:r>
            <a:r>
              <a:rPr sz="1000" b="1" spc="-90" dirty="0">
                <a:latin typeface="Tahoma"/>
                <a:cs typeface="Tahoma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Most,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75" dirty="0">
                <a:latin typeface="Trebuchet MS"/>
                <a:cs typeface="Trebuchet MS"/>
              </a:rPr>
              <a:t>if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not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90" dirty="0">
                <a:latin typeface="Trebuchet MS"/>
                <a:cs typeface="Trebuchet MS"/>
              </a:rPr>
              <a:t>all,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pesticide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labels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will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have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8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24-</a:t>
            </a:r>
            <a:r>
              <a:rPr sz="1000" spc="-15" dirty="0">
                <a:latin typeface="Trebuchet MS"/>
                <a:cs typeface="Trebuchet MS"/>
              </a:rPr>
              <a:t>hour</a:t>
            </a:r>
            <a:r>
              <a:rPr sz="1000" spc="-8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emergency</a:t>
            </a:r>
            <a:r>
              <a:rPr sz="1000" spc="-8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phone</a:t>
            </a:r>
            <a:r>
              <a:rPr sz="1000" spc="-8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number</a:t>
            </a:r>
            <a:r>
              <a:rPr sz="1000" spc="-8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you</a:t>
            </a:r>
            <a:r>
              <a:rPr sz="1000" spc="-8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can</a:t>
            </a:r>
            <a:r>
              <a:rPr sz="1000" spc="-8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call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for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advice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on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spills,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as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well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as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medical</a:t>
            </a:r>
            <a:r>
              <a:rPr sz="1000" spc="-15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emergencies.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slow">
    <p:wip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7507684" y="6572694"/>
            <a:ext cx="143510" cy="727075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100" dirty="0">
                <a:solidFill>
                  <a:srgbClr val="FFFFFF"/>
                </a:solidFill>
                <a:latin typeface="Trebuchet MS"/>
                <a:cs typeface="Trebuchet MS"/>
              </a:rPr>
              <a:t>SECTION</a:t>
            </a:r>
            <a:r>
              <a:rPr sz="800" b="1" spc="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35" dirty="0">
                <a:solidFill>
                  <a:srgbClr val="FFFFFF"/>
                </a:solidFill>
                <a:latin typeface="Trebuchet MS"/>
                <a:cs typeface="Trebuchet MS"/>
              </a:rPr>
              <a:t>VII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79084" y="6572694"/>
            <a:ext cx="143510" cy="883285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-20" dirty="0">
                <a:solidFill>
                  <a:srgbClr val="FFFFFF"/>
                </a:solidFill>
                <a:latin typeface="Trebuchet MS"/>
                <a:cs typeface="Trebuchet MS"/>
              </a:rPr>
              <a:t>Applying</a:t>
            </a:r>
            <a:r>
              <a:rPr sz="8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Trebuchet MS"/>
                <a:cs typeface="Trebuchet MS"/>
              </a:rPr>
              <a:t>Pesticides</a:t>
            </a:r>
            <a:endParaRPr sz="800">
              <a:latin typeface="Trebuchet MS"/>
              <a:cs typeface="Trebuchet MS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822959" y="1379474"/>
          <a:ext cx="6339204" cy="1380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690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b="1" spc="1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LEARNING</a:t>
                      </a:r>
                      <a:r>
                        <a:rPr sz="1400" b="1" spc="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OBJECTIVES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683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 gridSpan="2">
                  <a:txBody>
                    <a:bodyPr/>
                    <a:lstStyle/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25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List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factors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necessary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pests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attack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wood.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59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Outline</a:t>
                      </a:r>
                      <a:r>
                        <a:rPr sz="1000" b="1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1000" b="1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primary</a:t>
                      </a:r>
                      <a:r>
                        <a:rPr sz="1000" b="1" spc="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means</a:t>
                      </a:r>
                      <a:r>
                        <a:rPr sz="1000" b="1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b="1" spc="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protecting</a:t>
                      </a:r>
                      <a:r>
                        <a:rPr sz="1000" b="1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wood</a:t>
                      </a:r>
                      <a:r>
                        <a:rPr sz="1000" b="1" spc="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from</a:t>
                      </a:r>
                      <a:r>
                        <a:rPr sz="1000" b="1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pests.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59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List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benefits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drying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wood,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including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advantages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disadvantages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air-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kiln-drying.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59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Describe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factors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that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determine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effectiveness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wood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preservation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treatments.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59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Identify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precautions to take to reduce pest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damage to wood held at your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establishment.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802096" y="2959068"/>
            <a:ext cx="610235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-50" dirty="0">
                <a:latin typeface="Times New Roman"/>
                <a:cs typeface="Times New Roman"/>
              </a:rPr>
              <a:t>W</a:t>
            </a:r>
            <a:endParaRPr sz="48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86552" y="3121096"/>
            <a:ext cx="25241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ood is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renewable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natural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resource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pro-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86552" y="3279795"/>
            <a:ext cx="25241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vides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thousands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products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improve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our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86552" y="3438494"/>
            <a:ext cx="25241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imes New Roman"/>
                <a:cs typeface="Times New Roman"/>
              </a:rPr>
              <a:t>lives.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The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construction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industry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relies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heavily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0290" y="3597193"/>
            <a:ext cx="19469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because</a:t>
            </a:r>
            <a:r>
              <a:rPr sz="1100" spc="-10" dirty="0">
                <a:latin typeface="Times New Roman"/>
                <a:cs typeface="Times New Roman"/>
              </a:rPr>
              <a:t> wood: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0259" y="3779696"/>
            <a:ext cx="3100070" cy="119189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56540" indent="-243840">
              <a:lnSpc>
                <a:spcPct val="100000"/>
              </a:lnSpc>
              <a:spcBef>
                <a:spcPts val="275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worked and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fabricated on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 </a:t>
            </a:r>
            <a:r>
              <a:rPr sz="1100" spc="-20" dirty="0">
                <a:latin typeface="Times New Roman"/>
                <a:cs typeface="Times New Roman"/>
              </a:rPr>
              <a:t>job,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90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strong,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90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Has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insulation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value,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90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 finished in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 variety 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ways, </a:t>
            </a:r>
            <a:r>
              <a:rPr sz="1100" spc="-25" dirty="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1250"/>
              </a:lnSpc>
              <a:spcBef>
                <a:spcPts val="390"/>
              </a:spcBef>
              <a:buChar char="●"/>
              <a:tabLst>
                <a:tab pos="241300" algn="l"/>
                <a:tab pos="256540" algn="l"/>
              </a:tabLst>
            </a:pP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economical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respect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both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material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 </a:t>
            </a:r>
            <a:r>
              <a:rPr sz="1100" spc="-10" dirty="0">
                <a:latin typeface="Times New Roman"/>
                <a:cs typeface="Times New Roman"/>
              </a:rPr>
              <a:t>labor.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0374" y="5095933"/>
            <a:ext cx="3100070" cy="35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attack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only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following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en- </a:t>
            </a:r>
            <a:r>
              <a:rPr sz="1100" dirty="0">
                <a:latin typeface="Times New Roman"/>
                <a:cs typeface="Times New Roman"/>
              </a:rPr>
              <a:t>vironmental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factors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available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it: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00"/>
              </a:spcBef>
            </a:pPr>
            <a:r>
              <a:rPr sz="2400" spc="-254" dirty="0">
                <a:solidFill>
                  <a:srgbClr val="808285"/>
                </a:solidFill>
                <a:latin typeface="Trebuchet MS"/>
                <a:cs typeface="Trebuchet MS"/>
              </a:rPr>
              <a:t>Principles</a:t>
            </a:r>
            <a:r>
              <a:rPr sz="2400" spc="-204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2400" spc="-250" dirty="0">
                <a:solidFill>
                  <a:srgbClr val="808285"/>
                </a:solidFill>
                <a:latin typeface="Trebuchet MS"/>
                <a:cs typeface="Trebuchet MS"/>
              </a:rPr>
              <a:t>of</a:t>
            </a:r>
            <a:r>
              <a:rPr sz="2400" spc="-20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2400" spc="-355" dirty="0">
                <a:solidFill>
                  <a:srgbClr val="808285"/>
                </a:solidFill>
                <a:latin typeface="Trebuchet MS"/>
                <a:cs typeface="Trebuchet MS"/>
              </a:rPr>
              <a:t>Wood</a:t>
            </a:r>
            <a:r>
              <a:rPr sz="2400" spc="-20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2400" spc="-265" dirty="0">
                <a:solidFill>
                  <a:srgbClr val="808285"/>
                </a:solidFill>
                <a:latin typeface="Trebuchet MS"/>
                <a:cs typeface="Trebuchet MS"/>
              </a:rPr>
              <a:t>Pest</a:t>
            </a:r>
            <a:r>
              <a:rPr sz="2400" spc="-20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2400" spc="-270" dirty="0">
                <a:solidFill>
                  <a:srgbClr val="808285"/>
                </a:solidFill>
                <a:latin typeface="Trebuchet MS"/>
                <a:cs typeface="Trebuchet MS"/>
              </a:rPr>
              <a:t>Management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13529" y="3098977"/>
            <a:ext cx="3100705" cy="98742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56540" indent="-243840">
              <a:lnSpc>
                <a:spcPct val="100000"/>
              </a:lnSpc>
              <a:spcBef>
                <a:spcPts val="275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Oxygen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(air),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90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Adequate</a:t>
            </a:r>
            <a:r>
              <a:rPr sz="1100" spc="-10" dirty="0">
                <a:latin typeface="Times New Roman"/>
                <a:cs typeface="Times New Roman"/>
              </a:rPr>
              <a:t> moisture,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90"/>
              </a:spcBef>
              <a:buSzPct val="109090"/>
              <a:buChar char="●"/>
              <a:tabLst>
                <a:tab pos="256540" algn="l"/>
              </a:tabLst>
            </a:pPr>
            <a:r>
              <a:rPr sz="1100" spc="-10" dirty="0">
                <a:latin typeface="Times New Roman"/>
                <a:cs typeface="Times New Roman"/>
              </a:rPr>
              <a:t>Favorable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temperatures,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1250"/>
              </a:lnSpc>
              <a:spcBef>
                <a:spcPts val="390"/>
              </a:spcBef>
              <a:buChar char="●"/>
              <a:tabLst>
                <a:tab pos="241300" algn="l"/>
                <a:tab pos="256540" algn="l"/>
              </a:tabLst>
            </a:pP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Times New Roman"/>
                <a:cs typeface="Times New Roman"/>
              </a:rPr>
              <a:t>Food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supply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(which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may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may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 </a:t>
            </a:r>
            <a:r>
              <a:rPr sz="1100" spc="-10" dirty="0">
                <a:latin typeface="Times New Roman"/>
                <a:cs typeface="Times New Roman"/>
              </a:rPr>
              <a:t>itself).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13644" y="4210743"/>
            <a:ext cx="3100705" cy="986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Pests</a:t>
            </a:r>
            <a:r>
              <a:rPr sz="1100" spc="2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cannot</a:t>
            </a:r>
            <a:r>
              <a:rPr sz="1100" spc="2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survive</a:t>
            </a:r>
            <a:r>
              <a:rPr sz="1100" spc="2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2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</a:t>
            </a:r>
            <a:r>
              <a:rPr sz="1100" spc="2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one</a:t>
            </a:r>
            <a:r>
              <a:rPr sz="1100" spc="2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2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factors</a:t>
            </a:r>
            <a:r>
              <a:rPr sz="1100" spc="28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is </a:t>
            </a:r>
            <a:r>
              <a:rPr sz="1100" dirty="0">
                <a:latin typeface="Times New Roman"/>
                <a:cs typeface="Times New Roman"/>
              </a:rPr>
              <a:t>eliminated—even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so-called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“dry-rot”</a:t>
            </a:r>
            <a:r>
              <a:rPr sz="1100" spc="2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fungi</a:t>
            </a:r>
            <a:r>
              <a:rPr sz="1100" spc="2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need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source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moisture.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So,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reduce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damage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managing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factors,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although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easier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practical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manage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discuss below.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29310" y="5627623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60">
                <a:moveTo>
                  <a:pt x="6352540" y="0"/>
                </a:moveTo>
                <a:lnTo>
                  <a:pt x="0" y="0"/>
                </a:lnTo>
                <a:lnTo>
                  <a:pt x="0" y="378460"/>
                </a:lnTo>
                <a:lnTo>
                  <a:pt x="6352540" y="378460"/>
                </a:lnTo>
                <a:lnTo>
                  <a:pt x="635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42010" y="5661278"/>
            <a:ext cx="6327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Methods</a:t>
            </a:r>
            <a:r>
              <a:rPr sz="1800" b="1" spc="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800" b="1" spc="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50" dirty="0">
                <a:solidFill>
                  <a:srgbClr val="FFFFFF"/>
                </a:solidFill>
                <a:latin typeface="Tahoma"/>
                <a:cs typeface="Tahoma"/>
              </a:rPr>
              <a:t>Control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29310" y="5627623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60">
                <a:moveTo>
                  <a:pt x="0" y="378460"/>
                </a:moveTo>
                <a:lnTo>
                  <a:pt x="6352540" y="378460"/>
                </a:lnTo>
                <a:lnTo>
                  <a:pt x="6352540" y="0"/>
                </a:lnTo>
                <a:lnTo>
                  <a:pt x="0" y="0"/>
                </a:lnTo>
                <a:lnTo>
                  <a:pt x="0" y="37846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94839" y="5984099"/>
            <a:ext cx="231775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-50" dirty="0">
                <a:latin typeface="Times New Roman"/>
                <a:cs typeface="Times New Roman"/>
              </a:rPr>
              <a:t>I</a:t>
            </a:r>
            <a:endParaRPr sz="48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01047" y="6146126"/>
            <a:ext cx="29095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t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practical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control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decay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damage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01047" y="6304826"/>
            <a:ext cx="29095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eliminating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oxygen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maintaining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unfavorable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01047" y="6463525"/>
            <a:ext cx="29095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temperatures.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treaters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prevent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pests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10216" y="6622224"/>
            <a:ext cx="31000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coming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contact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wood.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You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however,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10216" y="6780924"/>
            <a:ext cx="3100705" cy="510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manage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moisture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food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supply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(the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itself). </a:t>
            </a:r>
            <a:r>
              <a:rPr sz="1100" dirty="0">
                <a:latin typeface="Times New Roman"/>
                <a:cs typeface="Times New Roman"/>
              </a:rPr>
              <a:t>Therefore,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3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protected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primarily</a:t>
            </a:r>
            <a:r>
              <a:rPr sz="1100" spc="3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using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three </a:t>
            </a:r>
            <a:r>
              <a:rPr sz="1100" spc="-10" dirty="0">
                <a:latin typeface="Times New Roman"/>
                <a:cs typeface="Times New Roman"/>
              </a:rPr>
              <a:t>means: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10259" y="7268806"/>
            <a:ext cx="2911475" cy="63881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270"/>
              </a:spcBef>
              <a:buSzPct val="109090"/>
              <a:buAutoNum type="arabicPeriod"/>
              <a:tabLst>
                <a:tab pos="240665" algn="l"/>
              </a:tabLst>
            </a:pPr>
            <a:r>
              <a:rPr sz="1100" dirty="0">
                <a:latin typeface="Times New Roman"/>
                <a:cs typeface="Times New Roman"/>
              </a:rPr>
              <a:t>Using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 naturally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resistant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pests,</a:t>
            </a:r>
            <a:endParaRPr sz="11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170"/>
              </a:spcBef>
              <a:buSzPct val="109090"/>
              <a:buAutoNum type="arabicPeriod"/>
              <a:tabLst>
                <a:tab pos="240665" algn="l"/>
              </a:tabLst>
            </a:pPr>
            <a:r>
              <a:rPr sz="1100" dirty="0">
                <a:latin typeface="Times New Roman"/>
                <a:cs typeface="Times New Roman"/>
              </a:rPr>
              <a:t>Controlling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wood’s</a:t>
            </a:r>
            <a:r>
              <a:rPr sz="1100" dirty="0">
                <a:latin typeface="Times New Roman"/>
                <a:cs typeface="Times New Roman"/>
              </a:rPr>
              <a:t> moisture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content,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170"/>
              </a:spcBef>
              <a:buSzPct val="109090"/>
              <a:buAutoNum type="arabicPeriod"/>
              <a:tabLst>
                <a:tab pos="240665" algn="l"/>
              </a:tabLst>
            </a:pPr>
            <a:r>
              <a:rPr sz="1100" dirty="0">
                <a:latin typeface="Times New Roman"/>
                <a:cs typeface="Times New Roman"/>
              </a:rPr>
              <a:t>Treating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chemical</a:t>
            </a:r>
            <a:r>
              <a:rPr sz="1100" spc="-10" dirty="0">
                <a:latin typeface="Times New Roman"/>
                <a:cs typeface="Times New Roman"/>
              </a:rPr>
              <a:t> preservatives.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10259" y="7991437"/>
            <a:ext cx="3100705" cy="1342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614"/>
              </a:lnSpc>
              <a:spcBef>
                <a:spcPts val="100"/>
              </a:spcBef>
            </a:pPr>
            <a:r>
              <a:rPr sz="1400" b="1" spc="-85" dirty="0">
                <a:latin typeface="Tahoma"/>
                <a:cs typeface="Tahoma"/>
              </a:rPr>
              <a:t>Use</a:t>
            </a:r>
            <a:r>
              <a:rPr sz="1400" b="1" spc="-60" dirty="0">
                <a:latin typeface="Tahoma"/>
                <a:cs typeface="Tahoma"/>
              </a:rPr>
              <a:t> </a:t>
            </a:r>
            <a:r>
              <a:rPr sz="1400" b="1" spc="-30" dirty="0">
                <a:latin typeface="Tahoma"/>
                <a:cs typeface="Tahoma"/>
              </a:rPr>
              <a:t>of</a:t>
            </a:r>
            <a:r>
              <a:rPr sz="1400" b="1" spc="-55" dirty="0">
                <a:latin typeface="Tahoma"/>
                <a:cs typeface="Tahoma"/>
              </a:rPr>
              <a:t> Naturally </a:t>
            </a:r>
            <a:r>
              <a:rPr sz="1400" b="1" spc="-75" dirty="0">
                <a:latin typeface="Tahoma"/>
                <a:cs typeface="Tahoma"/>
              </a:rPr>
              <a:t>Resistant</a:t>
            </a:r>
            <a:r>
              <a:rPr sz="1400" b="1" spc="-60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Tahoma"/>
                <a:cs typeface="Tahoma"/>
              </a:rPr>
              <a:t>Wood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discussed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chapter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</a:rPr>
              <a:t>The</a:t>
            </a:r>
            <a:r>
              <a:rPr sz="1100" spc="70" dirty="0">
                <a:solidFill>
                  <a:srgbClr val="215E9E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</a:rPr>
              <a:t>Structure</a:t>
            </a:r>
            <a:r>
              <a:rPr sz="1100" spc="70" dirty="0">
                <a:solidFill>
                  <a:srgbClr val="215E9E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</a:rPr>
              <a:t>of</a:t>
            </a:r>
            <a:r>
              <a:rPr sz="1100" spc="70" dirty="0">
                <a:solidFill>
                  <a:srgbClr val="215E9E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215E9E"/>
                </a:solidFill>
                <a:latin typeface="Times New Roman"/>
                <a:cs typeface="Times New Roman"/>
              </a:rPr>
              <a:t>Wood</a:t>
            </a:r>
            <a:r>
              <a:rPr sz="1100" spc="-10" dirty="0">
                <a:latin typeface="Times New Roman"/>
                <a:cs typeface="Times New Roman"/>
              </a:rPr>
              <a:t>,” </a:t>
            </a:r>
            <a:r>
              <a:rPr sz="1100" dirty="0">
                <a:latin typeface="Times New Roman"/>
                <a:cs typeface="Times New Roman"/>
              </a:rPr>
              <a:t>heartwood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resistant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pests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sapwood. </a:t>
            </a:r>
            <a:r>
              <a:rPr sz="1100" dirty="0">
                <a:latin typeface="Times New Roman"/>
                <a:cs typeface="Times New Roman"/>
              </a:rPr>
              <a:t>Therefore,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relatively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heartwood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will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naturally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durable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has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high </a:t>
            </a:r>
            <a:r>
              <a:rPr sz="1100" dirty="0">
                <a:latin typeface="Times New Roman"/>
                <a:cs typeface="Times New Roman"/>
              </a:rPr>
              <a:t>proportion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sapwood.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chemical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composition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heartwood,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especially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types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amounts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extractives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(chemicals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trees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them-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138929" y="6214364"/>
            <a:ext cx="3049270" cy="2834640"/>
          </a:xfrm>
          <a:custGeom>
            <a:avLst/>
            <a:gdLst/>
            <a:ahLst/>
            <a:cxnLst/>
            <a:rect l="l" t="t" r="r" b="b"/>
            <a:pathLst>
              <a:path w="3049270" h="2834640">
                <a:moveTo>
                  <a:pt x="2896870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2682240"/>
                </a:lnTo>
                <a:lnTo>
                  <a:pt x="7769" y="2730408"/>
                </a:lnTo>
                <a:lnTo>
                  <a:pt x="29405" y="2772243"/>
                </a:lnTo>
                <a:lnTo>
                  <a:pt x="62396" y="2805234"/>
                </a:lnTo>
                <a:lnTo>
                  <a:pt x="104231" y="2826870"/>
                </a:lnTo>
                <a:lnTo>
                  <a:pt x="152400" y="2834640"/>
                </a:lnTo>
                <a:lnTo>
                  <a:pt x="2896870" y="2834640"/>
                </a:lnTo>
                <a:lnTo>
                  <a:pt x="2945038" y="2826870"/>
                </a:lnTo>
                <a:lnTo>
                  <a:pt x="2986873" y="2805234"/>
                </a:lnTo>
                <a:lnTo>
                  <a:pt x="3019864" y="2772243"/>
                </a:lnTo>
                <a:lnTo>
                  <a:pt x="3041500" y="2730408"/>
                </a:lnTo>
                <a:lnTo>
                  <a:pt x="3049270" y="2682240"/>
                </a:lnTo>
                <a:lnTo>
                  <a:pt x="3049270" y="152400"/>
                </a:lnTo>
                <a:lnTo>
                  <a:pt x="3041500" y="104231"/>
                </a:lnTo>
                <a:lnTo>
                  <a:pt x="3019864" y="62396"/>
                </a:lnTo>
                <a:lnTo>
                  <a:pt x="2986873" y="29405"/>
                </a:lnTo>
                <a:lnTo>
                  <a:pt x="2945038" y="7769"/>
                </a:lnTo>
                <a:lnTo>
                  <a:pt x="2896870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184590" y="6168760"/>
            <a:ext cx="2947035" cy="281559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indent="212090">
              <a:lnSpc>
                <a:spcPct val="100000"/>
              </a:lnSpc>
              <a:spcBef>
                <a:spcPts val="509"/>
              </a:spcBef>
              <a:tabLst>
                <a:tab pos="522605" algn="l"/>
                <a:tab pos="2693035" algn="l"/>
              </a:tabLst>
            </a:pPr>
            <a:r>
              <a:rPr sz="1000" b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	Naturally</a:t>
            </a:r>
            <a:r>
              <a:rPr sz="1000" b="1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Resistant</a:t>
            </a:r>
            <a:r>
              <a:rPr sz="1000" b="1" u="sng" spc="-1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000" b="1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Tree Species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	</a:t>
            </a:r>
            <a:endParaRPr sz="1000">
              <a:latin typeface="Trebuchet MS"/>
              <a:cs typeface="Trebuchet MS"/>
            </a:endParaRPr>
          </a:p>
          <a:p>
            <a:pPr marL="12700" marR="5080" algn="just">
              <a:lnSpc>
                <a:spcPct val="104200"/>
              </a:lnSpc>
              <a:spcBef>
                <a:spcPts val="359"/>
              </a:spcBef>
            </a:pPr>
            <a:r>
              <a:rPr sz="1000" dirty="0">
                <a:latin typeface="Microsoft Sans Serif"/>
                <a:cs typeface="Microsoft Sans Serif"/>
              </a:rPr>
              <a:t>Naturally</a:t>
            </a:r>
            <a:r>
              <a:rPr sz="1000" spc="8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durable</a:t>
            </a:r>
            <a:r>
              <a:rPr sz="1000" spc="8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tree</a:t>
            </a:r>
            <a:r>
              <a:rPr sz="1000" spc="85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species</a:t>
            </a:r>
            <a:r>
              <a:rPr sz="1000" spc="8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native</a:t>
            </a:r>
            <a:r>
              <a:rPr sz="1000" spc="8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to</a:t>
            </a:r>
            <a:r>
              <a:rPr sz="1000" spc="8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North</a:t>
            </a:r>
            <a:r>
              <a:rPr sz="1000" spc="8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Amer‑ </a:t>
            </a:r>
            <a:r>
              <a:rPr sz="1000" dirty="0">
                <a:latin typeface="Microsoft Sans Serif"/>
                <a:cs typeface="Microsoft Sans Serif"/>
              </a:rPr>
              <a:t>ica</a:t>
            </a:r>
            <a:r>
              <a:rPr sz="1000" spc="-20" dirty="0">
                <a:latin typeface="Microsoft Sans Serif"/>
                <a:cs typeface="Microsoft Sans Serif"/>
              </a:rPr>
              <a:t> include </a:t>
            </a:r>
            <a:r>
              <a:rPr sz="1000" spc="-45" dirty="0">
                <a:latin typeface="Microsoft Sans Serif"/>
                <a:cs typeface="Microsoft Sans Serif"/>
              </a:rPr>
              <a:t>baldcypress,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catalpa,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cedars,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chestnut,</a:t>
            </a:r>
            <a:r>
              <a:rPr sz="1000" spc="-20" dirty="0">
                <a:latin typeface="Microsoft Sans Serif"/>
                <a:cs typeface="Microsoft Sans Serif"/>
              </a:rPr>
              <a:t> juni‑ </a:t>
            </a:r>
            <a:r>
              <a:rPr sz="1000" dirty="0">
                <a:latin typeface="Microsoft Sans Serif"/>
                <a:cs typeface="Microsoft Sans Serif"/>
              </a:rPr>
              <a:t>pers,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black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locust,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mesquite,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redwood,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red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mulberry, </a:t>
            </a:r>
            <a:r>
              <a:rPr sz="1000" spc="-30" dirty="0">
                <a:latin typeface="Microsoft Sans Serif"/>
                <a:cs typeface="Microsoft Sans Serif"/>
              </a:rPr>
              <a:t>several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species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of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oak,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Osage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orange,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60" dirty="0">
                <a:latin typeface="Microsoft Sans Serif"/>
                <a:cs typeface="Microsoft Sans Serif"/>
              </a:rPr>
              <a:t>sassafras,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black </a:t>
            </a:r>
            <a:r>
              <a:rPr sz="1000" dirty="0">
                <a:latin typeface="Microsoft Sans Serif"/>
                <a:cs typeface="Microsoft Sans Serif"/>
              </a:rPr>
              <a:t>walnut,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and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Pacific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yew.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A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number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of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imported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tropi‑ </a:t>
            </a:r>
            <a:r>
              <a:rPr sz="1000" dirty="0">
                <a:latin typeface="Microsoft Sans Serif"/>
                <a:cs typeface="Microsoft Sans Serif"/>
              </a:rPr>
              <a:t>cal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hardwoods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are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also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known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for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their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natural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dura‑ </a:t>
            </a:r>
            <a:r>
              <a:rPr sz="1000" dirty="0">
                <a:latin typeface="Microsoft Sans Serif"/>
                <a:cs typeface="Microsoft Sans Serif"/>
              </a:rPr>
              <a:t>bility.</a:t>
            </a:r>
            <a:r>
              <a:rPr sz="1000" spc="204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Naturally</a:t>
            </a:r>
            <a:r>
              <a:rPr sz="1000" spc="20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durable</a:t>
            </a:r>
            <a:r>
              <a:rPr sz="1000" spc="204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species</a:t>
            </a:r>
            <a:r>
              <a:rPr sz="1000" spc="204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produce</a:t>
            </a:r>
            <a:r>
              <a:rPr sz="1000" spc="204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chemicals </a:t>
            </a:r>
            <a:r>
              <a:rPr sz="1000" dirty="0">
                <a:latin typeface="Microsoft Sans Serif"/>
                <a:cs typeface="Microsoft Sans Serif"/>
              </a:rPr>
              <a:t>that</a:t>
            </a:r>
            <a:r>
              <a:rPr sz="1000" spc="10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are</a:t>
            </a:r>
            <a:r>
              <a:rPr sz="1000" spc="1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toxic</a:t>
            </a:r>
            <a:r>
              <a:rPr sz="1000" spc="10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to</a:t>
            </a:r>
            <a:r>
              <a:rPr sz="1000" spc="1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wood‑decay</a:t>
            </a:r>
            <a:r>
              <a:rPr sz="1000" spc="10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fungi.</a:t>
            </a:r>
            <a:r>
              <a:rPr sz="1000" spc="11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These</a:t>
            </a:r>
            <a:r>
              <a:rPr sz="1000" spc="10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chemicals </a:t>
            </a:r>
            <a:r>
              <a:rPr sz="1000" spc="-20" dirty="0">
                <a:latin typeface="Microsoft Sans Serif"/>
                <a:cs typeface="Microsoft Sans Serif"/>
              </a:rPr>
              <a:t>(called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“extractives”)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are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produced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as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wood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cells </a:t>
            </a:r>
            <a:r>
              <a:rPr sz="1000" dirty="0">
                <a:latin typeface="Microsoft Sans Serif"/>
                <a:cs typeface="Microsoft Sans Serif"/>
              </a:rPr>
              <a:t>transition</a:t>
            </a:r>
            <a:r>
              <a:rPr sz="1000" spc="4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from</a:t>
            </a:r>
            <a:r>
              <a:rPr sz="1000" spc="4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sapwood</a:t>
            </a:r>
            <a:r>
              <a:rPr sz="1000" spc="5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cells</a:t>
            </a:r>
            <a:r>
              <a:rPr sz="1000" spc="4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to</a:t>
            </a:r>
            <a:r>
              <a:rPr sz="1000" spc="4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heartwood</a:t>
            </a:r>
            <a:r>
              <a:rPr sz="1000" spc="5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cells.</a:t>
            </a:r>
            <a:r>
              <a:rPr sz="1000" spc="4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Ex‑ tractives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are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found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only</a:t>
            </a:r>
            <a:r>
              <a:rPr sz="1000" dirty="0">
                <a:latin typeface="Microsoft Sans Serif"/>
                <a:cs typeface="Microsoft Sans Serif"/>
              </a:rPr>
              <a:t> in </a:t>
            </a:r>
            <a:r>
              <a:rPr sz="1000" spc="-10" dirty="0">
                <a:latin typeface="Microsoft Sans Serif"/>
                <a:cs typeface="Microsoft Sans Serif"/>
              </a:rPr>
              <a:t>heartwood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75" dirty="0">
                <a:latin typeface="Microsoft Sans Serif"/>
                <a:cs typeface="Microsoft Sans Serif"/>
              </a:rPr>
              <a:t>and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serve</a:t>
            </a:r>
            <a:r>
              <a:rPr sz="1000" dirty="0">
                <a:latin typeface="Microsoft Sans Serif"/>
                <a:cs typeface="Microsoft Sans Serif"/>
              </a:rPr>
              <a:t> to </a:t>
            </a:r>
            <a:r>
              <a:rPr sz="1000" spc="-20" dirty="0">
                <a:latin typeface="Microsoft Sans Serif"/>
                <a:cs typeface="Microsoft Sans Serif"/>
              </a:rPr>
              <a:t>pro‑ </a:t>
            </a:r>
            <a:r>
              <a:rPr sz="1000" dirty="0">
                <a:latin typeface="Microsoft Sans Serif"/>
                <a:cs typeface="Microsoft Sans Serif"/>
              </a:rPr>
              <a:t>tect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tree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from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fungal,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and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in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some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80" dirty="0">
                <a:latin typeface="Microsoft Sans Serif"/>
                <a:cs typeface="Microsoft Sans Serif"/>
              </a:rPr>
              <a:t>cases,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insect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at‑ </a:t>
            </a:r>
            <a:r>
              <a:rPr sz="1000" dirty="0">
                <a:latin typeface="Microsoft Sans Serif"/>
                <a:cs typeface="Microsoft Sans Serif"/>
              </a:rPr>
              <a:t>tack.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extractives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remain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in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wood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when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a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tree </a:t>
            </a:r>
            <a:r>
              <a:rPr sz="1000" dirty="0">
                <a:latin typeface="Microsoft Sans Serif"/>
                <a:cs typeface="Microsoft Sans Serif"/>
              </a:rPr>
              <a:t>is</a:t>
            </a:r>
            <a:r>
              <a:rPr sz="1000" spc="7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cut</a:t>
            </a:r>
            <a:r>
              <a:rPr sz="1000" spc="7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into</a:t>
            </a:r>
            <a:r>
              <a:rPr sz="1000" spc="7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lumber</a:t>
            </a:r>
            <a:r>
              <a:rPr sz="1000" spc="7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or</a:t>
            </a:r>
            <a:r>
              <a:rPr sz="1000" spc="7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timber</a:t>
            </a:r>
            <a:r>
              <a:rPr sz="1000" spc="7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and</a:t>
            </a:r>
            <a:r>
              <a:rPr sz="1000" spc="7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can</a:t>
            </a:r>
            <a:r>
              <a:rPr sz="1000" spc="7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serve</a:t>
            </a:r>
            <a:r>
              <a:rPr sz="1000" spc="7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to</a:t>
            </a:r>
            <a:r>
              <a:rPr sz="1000" spc="7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inhibit </a:t>
            </a:r>
            <a:r>
              <a:rPr sz="1000" dirty="0">
                <a:latin typeface="Microsoft Sans Serif"/>
                <a:cs typeface="Microsoft Sans Serif"/>
              </a:rPr>
              <a:t>deterioration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if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wood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is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used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in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applications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where </a:t>
            </a:r>
            <a:r>
              <a:rPr sz="1000" dirty="0">
                <a:latin typeface="Microsoft Sans Serif"/>
                <a:cs typeface="Microsoft Sans Serif"/>
              </a:rPr>
              <a:t>deterioration</a:t>
            </a:r>
            <a:r>
              <a:rPr sz="1000" spc="-4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from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75" dirty="0">
                <a:latin typeface="Microsoft Sans Serif"/>
                <a:cs typeface="Microsoft Sans Serif"/>
              </a:rPr>
              <a:t>decay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is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35" dirty="0">
                <a:latin typeface="Microsoft Sans Serif"/>
                <a:cs typeface="Microsoft Sans Serif"/>
              </a:rPr>
              <a:t>a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possibility.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138929" y="6214364"/>
            <a:ext cx="3049270" cy="2834640"/>
          </a:xfrm>
          <a:custGeom>
            <a:avLst/>
            <a:gdLst/>
            <a:ahLst/>
            <a:cxnLst/>
            <a:rect l="l" t="t" r="r" b="b"/>
            <a:pathLst>
              <a:path w="3049270" h="283464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2682240"/>
                </a:lnTo>
                <a:lnTo>
                  <a:pt x="7769" y="2730408"/>
                </a:lnTo>
                <a:lnTo>
                  <a:pt x="29405" y="2772243"/>
                </a:lnTo>
                <a:lnTo>
                  <a:pt x="62396" y="2805234"/>
                </a:lnTo>
                <a:lnTo>
                  <a:pt x="104231" y="2826870"/>
                </a:lnTo>
                <a:lnTo>
                  <a:pt x="152400" y="2834640"/>
                </a:lnTo>
                <a:lnTo>
                  <a:pt x="2896870" y="2834640"/>
                </a:lnTo>
                <a:lnTo>
                  <a:pt x="2945038" y="2826870"/>
                </a:lnTo>
                <a:lnTo>
                  <a:pt x="2986873" y="2805234"/>
                </a:lnTo>
                <a:lnTo>
                  <a:pt x="3019864" y="2772243"/>
                </a:lnTo>
                <a:lnTo>
                  <a:pt x="3041500" y="2730408"/>
                </a:lnTo>
                <a:lnTo>
                  <a:pt x="3049270" y="2682240"/>
                </a:lnTo>
                <a:lnTo>
                  <a:pt x="3049270" y="152400"/>
                </a:lnTo>
                <a:lnTo>
                  <a:pt x="3041500" y="104231"/>
                </a:lnTo>
                <a:lnTo>
                  <a:pt x="3019864" y="62396"/>
                </a:lnTo>
                <a:lnTo>
                  <a:pt x="2986873" y="29405"/>
                </a:lnTo>
                <a:lnTo>
                  <a:pt x="2945038" y="7769"/>
                </a:lnTo>
                <a:lnTo>
                  <a:pt x="2896870" y="0"/>
                </a:lnTo>
                <a:lnTo>
                  <a:pt x="15240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58821" y="458761"/>
            <a:ext cx="3100705" cy="828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selves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decay)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present,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important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resis- </a:t>
            </a:r>
            <a:r>
              <a:rPr sz="1100" dirty="0">
                <a:latin typeface="Times New Roman"/>
                <a:cs typeface="Times New Roman"/>
              </a:rPr>
              <a:t>tance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pests.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Although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immune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pests, </a:t>
            </a:r>
            <a:r>
              <a:rPr sz="1100" dirty="0">
                <a:latin typeface="Times New Roman"/>
                <a:cs typeface="Times New Roman"/>
              </a:rPr>
              <a:t>using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relatively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resistant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reduces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quality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food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available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pests,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thereby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providing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pest </a:t>
            </a:r>
            <a:r>
              <a:rPr sz="1100" spc="-10" dirty="0">
                <a:latin typeface="Times New Roman"/>
                <a:cs typeface="Times New Roman"/>
              </a:rPr>
              <a:t>control.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8800" y="1411096"/>
            <a:ext cx="3100705" cy="289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Unfortunately,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naturally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resistant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species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expensive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unavailable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commercial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quantities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dimensions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needed.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level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resistance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vary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greatly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even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within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species.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Therefore,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one </a:t>
            </a:r>
            <a:r>
              <a:rPr sz="1100" dirty="0">
                <a:latin typeface="Times New Roman"/>
                <a:cs typeface="Times New Roman"/>
              </a:rPr>
              <a:t>should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rely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solely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natural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resistance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risk</a:t>
            </a:r>
            <a:r>
              <a:rPr sz="1100" spc="-25" dirty="0">
                <a:latin typeface="Times New Roman"/>
                <a:cs typeface="Times New Roman"/>
              </a:rPr>
              <a:t> of </a:t>
            </a:r>
            <a:r>
              <a:rPr sz="1100" dirty="0">
                <a:latin typeface="Times New Roman"/>
                <a:cs typeface="Times New Roman"/>
              </a:rPr>
              <a:t>pest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attack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high.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614"/>
              </a:lnSpc>
              <a:spcBef>
                <a:spcPts val="850"/>
              </a:spcBef>
            </a:pPr>
            <a:r>
              <a:rPr sz="1400" b="1" spc="-50" dirty="0">
                <a:latin typeface="Tahoma"/>
                <a:cs typeface="Tahoma"/>
              </a:rPr>
              <a:t>Control</a:t>
            </a:r>
            <a:r>
              <a:rPr sz="1400" b="1" spc="-70" dirty="0">
                <a:latin typeface="Tahoma"/>
                <a:cs typeface="Tahoma"/>
              </a:rPr>
              <a:t> </a:t>
            </a:r>
            <a:r>
              <a:rPr sz="1400" b="1" spc="-30" dirty="0">
                <a:latin typeface="Tahoma"/>
                <a:cs typeface="Tahoma"/>
              </a:rPr>
              <a:t>of</a:t>
            </a:r>
            <a:r>
              <a:rPr sz="1400" b="1" spc="-65" dirty="0">
                <a:latin typeface="Tahoma"/>
                <a:cs typeface="Tahoma"/>
              </a:rPr>
              <a:t> </a:t>
            </a:r>
            <a:r>
              <a:rPr sz="1400" b="1" spc="-55" dirty="0">
                <a:latin typeface="Tahoma"/>
                <a:cs typeface="Tahoma"/>
              </a:rPr>
              <a:t>Moisture</a:t>
            </a:r>
            <a:r>
              <a:rPr sz="1400" b="1" spc="-6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Content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3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3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short-</a:t>
            </a:r>
            <a:r>
              <a:rPr sz="1100" dirty="0">
                <a:latin typeface="Times New Roman"/>
                <a:cs typeface="Times New Roman"/>
              </a:rPr>
              <a:t>term</a:t>
            </a:r>
            <a:r>
              <a:rPr sz="1100" spc="3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basis,</a:t>
            </a:r>
            <a:r>
              <a:rPr sz="1100" spc="3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excess</a:t>
            </a:r>
            <a:r>
              <a:rPr sz="1100" spc="3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moisture</a:t>
            </a:r>
            <a:r>
              <a:rPr sz="1100" spc="3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3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inhibit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pests.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Timber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logs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stored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time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be- </a:t>
            </a:r>
            <a:r>
              <a:rPr sz="1100" dirty="0">
                <a:latin typeface="Times New Roman"/>
                <a:cs typeface="Times New Roman"/>
              </a:rPr>
              <a:t>fore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processing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protected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keeping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 </a:t>
            </a:r>
            <a:r>
              <a:rPr sz="1100" dirty="0">
                <a:latin typeface="Times New Roman"/>
                <a:cs typeface="Times New Roman"/>
              </a:rPr>
              <a:t>under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constant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spray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1)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submerged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pond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water.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reduces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wood’s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oxy- </a:t>
            </a:r>
            <a:r>
              <a:rPr sz="1100" dirty="0">
                <a:latin typeface="Times New Roman"/>
                <a:cs typeface="Times New Roman"/>
              </a:rPr>
              <a:t>gen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content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temperature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activity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in- </a:t>
            </a:r>
            <a:r>
              <a:rPr sz="1100" dirty="0">
                <a:latin typeface="Times New Roman"/>
                <a:cs typeface="Times New Roman"/>
              </a:rPr>
              <a:t>hibited.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However,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submerging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encourages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growth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certain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bacteria,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which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adversely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affect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strength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wood.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Obviously,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technique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is </a:t>
            </a:r>
            <a:r>
              <a:rPr sz="1100" dirty="0">
                <a:latin typeface="Times New Roman"/>
                <a:cs typeface="Times New Roman"/>
              </a:rPr>
              <a:t>not a </a:t>
            </a:r>
            <a:r>
              <a:rPr sz="1100" spc="-10" dirty="0">
                <a:latin typeface="Times New Roman"/>
                <a:cs typeface="Times New Roman"/>
              </a:rPr>
              <a:t>long-</a:t>
            </a:r>
            <a:r>
              <a:rPr sz="1100" dirty="0">
                <a:latin typeface="Times New Roman"/>
                <a:cs typeface="Times New Roman"/>
              </a:rPr>
              <a:t>term solution to pest </a:t>
            </a:r>
            <a:r>
              <a:rPr sz="1100" spc="-10" dirty="0">
                <a:latin typeface="Times New Roman"/>
                <a:cs typeface="Times New Roman"/>
              </a:rPr>
              <a:t>control.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800" y="7443406"/>
            <a:ext cx="3100705" cy="1463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amount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wood,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moisture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content,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is </a:t>
            </a:r>
            <a:r>
              <a:rPr sz="1100" dirty="0">
                <a:latin typeface="Times New Roman"/>
                <a:cs typeface="Times New Roman"/>
              </a:rPr>
              <a:t>usually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expressed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percentage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wood’s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oven- </a:t>
            </a:r>
            <a:r>
              <a:rPr sz="1100" dirty="0">
                <a:latin typeface="Times New Roman"/>
                <a:cs typeface="Times New Roman"/>
              </a:rPr>
              <a:t>dry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weight.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measured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oven-drying </a:t>
            </a:r>
            <a:r>
              <a:rPr sz="1100" dirty="0">
                <a:latin typeface="Times New Roman"/>
                <a:cs typeface="Times New Roman"/>
              </a:rPr>
              <a:t>method,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where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small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sample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weighed, </a:t>
            </a:r>
            <a:r>
              <a:rPr sz="1100" dirty="0">
                <a:latin typeface="Times New Roman"/>
                <a:cs typeface="Times New Roman"/>
              </a:rPr>
              <a:t>dried,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reweighed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until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has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reached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constant </a:t>
            </a:r>
            <a:r>
              <a:rPr sz="1100" dirty="0">
                <a:latin typeface="Times New Roman"/>
                <a:cs typeface="Times New Roman"/>
              </a:rPr>
              <a:t>weight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subjected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temperatures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212°F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 </a:t>
            </a:r>
            <a:r>
              <a:rPr sz="1100" dirty="0">
                <a:latin typeface="Times New Roman"/>
                <a:cs typeface="Times New Roman"/>
              </a:rPr>
              <a:t>220°F.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Alternatively,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measurement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made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moisture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meter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determines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moisture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content </a:t>
            </a:r>
            <a:r>
              <a:rPr sz="1100" dirty="0">
                <a:latin typeface="Times New Roman"/>
                <a:cs typeface="Times New Roman"/>
              </a:rPr>
              <a:t>based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electrical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resistance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8800" y="9030537"/>
            <a:ext cx="31000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The moisture content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 living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trees, and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 raw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62006" y="457987"/>
            <a:ext cx="3100705" cy="510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products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obtained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them,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may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range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30%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 more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than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200%. </a:t>
            </a:r>
            <a:r>
              <a:rPr sz="1100" spc="-35" dirty="0">
                <a:latin typeface="Times New Roman"/>
                <a:cs typeface="Times New Roman"/>
              </a:rPr>
              <a:t>Much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this</a:t>
            </a:r>
            <a:r>
              <a:rPr sz="1100" spc="-20" dirty="0">
                <a:latin typeface="Times New Roman"/>
                <a:cs typeface="Times New Roman"/>
              </a:rPr>
              <a:t> moisture</a:t>
            </a:r>
            <a:r>
              <a:rPr sz="1100" spc="-25" dirty="0">
                <a:latin typeface="Times New Roman"/>
                <a:cs typeface="Times New Roman"/>
              </a:rPr>
              <a:t> must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Times New Roman"/>
                <a:cs typeface="Times New Roman"/>
              </a:rPr>
              <a:t>be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removed </a:t>
            </a:r>
            <a:r>
              <a:rPr sz="1100" dirty="0">
                <a:latin typeface="Times New Roman"/>
                <a:cs typeface="Times New Roman"/>
              </a:rPr>
              <a:t>for most uses.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“Green” lumber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dried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62071" y="980781"/>
            <a:ext cx="3100705" cy="196342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41300" marR="5080" indent="-229235" algn="just">
              <a:lnSpc>
                <a:spcPts val="1250"/>
              </a:lnSpc>
              <a:spcBef>
                <a:spcPts val="200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Prevent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damage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wood-</a:t>
            </a:r>
            <a:r>
              <a:rPr sz="1100" dirty="0">
                <a:latin typeface="Times New Roman"/>
                <a:cs typeface="Times New Roman"/>
              </a:rPr>
              <a:t>staining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-</a:t>
            </a:r>
            <a:r>
              <a:rPr sz="1100" spc="-10" dirty="0">
                <a:latin typeface="Times New Roman"/>
                <a:cs typeface="Times New Roman"/>
              </a:rPr>
              <a:t>destroying </a:t>
            </a:r>
            <a:r>
              <a:rPr sz="1100" dirty="0">
                <a:latin typeface="Times New Roman"/>
                <a:cs typeface="Times New Roman"/>
              </a:rPr>
              <a:t>fungi,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which usually will not attack wood having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a </a:t>
            </a:r>
            <a:r>
              <a:rPr sz="1100" dirty="0">
                <a:latin typeface="Times New Roman"/>
                <a:cs typeface="Times New Roman"/>
              </a:rPr>
              <a:t>moisture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content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19%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less,</a:t>
            </a:r>
            <a:endParaRPr sz="1100">
              <a:latin typeface="Times New Roman"/>
              <a:cs typeface="Times New Roman"/>
            </a:endParaRPr>
          </a:p>
          <a:p>
            <a:pPr marL="256540" indent="-243840" algn="just">
              <a:lnSpc>
                <a:spcPct val="100000"/>
              </a:lnSpc>
              <a:spcBef>
                <a:spcPts val="260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Reduce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damage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insects,</a:t>
            </a:r>
            <a:endParaRPr sz="1100">
              <a:latin typeface="Times New Roman"/>
              <a:cs typeface="Times New Roman"/>
            </a:endParaRPr>
          </a:p>
          <a:p>
            <a:pPr marL="240665" marR="5080" indent="-228600" algn="just">
              <a:lnSpc>
                <a:spcPts val="1250"/>
              </a:lnSpc>
              <a:spcBef>
                <a:spcPts val="390"/>
              </a:spcBef>
              <a:buSzPct val="109090"/>
              <a:buChar char="●"/>
              <a:tabLst>
                <a:tab pos="240665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Reduce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uncontrolled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dimensional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change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(shrink- </a:t>
            </a:r>
            <a:r>
              <a:rPr sz="1100" spc="-20" dirty="0">
                <a:latin typeface="Times New Roman"/>
                <a:cs typeface="Times New Roman"/>
              </a:rPr>
              <a:t>age), </a:t>
            </a:r>
            <a:r>
              <a:rPr sz="1100" dirty="0">
                <a:latin typeface="Times New Roman"/>
                <a:cs typeface="Times New Roman"/>
              </a:rPr>
              <a:t>which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brings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potential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warping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crack- </a:t>
            </a:r>
            <a:r>
              <a:rPr sz="1100" dirty="0">
                <a:latin typeface="Times New Roman"/>
                <a:cs typeface="Times New Roman"/>
              </a:rPr>
              <a:t>ing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after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chemical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treatment,</a:t>
            </a:r>
            <a:endParaRPr sz="1100">
              <a:latin typeface="Times New Roman"/>
              <a:cs typeface="Times New Roman"/>
            </a:endParaRPr>
          </a:p>
          <a:p>
            <a:pPr marL="256540" indent="-243840" algn="just">
              <a:lnSpc>
                <a:spcPct val="100000"/>
              </a:lnSpc>
              <a:spcBef>
                <a:spcPts val="260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Reduce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weight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increase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strength,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240665" marR="5080" indent="-228600" algn="just">
              <a:lnSpc>
                <a:spcPts val="1250"/>
              </a:lnSpc>
              <a:spcBef>
                <a:spcPts val="390"/>
              </a:spcBef>
              <a:buSzPct val="109090"/>
              <a:buChar char="●"/>
              <a:tabLst>
                <a:tab pos="240665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Prepare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chemical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preser- vatives,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which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penetrate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deeply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is </a:t>
            </a:r>
            <a:r>
              <a:rPr sz="1100" dirty="0">
                <a:latin typeface="Times New Roman"/>
                <a:cs typeface="Times New Roman"/>
              </a:rPr>
              <a:t>dried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prior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application.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62062" y="3005163"/>
            <a:ext cx="3100705" cy="57404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41300" marR="5080" indent="-229235" algn="just">
              <a:lnSpc>
                <a:spcPct val="91200"/>
              </a:lnSpc>
              <a:spcBef>
                <a:spcPts val="265"/>
              </a:spcBef>
            </a:pPr>
            <a:r>
              <a:rPr sz="1600" spc="-114" dirty="0">
                <a:latin typeface="Yu Gothic"/>
                <a:cs typeface="Yu Gothic"/>
              </a:rPr>
              <a:t>☞</a:t>
            </a:r>
            <a:r>
              <a:rPr sz="1600" spc="-160" dirty="0">
                <a:latin typeface="Yu Gothic"/>
                <a:cs typeface="Yu Gothic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Even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dried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</a:t>
            </a:r>
            <a:r>
              <a:rPr sz="1100" spc="-15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regain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moisture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content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fa- </a:t>
            </a:r>
            <a:r>
              <a:rPr sz="1100" spc="-10" dirty="0">
                <a:latin typeface="Times New Roman"/>
                <a:cs typeface="Times New Roman"/>
              </a:rPr>
              <a:t>vorable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it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x</a:t>
            </a:r>
            <a:r>
              <a:rPr sz="1100" spc="5" dirty="0">
                <a:latin typeface="Times New Roman"/>
                <a:cs typeface="Times New Roman"/>
              </a:rPr>
              <a:t>p</a:t>
            </a:r>
            <a:r>
              <a:rPr sz="1100" dirty="0">
                <a:latin typeface="Times New Roman"/>
                <a:cs typeface="Times New Roman"/>
              </a:rPr>
              <a:t>os</a:t>
            </a:r>
            <a:r>
              <a:rPr sz="1100" spc="5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rain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or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prolonged</a:t>
            </a:r>
            <a:r>
              <a:rPr sz="1100" dirty="0">
                <a:latin typeface="Times New Roman"/>
                <a:cs typeface="Times New Roman"/>
              </a:rPr>
              <a:t> high </a:t>
            </a:r>
            <a:r>
              <a:rPr sz="1100" spc="-5" dirty="0">
                <a:latin typeface="Times New Roman"/>
                <a:cs typeface="Times New Roman"/>
              </a:rPr>
              <a:t>humidity.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62120" y="3703599"/>
            <a:ext cx="3100705" cy="146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spc="-45" dirty="0">
                <a:latin typeface="Tahoma"/>
                <a:cs typeface="Tahoma"/>
              </a:rPr>
              <a:t>Air</a:t>
            </a:r>
            <a:r>
              <a:rPr sz="1100" b="1" spc="-60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Drying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Air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drying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relatively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inexpensive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reduce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moisture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content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wood.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Stack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yard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that </a:t>
            </a:r>
            <a:r>
              <a:rPr sz="1100" dirty="0">
                <a:latin typeface="Times New Roman"/>
                <a:cs typeface="Times New Roman"/>
              </a:rPr>
              <a:t>air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freely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circulate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between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individual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timbers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logs.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drying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rate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differs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type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its </a:t>
            </a:r>
            <a:r>
              <a:rPr sz="1100" dirty="0">
                <a:latin typeface="Times New Roman"/>
                <a:cs typeface="Times New Roman"/>
              </a:rPr>
              <a:t>thickness,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climate.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Check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moisture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content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pe- </a:t>
            </a:r>
            <a:r>
              <a:rPr sz="1100" dirty="0">
                <a:latin typeface="Times New Roman"/>
                <a:cs typeface="Times New Roman"/>
              </a:rPr>
              <a:t>riodically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soon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is </a:t>
            </a:r>
            <a:r>
              <a:rPr sz="1100" dirty="0">
                <a:latin typeface="Times New Roman"/>
                <a:cs typeface="Times New Roman"/>
              </a:rPr>
              <a:t>ready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space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drying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yard </a:t>
            </a:r>
            <a:r>
              <a:rPr sz="1100" spc="-10" dirty="0">
                <a:latin typeface="Times New Roman"/>
                <a:cs typeface="Times New Roman"/>
              </a:rPr>
              <a:t>efficiently.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62120" y="5290730"/>
            <a:ext cx="3100705" cy="178053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Despite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low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cost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involved,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several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disad- </a:t>
            </a:r>
            <a:r>
              <a:rPr sz="1100" dirty="0">
                <a:latin typeface="Times New Roman"/>
                <a:cs typeface="Times New Roman"/>
              </a:rPr>
              <a:t>vantages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air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drying.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cold,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weather,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 </a:t>
            </a:r>
            <a:r>
              <a:rPr sz="1100" dirty="0">
                <a:latin typeface="Times New Roman"/>
                <a:cs typeface="Times New Roman"/>
              </a:rPr>
              <a:t>may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dry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slowly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all.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hand,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rapid </a:t>
            </a:r>
            <a:r>
              <a:rPr sz="1100" dirty="0">
                <a:latin typeface="Times New Roman"/>
                <a:cs typeface="Times New Roman"/>
              </a:rPr>
              <a:t>drying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during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hot,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dry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weather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often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results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check- </a:t>
            </a:r>
            <a:r>
              <a:rPr sz="1100" dirty="0">
                <a:latin typeface="Times New Roman"/>
                <a:cs typeface="Times New Roman"/>
              </a:rPr>
              <a:t>ing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splitting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hardwoods.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Unless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properly </a:t>
            </a:r>
            <a:r>
              <a:rPr sz="1100" dirty="0">
                <a:latin typeface="Times New Roman"/>
                <a:cs typeface="Times New Roman"/>
              </a:rPr>
              <a:t>stack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wood,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air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drying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result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check- </a:t>
            </a:r>
            <a:r>
              <a:rPr sz="1100" dirty="0">
                <a:latin typeface="Times New Roman"/>
                <a:cs typeface="Times New Roman"/>
              </a:rPr>
              <a:t>ing,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end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cracking,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warping,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staining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wood. </a:t>
            </a:r>
            <a:r>
              <a:rPr sz="1100" dirty="0">
                <a:latin typeface="Times New Roman"/>
                <a:cs typeface="Times New Roman"/>
              </a:rPr>
              <a:t>Also,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variability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drying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rates,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between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with-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stacks,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complicates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long-</a:t>
            </a:r>
            <a:r>
              <a:rPr sz="1100" dirty="0">
                <a:latin typeface="Times New Roman"/>
                <a:cs typeface="Times New Roman"/>
              </a:rPr>
              <a:t>term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planning.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Finally,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if </a:t>
            </a:r>
            <a:r>
              <a:rPr sz="1100" dirty="0">
                <a:latin typeface="Times New Roman"/>
                <a:cs typeface="Times New Roman"/>
              </a:rPr>
              <a:t>land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expensive,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impractical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up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large </a:t>
            </a:r>
            <a:r>
              <a:rPr sz="1100" dirty="0">
                <a:latin typeface="Times New Roman"/>
                <a:cs typeface="Times New Roman"/>
              </a:rPr>
              <a:t>piece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land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air</a:t>
            </a:r>
            <a:r>
              <a:rPr sz="1100" spc="-10" dirty="0">
                <a:latin typeface="Times New Roman"/>
                <a:cs typeface="Times New Roman"/>
              </a:rPr>
              <a:t> drying.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62070" y="7195261"/>
            <a:ext cx="3100705" cy="1940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spc="-55" dirty="0">
                <a:latin typeface="Tahoma"/>
                <a:cs typeface="Tahoma"/>
              </a:rPr>
              <a:t>Kiln</a:t>
            </a:r>
            <a:r>
              <a:rPr sz="1100" b="1" spc="-50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Drying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kiln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essentially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chamber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designed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tem- </a:t>
            </a:r>
            <a:r>
              <a:rPr sz="1100" dirty="0">
                <a:latin typeface="Times New Roman"/>
                <a:cs typeface="Times New Roman"/>
              </a:rPr>
              <a:t>perature,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humidity,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flow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air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within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chamber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controlled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2).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614"/>
              </a:lnSpc>
              <a:spcBef>
                <a:spcPts val="855"/>
              </a:spcBef>
            </a:pPr>
            <a:r>
              <a:rPr sz="1400" b="1" spc="-75" dirty="0">
                <a:latin typeface="Tahoma"/>
                <a:cs typeface="Tahoma"/>
              </a:rPr>
              <a:t>Chemical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Control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proper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application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chemical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can </a:t>
            </a:r>
            <a:r>
              <a:rPr sz="1100" dirty="0">
                <a:latin typeface="Times New Roman"/>
                <a:cs typeface="Times New Roman"/>
              </a:rPr>
              <a:t>protect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decay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stain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fungi,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insects,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marine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borers,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thus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prolonging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service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life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many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years.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been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estimated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360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thousand </a:t>
            </a:r>
            <a:r>
              <a:rPr sz="1100" dirty="0">
                <a:latin typeface="Times New Roman"/>
                <a:cs typeface="Times New Roman"/>
              </a:rPr>
              <a:t>acres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forest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cut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each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year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just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replace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failed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service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due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pests.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71501" y="4511547"/>
            <a:ext cx="3074670" cy="2048510"/>
            <a:chOff x="571501" y="4511547"/>
            <a:chExt cx="3074670" cy="2048510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6900" y="4536947"/>
              <a:ext cx="3023869" cy="199745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84201" y="4524247"/>
              <a:ext cx="3049270" cy="2023110"/>
            </a:xfrm>
            <a:custGeom>
              <a:avLst/>
              <a:gdLst/>
              <a:ahLst/>
              <a:cxnLst/>
              <a:rect l="l" t="t" r="r" b="b"/>
              <a:pathLst>
                <a:path w="3049270" h="2023109">
                  <a:moveTo>
                    <a:pt x="0" y="12700"/>
                  </a:moveTo>
                  <a:lnTo>
                    <a:pt x="0" y="2010156"/>
                  </a:lnTo>
                  <a:lnTo>
                    <a:pt x="0" y="2022856"/>
                  </a:lnTo>
                  <a:lnTo>
                    <a:pt x="12700" y="2022856"/>
                  </a:lnTo>
                  <a:lnTo>
                    <a:pt x="3036570" y="2022856"/>
                  </a:lnTo>
                  <a:lnTo>
                    <a:pt x="3049270" y="2022856"/>
                  </a:lnTo>
                  <a:lnTo>
                    <a:pt x="3049270" y="2010156"/>
                  </a:lnTo>
                  <a:lnTo>
                    <a:pt x="3049270" y="12700"/>
                  </a:lnTo>
                  <a:lnTo>
                    <a:pt x="3049270" y="0"/>
                  </a:lnTo>
                  <a:lnTo>
                    <a:pt x="303657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77850" y="6616954"/>
            <a:ext cx="3061970" cy="68262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63500" marR="56515" algn="just">
              <a:lnSpc>
                <a:spcPts val="1100"/>
              </a:lnSpc>
              <a:spcBef>
                <a:spcPts val="530"/>
              </a:spcBef>
            </a:pPr>
            <a:r>
              <a:rPr sz="1000" b="1" spc="-55" dirty="0">
                <a:latin typeface="Tahoma"/>
                <a:cs typeface="Tahoma"/>
              </a:rPr>
              <a:t>Figure</a:t>
            </a:r>
            <a:r>
              <a:rPr sz="1000" b="1" spc="-85" dirty="0">
                <a:latin typeface="Tahoma"/>
                <a:cs typeface="Tahoma"/>
              </a:rPr>
              <a:t> </a:t>
            </a:r>
            <a:r>
              <a:rPr sz="1000" b="1" spc="-120" dirty="0">
                <a:latin typeface="Tahoma"/>
                <a:cs typeface="Tahoma"/>
              </a:rPr>
              <a:t>1:</a:t>
            </a:r>
            <a:r>
              <a:rPr sz="1000" b="1" spc="-75" dirty="0">
                <a:latin typeface="Tahoma"/>
                <a:cs typeface="Tahoma"/>
              </a:rPr>
              <a:t> </a:t>
            </a:r>
            <a:r>
              <a:rPr sz="1000" dirty="0">
                <a:latin typeface="Trebuchet MS"/>
                <a:cs typeface="Trebuchet MS"/>
              </a:rPr>
              <a:t>Logs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are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often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sprayed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with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water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from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sprin-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klers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as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35" dirty="0">
                <a:latin typeface="Trebuchet MS"/>
                <a:cs typeface="Trebuchet MS"/>
              </a:rPr>
              <a:t> short-</a:t>
            </a:r>
            <a:r>
              <a:rPr sz="1000" spc="-50" dirty="0">
                <a:latin typeface="Trebuchet MS"/>
                <a:cs typeface="Trebuchet MS"/>
              </a:rPr>
              <a:t>term</a:t>
            </a:r>
            <a:r>
              <a:rPr sz="1000" spc="-35" dirty="0">
                <a:latin typeface="Trebuchet MS"/>
                <a:cs typeface="Trebuchet MS"/>
              </a:rPr>
              <a:t> protection from insects </a:t>
            </a:r>
            <a:r>
              <a:rPr sz="1000" spc="-20" dirty="0">
                <a:latin typeface="Trebuchet MS"/>
                <a:cs typeface="Trebuchet MS"/>
              </a:rPr>
              <a:t>and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some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fungi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and</a:t>
            </a:r>
            <a:r>
              <a:rPr sz="1000" spc="-35" dirty="0">
                <a:latin typeface="Trebuchet MS"/>
                <a:cs typeface="Trebuchet MS"/>
              </a:rPr>
              <a:t> molds. </a:t>
            </a:r>
            <a:r>
              <a:rPr sz="800" spc="-30" dirty="0">
                <a:latin typeface="Trebuchet MS"/>
                <a:cs typeface="Trebuchet MS"/>
              </a:rPr>
              <a:t>(Photo</a:t>
            </a:r>
            <a:r>
              <a:rPr sz="800" spc="-45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courtesy</a:t>
            </a:r>
            <a:r>
              <a:rPr sz="800" spc="-45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of</a:t>
            </a:r>
            <a:r>
              <a:rPr sz="800" spc="-45" dirty="0">
                <a:latin typeface="Trebuchet MS"/>
                <a:cs typeface="Trebuchet MS"/>
              </a:rPr>
              <a:t> </a:t>
            </a:r>
            <a:r>
              <a:rPr sz="800" spc="-25" dirty="0">
                <a:latin typeface="Trebuchet MS"/>
                <a:cs typeface="Trebuchet MS"/>
              </a:rPr>
              <a:t>Joseph</a:t>
            </a:r>
            <a:r>
              <a:rPr sz="800" spc="-45" dirty="0">
                <a:latin typeface="Trebuchet MS"/>
                <a:cs typeface="Trebuchet MS"/>
              </a:rPr>
              <a:t> OBrien, </a:t>
            </a:r>
            <a:r>
              <a:rPr sz="800" dirty="0">
                <a:latin typeface="Trebuchet MS"/>
                <a:cs typeface="Trebuchet MS"/>
              </a:rPr>
              <a:t>USDA</a:t>
            </a:r>
            <a:r>
              <a:rPr sz="800" spc="-45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Forest</a:t>
            </a:r>
            <a:r>
              <a:rPr sz="800" spc="-40" dirty="0">
                <a:latin typeface="Trebuchet MS"/>
                <a:cs typeface="Trebuchet MS"/>
              </a:rPr>
              <a:t> </a:t>
            </a:r>
            <a:r>
              <a:rPr sz="800" spc="-45" dirty="0">
                <a:latin typeface="Trebuchet MS"/>
                <a:cs typeface="Trebuchet MS"/>
              </a:rPr>
              <a:t>Service,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Bugwood.org).</a:t>
            </a:r>
            <a:endParaRPr sz="8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slow">
    <p:wip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7507684" y="6572694"/>
            <a:ext cx="143510" cy="727075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100" dirty="0">
                <a:solidFill>
                  <a:srgbClr val="FFFFFF"/>
                </a:solidFill>
                <a:latin typeface="Trebuchet MS"/>
                <a:cs typeface="Trebuchet MS"/>
              </a:rPr>
              <a:t>SECTION</a:t>
            </a:r>
            <a:r>
              <a:rPr sz="800" b="1" spc="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35" dirty="0">
                <a:solidFill>
                  <a:srgbClr val="FFFFFF"/>
                </a:solidFill>
                <a:latin typeface="Trebuchet MS"/>
                <a:cs typeface="Trebuchet MS"/>
              </a:rPr>
              <a:t>VII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79084" y="6572694"/>
            <a:ext cx="143510" cy="883285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-20" dirty="0">
                <a:solidFill>
                  <a:srgbClr val="FFFFFF"/>
                </a:solidFill>
                <a:latin typeface="Trebuchet MS"/>
                <a:cs typeface="Trebuchet MS"/>
              </a:rPr>
              <a:t>Applying</a:t>
            </a:r>
            <a:r>
              <a:rPr sz="8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Trebuchet MS"/>
                <a:cs typeface="Trebuchet MS"/>
              </a:rPr>
              <a:t>Pesticides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5660" y="4338828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60">
                <a:moveTo>
                  <a:pt x="6352540" y="0"/>
                </a:moveTo>
                <a:lnTo>
                  <a:pt x="0" y="0"/>
                </a:lnTo>
                <a:lnTo>
                  <a:pt x="0" y="378460"/>
                </a:lnTo>
                <a:lnTo>
                  <a:pt x="6352540" y="378460"/>
                </a:lnTo>
                <a:lnTo>
                  <a:pt x="635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48360" y="4372483"/>
            <a:ext cx="6327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Proper</a:t>
            </a:r>
            <a:r>
              <a:rPr sz="1800" b="1" spc="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Storage</a:t>
            </a:r>
            <a:r>
              <a:rPr sz="1800" b="1" spc="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800" b="1" spc="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55" dirty="0">
                <a:solidFill>
                  <a:srgbClr val="FFFFFF"/>
                </a:solidFill>
                <a:latin typeface="Tahoma"/>
                <a:cs typeface="Tahoma"/>
              </a:rPr>
              <a:t>Handling</a:t>
            </a:r>
            <a:r>
              <a:rPr sz="1800" b="1" spc="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800" b="1" spc="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Tahoma"/>
                <a:cs typeface="Tahoma"/>
              </a:rPr>
              <a:t>Wood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35660" y="4338828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60">
                <a:moveTo>
                  <a:pt x="0" y="378460"/>
                </a:moveTo>
                <a:lnTo>
                  <a:pt x="6352540" y="378460"/>
                </a:lnTo>
                <a:lnTo>
                  <a:pt x="6352540" y="0"/>
                </a:lnTo>
                <a:lnTo>
                  <a:pt x="0" y="0"/>
                </a:lnTo>
                <a:lnTo>
                  <a:pt x="0" y="37846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10259" y="458813"/>
            <a:ext cx="3100070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5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effectiveness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depends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5"/>
              </a:lnSpc>
            </a:pP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the: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0259" y="822031"/>
            <a:ext cx="3105785" cy="31203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40665" marR="5080" indent="-228600" algn="just">
              <a:lnSpc>
                <a:spcPts val="1250"/>
              </a:lnSpc>
              <a:spcBef>
                <a:spcPts val="200"/>
              </a:spcBef>
              <a:buSzPct val="109090"/>
              <a:buFont typeface="Times New Roman"/>
              <a:buChar char="●"/>
              <a:tabLst>
                <a:tab pos="240665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b="1" dirty="0">
                <a:latin typeface="Times New Roman"/>
                <a:cs typeface="Times New Roman"/>
              </a:rPr>
              <a:t>Moisture</a:t>
            </a:r>
            <a:r>
              <a:rPr sz="1100" b="1" spc="30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content</a:t>
            </a:r>
            <a:r>
              <a:rPr sz="1100" b="1" spc="30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of</a:t>
            </a:r>
            <a:r>
              <a:rPr sz="1100" b="1" spc="30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the</a:t>
            </a:r>
            <a:r>
              <a:rPr sz="1100" b="1" spc="30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wood:</a:t>
            </a:r>
            <a:r>
              <a:rPr sz="1100" b="1" spc="30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Preservatives </a:t>
            </a:r>
            <a:r>
              <a:rPr sz="1100" dirty="0">
                <a:latin typeface="Times New Roman"/>
                <a:cs typeface="Times New Roman"/>
              </a:rPr>
              <a:t>penetrate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dry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deeply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green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wood.</a:t>
            </a:r>
            <a:endParaRPr sz="1100">
              <a:latin typeface="Times New Roman"/>
              <a:cs typeface="Times New Roman"/>
            </a:endParaRPr>
          </a:p>
          <a:p>
            <a:pPr marL="241300" marR="9525" indent="-229235" algn="just">
              <a:lnSpc>
                <a:spcPts val="1250"/>
              </a:lnSpc>
              <a:spcBef>
                <a:spcPts val="360"/>
              </a:spcBef>
              <a:buSzPct val="109090"/>
              <a:buFont typeface="Times New Roman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b="1" dirty="0">
                <a:latin typeface="Times New Roman"/>
                <a:cs typeface="Times New Roman"/>
              </a:rPr>
              <a:t>Proportion</a:t>
            </a:r>
            <a:r>
              <a:rPr sz="1100" b="1" spc="5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of</a:t>
            </a:r>
            <a:r>
              <a:rPr sz="1100" b="1" spc="6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sapwood</a:t>
            </a:r>
            <a:r>
              <a:rPr sz="1100" b="1" spc="6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to</a:t>
            </a:r>
            <a:r>
              <a:rPr sz="1100" b="1" spc="6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heartwood</a:t>
            </a:r>
            <a:r>
              <a:rPr sz="1100" dirty="0">
                <a:latin typeface="Times New Roman"/>
                <a:cs typeface="Times New Roman"/>
              </a:rPr>
              <a:t>: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Sapwood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most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commercial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species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accepts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preservatives </a:t>
            </a:r>
            <a:r>
              <a:rPr sz="1100" dirty="0">
                <a:latin typeface="Times New Roman"/>
                <a:cs typeface="Times New Roman"/>
              </a:rPr>
              <a:t>much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better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heartwood.</a:t>
            </a:r>
            <a:endParaRPr sz="1100">
              <a:latin typeface="Times New Roman"/>
              <a:cs typeface="Times New Roman"/>
            </a:endParaRPr>
          </a:p>
          <a:p>
            <a:pPr marL="241300" marR="9525" indent="-229235" algn="just">
              <a:lnSpc>
                <a:spcPts val="1250"/>
              </a:lnSpc>
              <a:spcBef>
                <a:spcPts val="359"/>
              </a:spcBef>
              <a:buSzPct val="109090"/>
              <a:buFont typeface="Times New Roman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b="1" dirty="0">
                <a:latin typeface="Times New Roman"/>
                <a:cs typeface="Times New Roman"/>
              </a:rPr>
              <a:t>Type</a:t>
            </a:r>
            <a:r>
              <a:rPr sz="1100" b="1" spc="114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of</a:t>
            </a:r>
            <a:r>
              <a:rPr sz="1100" b="1" spc="114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wood:</a:t>
            </a:r>
            <a:r>
              <a:rPr sz="1100" b="1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Species,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softwood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vs.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hardwood. </a:t>
            </a:r>
            <a:r>
              <a:rPr sz="1100" dirty="0">
                <a:latin typeface="Times New Roman"/>
                <a:cs typeface="Times New Roman"/>
              </a:rPr>
              <a:t>Softwoods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generally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receptive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impreg- </a:t>
            </a:r>
            <a:r>
              <a:rPr sz="1100" dirty="0">
                <a:latin typeface="Times New Roman"/>
                <a:cs typeface="Times New Roman"/>
              </a:rPr>
              <a:t>nation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hardwoods.</a:t>
            </a:r>
            <a:endParaRPr sz="1100">
              <a:latin typeface="Times New Roman"/>
              <a:cs typeface="Times New Roman"/>
            </a:endParaRPr>
          </a:p>
          <a:p>
            <a:pPr marL="240665" marR="9525" indent="-228600" algn="just">
              <a:lnSpc>
                <a:spcPts val="1250"/>
              </a:lnSpc>
              <a:spcBef>
                <a:spcPts val="360"/>
              </a:spcBef>
              <a:buSzPct val="109090"/>
              <a:buFont typeface="Times New Roman"/>
              <a:buChar char="●"/>
              <a:tabLst>
                <a:tab pos="240665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b="1" spc="-10" dirty="0">
                <a:latin typeface="Times New Roman"/>
                <a:cs typeface="Times New Roman"/>
              </a:rPr>
              <a:t>Preservative </a:t>
            </a:r>
            <a:r>
              <a:rPr sz="1100" b="1" spc="-45" dirty="0">
                <a:latin typeface="Times New Roman"/>
                <a:cs typeface="Times New Roman"/>
              </a:rPr>
              <a:t>(and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b="1" spc="-20" dirty="0">
                <a:latin typeface="Times New Roman"/>
                <a:cs typeface="Times New Roman"/>
              </a:rPr>
              <a:t>formulation)</a:t>
            </a:r>
            <a:r>
              <a:rPr sz="1100" b="1" spc="-10" dirty="0">
                <a:latin typeface="Times New Roman"/>
                <a:cs typeface="Times New Roman"/>
              </a:rPr>
              <a:t> selected: </a:t>
            </a:r>
            <a:r>
              <a:rPr sz="1100" spc="-10" dirty="0">
                <a:latin typeface="Times New Roman"/>
                <a:cs typeface="Times New Roman"/>
              </a:rPr>
              <a:t>The </a:t>
            </a:r>
            <a:r>
              <a:rPr sz="1100" spc="-20" dirty="0">
                <a:latin typeface="Times New Roman"/>
                <a:cs typeface="Times New Roman"/>
              </a:rPr>
              <a:t>pre- </a:t>
            </a:r>
            <a:r>
              <a:rPr sz="1100" dirty="0">
                <a:latin typeface="Times New Roman"/>
                <a:cs typeface="Times New Roman"/>
              </a:rPr>
              <a:t>servative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 must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provide protection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appropriate </a:t>
            </a:r>
            <a:r>
              <a:rPr sz="1100" dirty="0">
                <a:latin typeface="Times New Roman"/>
                <a:cs typeface="Times New Roman"/>
              </a:rPr>
              <a:t>for 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intended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treated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wood.</a:t>
            </a:r>
            <a:endParaRPr sz="1100">
              <a:latin typeface="Times New Roman"/>
              <a:cs typeface="Times New Roman"/>
            </a:endParaRPr>
          </a:p>
          <a:p>
            <a:pPr marL="241300" marR="9525" indent="-229235" algn="just">
              <a:lnSpc>
                <a:spcPts val="1250"/>
              </a:lnSpc>
              <a:spcBef>
                <a:spcPts val="360"/>
              </a:spcBef>
              <a:buSzPct val="109090"/>
              <a:buFont typeface="Times New Roman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b="1" spc="-10" dirty="0">
                <a:latin typeface="Times New Roman"/>
                <a:cs typeface="Times New Roman"/>
              </a:rPr>
              <a:t>Method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of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application: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Pressure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usu- ally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required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for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wood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products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exposed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to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high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risk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attack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pests.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Brush-on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applications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would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be </a:t>
            </a:r>
            <a:r>
              <a:rPr sz="1100" dirty="0">
                <a:latin typeface="Times New Roman"/>
                <a:cs typeface="Times New Roman"/>
              </a:rPr>
              <a:t>far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less</a:t>
            </a:r>
            <a:r>
              <a:rPr sz="1100" spc="-10" dirty="0">
                <a:latin typeface="Times New Roman"/>
                <a:cs typeface="Times New Roman"/>
              </a:rPr>
              <a:t> effective</a:t>
            </a:r>
            <a:r>
              <a:rPr sz="1100" dirty="0">
                <a:latin typeface="Times New Roman"/>
                <a:cs typeface="Times New Roman"/>
              </a:rPr>
              <a:t> under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such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circumstances.</a:t>
            </a:r>
            <a:endParaRPr sz="1100">
              <a:latin typeface="Times New Roman"/>
              <a:cs typeface="Times New Roman"/>
            </a:endParaRPr>
          </a:p>
          <a:p>
            <a:pPr marL="240665" marR="9525" indent="-228600" algn="just">
              <a:lnSpc>
                <a:spcPts val="1250"/>
              </a:lnSpc>
              <a:spcBef>
                <a:spcPts val="360"/>
              </a:spcBef>
              <a:buSzPct val="109090"/>
              <a:buFont typeface="Times New Roman"/>
              <a:buChar char="●"/>
              <a:tabLst>
                <a:tab pos="240665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b="1" dirty="0">
                <a:latin typeface="Times New Roman"/>
                <a:cs typeface="Times New Roman"/>
              </a:rPr>
              <a:t>Penetration,</a:t>
            </a:r>
            <a:r>
              <a:rPr sz="1100" b="1" spc="4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retention,</a:t>
            </a:r>
            <a:r>
              <a:rPr sz="1100" b="1" spc="4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and</a:t>
            </a:r>
            <a:r>
              <a:rPr sz="1100" b="1" spc="4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distribution</a:t>
            </a:r>
            <a:r>
              <a:rPr sz="1100" b="1" spc="4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of</a:t>
            </a:r>
            <a:r>
              <a:rPr sz="1100" b="1" spc="50" dirty="0">
                <a:latin typeface="Times New Roman"/>
                <a:cs typeface="Times New Roman"/>
              </a:rPr>
              <a:t> </a:t>
            </a:r>
            <a:r>
              <a:rPr sz="1100" b="1" spc="-20" dirty="0">
                <a:latin typeface="Times New Roman"/>
                <a:cs typeface="Times New Roman"/>
              </a:rPr>
              <a:t>pre- </a:t>
            </a:r>
            <a:r>
              <a:rPr sz="1100" b="1" spc="-10" dirty="0">
                <a:latin typeface="Times New Roman"/>
                <a:cs typeface="Times New Roman"/>
              </a:rPr>
              <a:t>servative: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parameters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depend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largely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on </a:t>
            </a:r>
            <a:r>
              <a:rPr sz="1100" dirty="0">
                <a:latin typeface="Times New Roman"/>
                <a:cs typeface="Times New Roman"/>
              </a:rPr>
              <a:t>the factors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 just </a:t>
            </a:r>
            <a:r>
              <a:rPr sz="1100" spc="-10" dirty="0">
                <a:latin typeface="Times New Roman"/>
                <a:cs typeface="Times New Roman"/>
              </a:rPr>
              <a:t>discussed.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1513" y="4695301"/>
            <a:ext cx="403860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-50" dirty="0">
                <a:latin typeface="Times New Roman"/>
                <a:cs typeface="Times New Roman"/>
              </a:rPr>
              <a:t>T</a:t>
            </a:r>
            <a:endParaRPr sz="48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69762" y="4857329"/>
            <a:ext cx="2740660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5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o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avoid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pest-</a:t>
            </a:r>
            <a:r>
              <a:rPr sz="1100" dirty="0">
                <a:latin typeface="Times New Roman"/>
                <a:cs typeface="Times New Roman"/>
              </a:rPr>
              <a:t>induced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degradation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of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during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5"/>
              </a:lnSpc>
            </a:pPr>
            <a:r>
              <a:rPr sz="1100" dirty="0">
                <a:latin typeface="Times New Roman"/>
                <a:cs typeface="Times New Roman"/>
              </a:rPr>
              <a:t>storage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 </a:t>
            </a:r>
            <a:r>
              <a:rPr sz="1100" spc="-10" dirty="0">
                <a:latin typeface="Times New Roman"/>
                <a:cs typeface="Times New Roman"/>
              </a:rPr>
              <a:t>handling: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0259" y="5379300"/>
            <a:ext cx="29559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 indent="-243840">
              <a:lnSpc>
                <a:spcPct val="100000"/>
              </a:lnSpc>
              <a:spcBef>
                <a:spcPts val="100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Convert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logs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 lumber as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quickly as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possible,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0259" y="5583769"/>
            <a:ext cx="3100070" cy="107823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41300" marR="5080" indent="-229235">
              <a:lnSpc>
                <a:spcPts val="1250"/>
              </a:lnSpc>
              <a:spcBef>
                <a:spcPts val="200"/>
              </a:spcBef>
              <a:buChar char="●"/>
              <a:tabLst>
                <a:tab pos="241300" algn="l"/>
                <a:tab pos="256540" algn="l"/>
              </a:tabLst>
            </a:pP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Times New Roman"/>
                <a:cs typeface="Times New Roman"/>
              </a:rPr>
              <a:t>Dry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lumber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quickly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(even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after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pressure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treatment)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prevent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surface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checking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decay,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1250"/>
              </a:lnSpc>
              <a:spcBef>
                <a:spcPts val="360"/>
              </a:spcBef>
              <a:buChar char="●"/>
              <a:tabLst>
                <a:tab pos="241300" algn="l"/>
                <a:tab pos="256540" algn="l"/>
              </a:tabLst>
            </a:pP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Times New Roman"/>
                <a:cs typeface="Times New Roman"/>
              </a:rPr>
              <a:t>Locate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air-</a:t>
            </a:r>
            <a:r>
              <a:rPr sz="1100" dirty="0">
                <a:latin typeface="Times New Roman"/>
                <a:cs typeface="Times New Roman"/>
              </a:rPr>
              <a:t>drying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yards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sheds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well-drained </a:t>
            </a:r>
            <a:r>
              <a:rPr sz="1100" dirty="0">
                <a:latin typeface="Times New Roman"/>
                <a:cs typeface="Times New Roman"/>
              </a:rPr>
              <a:t>sites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good air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circulation,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1250"/>
              </a:lnSpc>
              <a:spcBef>
                <a:spcPts val="360"/>
              </a:spcBef>
              <a:buChar char="●"/>
              <a:tabLst>
                <a:tab pos="241300" algn="l"/>
                <a:tab pos="256540" algn="l"/>
              </a:tabLst>
            </a:pP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Times New Roman"/>
                <a:cs typeface="Times New Roman"/>
              </a:rPr>
              <a:t>Remove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debris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rotted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which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harbor </a:t>
            </a:r>
            <a:r>
              <a:rPr sz="1100" dirty="0">
                <a:latin typeface="Times New Roman"/>
                <a:cs typeface="Times New Roman"/>
              </a:rPr>
              <a:t>insect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fungal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pests,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13529" y="4857329"/>
            <a:ext cx="3100705" cy="103251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41300" marR="5080" indent="-229235" algn="just">
              <a:lnSpc>
                <a:spcPts val="1250"/>
              </a:lnSpc>
              <a:spcBef>
                <a:spcPts val="200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Frequently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inspect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stored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(termites,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example,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may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attack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stacks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untreated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remain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undisturbed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long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periods),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240665" marR="5080" indent="-228600" algn="just">
              <a:lnSpc>
                <a:spcPts val="1250"/>
              </a:lnSpc>
              <a:spcBef>
                <a:spcPts val="360"/>
              </a:spcBef>
              <a:buSzPct val="109090"/>
              <a:buChar char="●"/>
              <a:tabLst>
                <a:tab pos="240665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60" dirty="0">
                <a:latin typeface="Times New Roman"/>
                <a:cs typeface="Times New Roman"/>
              </a:rPr>
              <a:t>Avoid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rough</a:t>
            </a:r>
            <a:r>
              <a:rPr sz="1100" spc="-10" dirty="0">
                <a:latin typeface="Times New Roman"/>
                <a:cs typeface="Times New Roman"/>
              </a:rPr>
              <a:t> handling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treated </a:t>
            </a:r>
            <a:r>
              <a:rPr sz="1100" spc="-25" dirty="0">
                <a:latin typeface="Times New Roman"/>
                <a:cs typeface="Times New Roman"/>
              </a:rPr>
              <a:t>wood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because chip- </a:t>
            </a:r>
            <a:r>
              <a:rPr sz="1100" dirty="0">
                <a:latin typeface="Times New Roman"/>
                <a:cs typeface="Times New Roman"/>
              </a:rPr>
              <a:t>ping,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gouging,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splitting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expose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unprotected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pests.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126229" y="514350"/>
            <a:ext cx="3074670" cy="2386330"/>
            <a:chOff x="4126229" y="514350"/>
            <a:chExt cx="3074670" cy="2386330"/>
          </a:xfrm>
        </p:grpSpPr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38931" y="527037"/>
              <a:ext cx="3049268" cy="236081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138929" y="527050"/>
              <a:ext cx="3049270" cy="2360930"/>
            </a:xfrm>
            <a:custGeom>
              <a:avLst/>
              <a:gdLst/>
              <a:ahLst/>
              <a:cxnLst/>
              <a:rect l="l" t="t" r="r" b="b"/>
              <a:pathLst>
                <a:path w="3049270" h="2360930">
                  <a:moveTo>
                    <a:pt x="0" y="2360803"/>
                  </a:moveTo>
                  <a:lnTo>
                    <a:pt x="3049270" y="2360803"/>
                  </a:lnTo>
                  <a:lnTo>
                    <a:pt x="3049270" y="0"/>
                  </a:lnTo>
                  <a:lnTo>
                    <a:pt x="0" y="0"/>
                  </a:lnTo>
                  <a:lnTo>
                    <a:pt x="0" y="236080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132579" y="2969069"/>
            <a:ext cx="3061970" cy="116014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marL="63500" marR="55244" algn="just">
              <a:lnSpc>
                <a:spcPts val="1100"/>
              </a:lnSpc>
              <a:spcBef>
                <a:spcPts val="760"/>
              </a:spcBef>
            </a:pPr>
            <a:r>
              <a:rPr sz="1000" b="1" spc="-55" dirty="0">
                <a:latin typeface="Tahoma"/>
                <a:cs typeface="Tahoma"/>
              </a:rPr>
              <a:t>Figure</a:t>
            </a:r>
            <a:r>
              <a:rPr sz="1000" b="1" spc="-75" dirty="0">
                <a:latin typeface="Tahoma"/>
                <a:cs typeface="Tahoma"/>
              </a:rPr>
              <a:t> </a:t>
            </a:r>
            <a:r>
              <a:rPr sz="1000" b="1" spc="-95" dirty="0">
                <a:latin typeface="Tahoma"/>
                <a:cs typeface="Tahoma"/>
              </a:rPr>
              <a:t>2:</a:t>
            </a:r>
            <a:r>
              <a:rPr sz="1000" b="1" spc="-65" dirty="0">
                <a:latin typeface="Tahoma"/>
                <a:cs typeface="Tahoma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Kilns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commonly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use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temperatures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of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100°F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to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240°F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to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dry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wood.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Although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kiln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drying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may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be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more</a:t>
            </a:r>
            <a:r>
              <a:rPr sz="1000" spc="-30" dirty="0">
                <a:latin typeface="Trebuchet MS"/>
                <a:cs typeface="Trebuchet MS"/>
              </a:rPr>
              <a:t> expensive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than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air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drying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in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terms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of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capital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investment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and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energy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costs,</a:t>
            </a:r>
            <a:r>
              <a:rPr sz="1000" spc="-65" dirty="0">
                <a:latin typeface="Trebuchet MS"/>
                <a:cs typeface="Trebuchet MS"/>
              </a:rPr>
              <a:t> it </a:t>
            </a:r>
            <a:r>
              <a:rPr sz="1000" spc="-40" dirty="0">
                <a:latin typeface="Trebuchet MS"/>
                <a:cs typeface="Trebuchet MS"/>
              </a:rPr>
              <a:t>allows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wood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to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be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seasoned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to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any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desired moisture </a:t>
            </a:r>
            <a:r>
              <a:rPr sz="1000" spc="-45" dirty="0">
                <a:latin typeface="Trebuchet MS"/>
                <a:cs typeface="Trebuchet MS"/>
              </a:rPr>
              <a:t>content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in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predictable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(and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shorter)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time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and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with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minimum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of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seasoning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defects,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such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as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checking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and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cracking.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(Photo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courtesy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of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PSEP-</a:t>
            </a:r>
            <a:r>
              <a:rPr sz="800" spc="-50" dirty="0">
                <a:latin typeface="Trebuchet MS"/>
                <a:cs typeface="Trebuchet MS"/>
              </a:rPr>
              <a:t>IMI).</a:t>
            </a:r>
            <a:endParaRPr sz="8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slow">
    <p:wip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7507684" y="6572694"/>
            <a:ext cx="143510" cy="727075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100" dirty="0">
                <a:solidFill>
                  <a:srgbClr val="FFFFFF"/>
                </a:solidFill>
                <a:latin typeface="Trebuchet MS"/>
                <a:cs typeface="Trebuchet MS"/>
              </a:rPr>
              <a:t>SECTION</a:t>
            </a:r>
            <a:r>
              <a:rPr sz="800" b="1" spc="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35" dirty="0">
                <a:solidFill>
                  <a:srgbClr val="FFFFFF"/>
                </a:solidFill>
                <a:latin typeface="Trebuchet MS"/>
                <a:cs typeface="Trebuchet MS"/>
              </a:rPr>
              <a:t>VII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79084" y="6572694"/>
            <a:ext cx="143510" cy="883285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-20" dirty="0">
                <a:solidFill>
                  <a:srgbClr val="FFFFFF"/>
                </a:solidFill>
                <a:latin typeface="Trebuchet MS"/>
                <a:cs typeface="Trebuchet MS"/>
              </a:rPr>
              <a:t>Applying</a:t>
            </a:r>
            <a:r>
              <a:rPr sz="8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Trebuchet MS"/>
                <a:cs typeface="Trebuchet MS"/>
              </a:rPr>
              <a:t>Pesticides</a:t>
            </a:r>
            <a:endParaRPr sz="800">
              <a:latin typeface="Trebuchet MS"/>
              <a:cs typeface="Trebuchet MS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822959" y="1379474"/>
          <a:ext cx="6339204" cy="2166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690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b="1" spc="1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LEARNING</a:t>
                      </a:r>
                      <a:r>
                        <a:rPr sz="1400" b="1" spc="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OBJECTIVES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683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2930">
                <a:tc gridSpan="2">
                  <a:txBody>
                    <a:bodyPr/>
                    <a:lstStyle/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40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Explain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how drying wood improves the 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effectiveness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 a preservative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treatment.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List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disadvantages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conditioning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green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wood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rather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than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air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kiln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drying</a:t>
                      </a:r>
                      <a:r>
                        <a:rPr sz="10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wood.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Describe</a:t>
                      </a:r>
                      <a:r>
                        <a:rPr sz="1000" b="1" spc="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how</a:t>
                      </a:r>
                      <a:r>
                        <a:rPr sz="1000" b="1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water</a:t>
                      </a:r>
                      <a:r>
                        <a:rPr sz="1000" b="1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000" b="1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removed</a:t>
                      </a:r>
                      <a:r>
                        <a:rPr sz="1000" b="1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from</a:t>
                      </a:r>
                      <a:r>
                        <a:rPr sz="1000" b="1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wood</a:t>
                      </a:r>
                      <a:r>
                        <a:rPr sz="1000" b="1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by: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189865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pos="589915" algn="l"/>
                        </a:tabLst>
                      </a:pPr>
                      <a:r>
                        <a:rPr sz="1000" spc="155" dirty="0">
                          <a:latin typeface="Yu Gothic"/>
                          <a:cs typeface="Yu Gothic"/>
                        </a:rPr>
                        <a:t>P</a:t>
                      </a:r>
                      <a:r>
                        <a:rPr sz="1000" dirty="0">
                          <a:latin typeface="Yu Gothic"/>
                          <a:cs typeface="Yu Gothic"/>
                        </a:rPr>
                        <a:t>	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steaming</a:t>
                      </a:r>
                      <a:r>
                        <a:rPr sz="1000" b="1" spc="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b="1" spc="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vacuum</a:t>
                      </a:r>
                      <a:r>
                        <a:rPr sz="1000" b="1" spc="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process.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189865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pos="589915" algn="l"/>
                        </a:tabLst>
                      </a:pPr>
                      <a:r>
                        <a:rPr sz="1000" spc="155" dirty="0">
                          <a:latin typeface="Yu Gothic"/>
                          <a:cs typeface="Yu Gothic"/>
                        </a:rPr>
                        <a:t>P</a:t>
                      </a:r>
                      <a:r>
                        <a:rPr sz="1000" dirty="0">
                          <a:latin typeface="Yu Gothic"/>
                          <a:cs typeface="Yu Gothic"/>
                        </a:rPr>
                        <a:t>	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Boulton</a:t>
                      </a:r>
                      <a:r>
                        <a:rPr sz="1000" b="1" spc="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method.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Describe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benefits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 of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peeling,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incising,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 cutting,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framing wood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before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treatment.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List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advantages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pressure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treatment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versus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nonpressure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treatment.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Explain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basic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differences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between,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common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uses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40" dirty="0">
                          <a:latin typeface="Trebuchet MS"/>
                          <a:cs typeface="Trebuchet MS"/>
                        </a:rPr>
                        <a:t>for,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full-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empty-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cell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wood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treatment.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Describe</a:t>
                      </a:r>
                      <a:r>
                        <a:rPr sz="1000" b="1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thermal</a:t>
                      </a:r>
                      <a:r>
                        <a:rPr sz="1000" b="1" spc="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process</a:t>
                      </a:r>
                      <a:r>
                        <a:rPr sz="1000" b="1" spc="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000" b="1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treating</a:t>
                      </a:r>
                      <a:r>
                        <a:rPr sz="1000" b="1" spc="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wood.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431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1169762" y="3895796"/>
            <a:ext cx="27406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here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been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almost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many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methods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ap-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69762" y="4054495"/>
            <a:ext cx="27412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plying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different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1513" y="3733768"/>
            <a:ext cx="3119120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-20" dirty="0">
                <a:latin typeface="Times New Roman"/>
                <a:cs typeface="Times New Roman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pr</a:t>
            </a:r>
            <a:r>
              <a:rPr sz="1100" spc="5" dirty="0">
                <a:latin typeface="Times New Roman"/>
                <a:cs typeface="Times New Roman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s</a:t>
            </a:r>
            <a:r>
              <a:rPr sz="1100" spc="10" dirty="0">
                <a:latin typeface="Times New Roman"/>
                <a:cs typeface="Times New Roman"/>
              </a:rPr>
              <a:t>e</a:t>
            </a:r>
            <a:r>
              <a:rPr sz="1100" spc="40" dirty="0">
                <a:latin typeface="Times New Roman"/>
                <a:cs typeface="Times New Roman"/>
              </a:rPr>
              <a:t>r</a:t>
            </a:r>
            <a:r>
              <a:rPr sz="1100" spc="-10" dirty="0">
                <a:latin typeface="Times New Roman"/>
                <a:cs typeface="Times New Roman"/>
              </a:rPr>
              <a:t>v</a:t>
            </a:r>
            <a:r>
              <a:rPr sz="1100" spc="-5" dirty="0">
                <a:latin typeface="Times New Roman"/>
                <a:cs typeface="Times New Roman"/>
              </a:rPr>
              <a:t>a</a:t>
            </a:r>
            <a:r>
              <a:rPr sz="1100" spc="15" dirty="0">
                <a:latin typeface="Times New Roman"/>
                <a:cs typeface="Times New Roman"/>
              </a:rPr>
              <a:t>t</a:t>
            </a:r>
            <a:r>
              <a:rPr sz="1100" spc="-15" dirty="0">
                <a:latin typeface="Times New Roman"/>
                <a:cs typeface="Times New Roman"/>
              </a:rPr>
              <a:t>i</a:t>
            </a:r>
            <a:r>
              <a:rPr sz="1100" spc="-25" dirty="0">
                <a:latin typeface="Times New Roman"/>
                <a:cs typeface="Times New Roman"/>
              </a:rPr>
              <a:t>v</a:t>
            </a:r>
            <a:r>
              <a:rPr sz="1100" spc="5" dirty="0">
                <a:latin typeface="Times New Roman"/>
                <a:cs typeface="Times New Roman"/>
              </a:rPr>
              <a:t>e</a:t>
            </a:r>
            <a:r>
              <a:rPr sz="1100" spc="-10" dirty="0">
                <a:latin typeface="Times New Roman"/>
                <a:cs typeface="Times New Roman"/>
              </a:rPr>
              <a:t>s</a:t>
            </a:r>
            <a:r>
              <a:rPr sz="1100" spc="-20" dirty="0">
                <a:latin typeface="Times New Roman"/>
                <a:cs typeface="Times New Roman"/>
              </a:rPr>
              <a:t>.</a:t>
            </a:r>
            <a:r>
              <a:rPr sz="1100" spc="2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might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expect,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different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0314" y="4371893"/>
            <a:ext cx="3100705" cy="669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methods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provide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different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levels 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protection.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de- </a:t>
            </a:r>
            <a:r>
              <a:rPr sz="1100" dirty="0">
                <a:latin typeface="Times New Roman"/>
                <a:cs typeface="Times New Roman"/>
              </a:rPr>
              <a:t>sired end use of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 product to be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treated often </a:t>
            </a:r>
            <a:r>
              <a:rPr sz="1100" spc="-10" dirty="0">
                <a:latin typeface="Times New Roman"/>
                <a:cs typeface="Times New Roman"/>
              </a:rPr>
              <a:t>dictates </a:t>
            </a:r>
            <a:r>
              <a:rPr sz="1100" dirty="0">
                <a:latin typeface="Times New Roman"/>
                <a:cs typeface="Times New Roman"/>
              </a:rPr>
              <a:t>which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method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used.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Obtaining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required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level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protection,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though,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depends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only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treatment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00"/>
              </a:spcBef>
            </a:pPr>
            <a:r>
              <a:rPr sz="2400" spc="-285" dirty="0">
                <a:solidFill>
                  <a:srgbClr val="808285"/>
                </a:solidFill>
                <a:latin typeface="Trebuchet MS"/>
                <a:cs typeface="Trebuchet MS"/>
              </a:rPr>
              <a:t>Pressure</a:t>
            </a:r>
            <a:r>
              <a:rPr sz="2400" spc="-21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2400" spc="-310" dirty="0">
                <a:solidFill>
                  <a:srgbClr val="808285"/>
                </a:solidFill>
                <a:latin typeface="Trebuchet MS"/>
                <a:cs typeface="Trebuchet MS"/>
              </a:rPr>
              <a:t>Treatment</a:t>
            </a:r>
            <a:r>
              <a:rPr sz="2400" spc="-210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2400" spc="-250" dirty="0">
                <a:solidFill>
                  <a:srgbClr val="808285"/>
                </a:solidFill>
                <a:latin typeface="Trebuchet MS"/>
                <a:cs typeface="Trebuchet MS"/>
              </a:rPr>
              <a:t>of</a:t>
            </a:r>
            <a:r>
              <a:rPr sz="2400" spc="-204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2400" spc="-375" dirty="0">
                <a:solidFill>
                  <a:srgbClr val="808285"/>
                </a:solidFill>
                <a:latin typeface="Trebuchet MS"/>
                <a:cs typeface="Trebuchet MS"/>
              </a:rPr>
              <a:t>Wood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13529" y="3895796"/>
            <a:ext cx="3100070" cy="35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spc="-10" dirty="0">
                <a:latin typeface="Times New Roman"/>
                <a:cs typeface="Times New Roman"/>
              </a:rPr>
              <a:t>method,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but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also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how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prepared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for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treatment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used.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13529" y="4372033"/>
            <a:ext cx="3100070" cy="669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chapter,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address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pressure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wood.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discuss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nonpressure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applications,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in- </a:t>
            </a:r>
            <a:r>
              <a:rPr sz="1100" dirty="0">
                <a:latin typeface="Times New Roman"/>
                <a:cs typeface="Times New Roman"/>
              </a:rPr>
              <a:t>cluding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-25" dirty="0">
                <a:latin typeface="Times New Roman"/>
                <a:cs typeface="Times New Roman"/>
              </a:rPr>
              <a:t> (e.g., </a:t>
            </a:r>
            <a:r>
              <a:rPr sz="1100" spc="-10" dirty="0">
                <a:latin typeface="Times New Roman"/>
                <a:cs typeface="Times New Roman"/>
              </a:rPr>
              <a:t>stand- </a:t>
            </a:r>
            <a:r>
              <a:rPr sz="1100" dirty="0">
                <a:latin typeface="Times New Roman"/>
                <a:cs typeface="Times New Roman"/>
              </a:rPr>
              <a:t>ing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utility poles, decks)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 the next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chapter.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35660" y="5259323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60">
                <a:moveTo>
                  <a:pt x="6352540" y="0"/>
                </a:moveTo>
                <a:lnTo>
                  <a:pt x="0" y="0"/>
                </a:lnTo>
                <a:lnTo>
                  <a:pt x="0" y="378460"/>
                </a:lnTo>
                <a:lnTo>
                  <a:pt x="6352540" y="378460"/>
                </a:lnTo>
                <a:lnTo>
                  <a:pt x="635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48360" y="5292978"/>
            <a:ext cx="6327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sz="1800" b="1" spc="45" dirty="0">
                <a:solidFill>
                  <a:srgbClr val="FFFFFF"/>
                </a:solidFill>
                <a:latin typeface="Tahoma"/>
                <a:cs typeface="Tahoma"/>
              </a:rPr>
              <a:t>Preparing</a:t>
            </a:r>
            <a:r>
              <a:rPr sz="1800" b="1" spc="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Wood</a:t>
            </a:r>
            <a:r>
              <a:rPr sz="1800" b="1" spc="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1800" b="1" spc="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ahoma"/>
                <a:cs typeface="Tahoma"/>
              </a:rPr>
              <a:t>Treatment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35660" y="5259323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60">
                <a:moveTo>
                  <a:pt x="0" y="378460"/>
                </a:moveTo>
                <a:lnTo>
                  <a:pt x="6352540" y="378460"/>
                </a:lnTo>
                <a:lnTo>
                  <a:pt x="6352540" y="0"/>
                </a:lnTo>
                <a:lnTo>
                  <a:pt x="0" y="0"/>
                </a:lnTo>
                <a:lnTo>
                  <a:pt x="0" y="37846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95746" y="5615799"/>
            <a:ext cx="610235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-50" dirty="0">
                <a:latin typeface="Times New Roman"/>
                <a:cs typeface="Times New Roman"/>
              </a:rPr>
              <a:t>W</a:t>
            </a:r>
            <a:endParaRPr sz="48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80202" y="5777826"/>
            <a:ext cx="25241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ood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must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prepared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some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way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before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you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80202" y="5936526"/>
            <a:ext cx="25241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apply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preservative.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preparation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may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80202" y="6095225"/>
            <a:ext cx="25241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imes New Roman"/>
                <a:cs typeface="Times New Roman"/>
              </a:rPr>
              <a:t>include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peeling,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drying,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incising,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cutting,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03940" y="6253924"/>
            <a:ext cx="31000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framing.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must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free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sawdust,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mud,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ice,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03940" y="6412623"/>
            <a:ext cx="31007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paint,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surface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coatings,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should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no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03909" y="6571322"/>
            <a:ext cx="1970405" cy="273367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sign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attack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wood-destroying </a:t>
            </a:r>
            <a:r>
              <a:rPr sz="1100" dirty="0">
                <a:latin typeface="Times New Roman"/>
                <a:cs typeface="Times New Roman"/>
              </a:rPr>
              <a:t>fungi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insects.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614"/>
              </a:lnSpc>
              <a:spcBef>
                <a:spcPts val="850"/>
              </a:spcBef>
            </a:pPr>
            <a:r>
              <a:rPr sz="1400" b="1" spc="-10" dirty="0">
                <a:latin typeface="Tahoma"/>
                <a:cs typeface="Tahoma"/>
              </a:rPr>
              <a:t>Peeling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bark</a:t>
            </a:r>
            <a:r>
              <a:rPr sz="1100" spc="2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2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cambium</a:t>
            </a:r>
            <a:r>
              <a:rPr sz="1100" spc="2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must</a:t>
            </a:r>
            <a:r>
              <a:rPr sz="1100" spc="27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be </a:t>
            </a:r>
            <a:r>
              <a:rPr sz="1100" dirty="0">
                <a:latin typeface="Times New Roman"/>
                <a:cs typeface="Times New Roman"/>
              </a:rPr>
              <a:t>completely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removed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before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treat- </a:t>
            </a:r>
            <a:r>
              <a:rPr sz="1100" dirty="0">
                <a:latin typeface="Times New Roman"/>
                <a:cs typeface="Times New Roman"/>
              </a:rPr>
              <a:t>ment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1).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allows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penetrate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wood;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bark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obstructs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penetration, </a:t>
            </a:r>
            <a:r>
              <a:rPr sz="1100" dirty="0">
                <a:latin typeface="Times New Roman"/>
                <a:cs typeface="Times New Roman"/>
              </a:rPr>
              <a:t>resulting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untreated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614"/>
              </a:lnSpc>
              <a:spcBef>
                <a:spcPts val="850"/>
              </a:spcBef>
            </a:pPr>
            <a:r>
              <a:rPr sz="1400" b="1" spc="-10" dirty="0">
                <a:latin typeface="Tahoma"/>
                <a:cs typeface="Tahoma"/>
              </a:rPr>
              <a:t>Drying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most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treating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methods,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high </a:t>
            </a:r>
            <a:r>
              <a:rPr sz="1100" dirty="0">
                <a:latin typeface="Times New Roman"/>
                <a:cs typeface="Times New Roman"/>
              </a:rPr>
              <a:t>moisture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content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prevents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 </a:t>
            </a:r>
            <a:r>
              <a:rPr sz="1100" spc="-10" dirty="0">
                <a:latin typeface="Times New Roman"/>
                <a:cs typeface="Times New Roman"/>
              </a:rPr>
              <a:t>slows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entrance</a:t>
            </a:r>
            <a:r>
              <a:rPr sz="1100" spc="3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3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preservative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cells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retention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3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3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3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less</a:t>
            </a:r>
            <a:r>
              <a:rPr sz="1100" spc="3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3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desirable.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868929" y="6686550"/>
            <a:ext cx="2286000" cy="1711960"/>
            <a:chOff x="2868929" y="6686550"/>
            <a:chExt cx="2286000" cy="1711960"/>
          </a:xfrm>
        </p:grpSpPr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4329" y="6711950"/>
              <a:ext cx="2235199" cy="166116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881629" y="6699250"/>
              <a:ext cx="2260600" cy="1686560"/>
            </a:xfrm>
            <a:custGeom>
              <a:avLst/>
              <a:gdLst/>
              <a:ahLst/>
              <a:cxnLst/>
              <a:rect l="l" t="t" r="r" b="b"/>
              <a:pathLst>
                <a:path w="2260600" h="1686559">
                  <a:moveTo>
                    <a:pt x="0" y="12700"/>
                  </a:moveTo>
                  <a:lnTo>
                    <a:pt x="0" y="1673860"/>
                  </a:lnTo>
                  <a:lnTo>
                    <a:pt x="0" y="1686560"/>
                  </a:lnTo>
                  <a:lnTo>
                    <a:pt x="12700" y="1686560"/>
                  </a:lnTo>
                  <a:lnTo>
                    <a:pt x="2247900" y="1686560"/>
                  </a:lnTo>
                  <a:lnTo>
                    <a:pt x="2260600" y="1686560"/>
                  </a:lnTo>
                  <a:lnTo>
                    <a:pt x="2260600" y="1673860"/>
                  </a:lnTo>
                  <a:lnTo>
                    <a:pt x="2260600" y="12700"/>
                  </a:lnTo>
                  <a:lnTo>
                    <a:pt x="2260600" y="0"/>
                  </a:lnTo>
                  <a:lnTo>
                    <a:pt x="224790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875279" y="8448547"/>
            <a:ext cx="2273300" cy="80835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62865" marR="55244" algn="just">
              <a:lnSpc>
                <a:spcPts val="1100"/>
              </a:lnSpc>
              <a:spcBef>
                <a:spcPts val="475"/>
              </a:spcBef>
            </a:pPr>
            <a:r>
              <a:rPr sz="1000" b="1" spc="-80" dirty="0">
                <a:latin typeface="Tahoma"/>
                <a:cs typeface="Tahoma"/>
              </a:rPr>
              <a:t>Figure</a:t>
            </a:r>
            <a:r>
              <a:rPr sz="1000" b="1" spc="5" dirty="0">
                <a:latin typeface="Tahoma"/>
                <a:cs typeface="Tahoma"/>
              </a:rPr>
              <a:t> </a:t>
            </a:r>
            <a:r>
              <a:rPr sz="1000" b="1" spc="-300" dirty="0">
                <a:latin typeface="Tahoma"/>
                <a:cs typeface="Tahoma"/>
              </a:rPr>
              <a:t>1:</a:t>
            </a:r>
            <a:r>
              <a:rPr sz="1000" b="1" spc="229" dirty="0">
                <a:latin typeface="Tahoma"/>
                <a:cs typeface="Tahoma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Machine</a:t>
            </a:r>
            <a:r>
              <a:rPr sz="1000" spc="-40" dirty="0">
                <a:latin typeface="Trebuchet MS"/>
                <a:cs typeface="Trebuchet MS"/>
              </a:rPr>
              <a:t> peeling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155" dirty="0">
                <a:latin typeface="Trebuchet MS"/>
                <a:cs typeface="Trebuchet MS"/>
              </a:rPr>
              <a:t>of</a:t>
            </a:r>
            <a:r>
              <a:rPr sz="1000" spc="80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poles.</a:t>
            </a:r>
            <a:r>
              <a:rPr sz="1000" spc="6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Here, </a:t>
            </a:r>
            <a:r>
              <a:rPr sz="1000" dirty="0">
                <a:latin typeface="Trebuchet MS"/>
                <a:cs typeface="Trebuchet MS"/>
              </a:rPr>
              <a:t>the</a:t>
            </a:r>
            <a:r>
              <a:rPr sz="1000" spc="7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outer</a:t>
            </a:r>
            <a:r>
              <a:rPr sz="1000" spc="7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bark</a:t>
            </a:r>
            <a:r>
              <a:rPr sz="1000" spc="7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has</a:t>
            </a:r>
            <a:r>
              <a:rPr sz="1000" spc="7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been</a:t>
            </a:r>
            <a:r>
              <a:rPr sz="1000" spc="7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removed</a:t>
            </a:r>
            <a:r>
              <a:rPr sz="1000" spc="7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by </a:t>
            </a:r>
            <a:r>
              <a:rPr sz="1000" spc="-20" dirty="0">
                <a:latin typeface="Trebuchet MS"/>
                <a:cs typeface="Trebuchet MS"/>
              </a:rPr>
              <a:t>hand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and </a:t>
            </a:r>
            <a:r>
              <a:rPr sz="1000" spc="-60" dirty="0">
                <a:latin typeface="Trebuchet MS"/>
                <a:cs typeface="Trebuchet MS"/>
              </a:rPr>
              <a:t>the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inner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bark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is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being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peeled </a:t>
            </a:r>
            <a:r>
              <a:rPr sz="1000" dirty="0">
                <a:latin typeface="Trebuchet MS"/>
                <a:cs typeface="Trebuchet MS"/>
              </a:rPr>
              <a:t>by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machine.</a:t>
            </a:r>
            <a:r>
              <a:rPr sz="1000" spc="250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(Photo</a:t>
            </a:r>
            <a:r>
              <a:rPr sz="800" spc="-30" dirty="0">
                <a:latin typeface="Trebuchet MS"/>
                <a:cs typeface="Trebuchet MS"/>
              </a:rPr>
              <a:t> </a:t>
            </a:r>
            <a:r>
              <a:rPr sz="800" spc="-20" dirty="0">
                <a:latin typeface="Trebuchet MS"/>
                <a:cs typeface="Trebuchet MS"/>
              </a:rPr>
              <a:t>courtesy</a:t>
            </a:r>
            <a:r>
              <a:rPr sz="800" spc="-30" dirty="0">
                <a:latin typeface="Trebuchet MS"/>
                <a:cs typeface="Trebuchet MS"/>
              </a:rPr>
              <a:t> </a:t>
            </a:r>
            <a:r>
              <a:rPr sz="800" dirty="0">
                <a:latin typeface="Trebuchet MS"/>
                <a:cs typeface="Trebuchet MS"/>
              </a:rPr>
              <a:t>of</a:t>
            </a:r>
            <a:r>
              <a:rPr sz="800" spc="-30" dirty="0">
                <a:latin typeface="Trebuchet MS"/>
                <a:cs typeface="Trebuchet MS"/>
              </a:rPr>
              <a:t> </a:t>
            </a:r>
            <a:r>
              <a:rPr sz="800" dirty="0">
                <a:latin typeface="Trebuchet MS"/>
                <a:cs typeface="Trebuchet MS"/>
              </a:rPr>
              <a:t>USDA</a:t>
            </a:r>
            <a:r>
              <a:rPr sz="800" spc="-30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Forest </a:t>
            </a:r>
            <a:r>
              <a:rPr sz="800" spc="-30" dirty="0">
                <a:latin typeface="Trebuchet MS"/>
                <a:cs typeface="Trebuchet MS"/>
              </a:rPr>
              <a:t>Products</a:t>
            </a:r>
            <a:r>
              <a:rPr sz="800" spc="-15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Laboratory)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13529" y="5777826"/>
            <a:ext cx="3100705" cy="828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Drying</a:t>
            </a:r>
            <a:r>
              <a:rPr sz="1100" spc="2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removes</a:t>
            </a:r>
            <a:r>
              <a:rPr sz="1100" spc="2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2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cell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cavities, </a:t>
            </a:r>
            <a:r>
              <a:rPr sz="1100" dirty="0">
                <a:latin typeface="Times New Roman"/>
                <a:cs typeface="Times New Roman"/>
              </a:rPr>
              <a:t>making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space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preservative.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Drying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causes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shrink,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thus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developing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checks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(small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cracks) </a:t>
            </a:r>
            <a:r>
              <a:rPr sz="1100" dirty="0">
                <a:latin typeface="Times New Roman"/>
                <a:cs typeface="Times New Roman"/>
              </a:rPr>
              <a:t>along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grain.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important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happen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be- </a:t>
            </a:r>
            <a:r>
              <a:rPr sz="1100" dirty="0">
                <a:latin typeface="Times New Roman"/>
                <a:cs typeface="Times New Roman"/>
              </a:rPr>
              <a:t>fore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treating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solution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applied;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only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season-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50129" y="6571322"/>
            <a:ext cx="1964055" cy="2733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ing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checks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help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penetration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pre- </a:t>
            </a:r>
            <a:r>
              <a:rPr sz="1100" dirty="0">
                <a:latin typeface="Times New Roman"/>
                <a:cs typeface="Times New Roman"/>
              </a:rPr>
              <a:t>servative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wood,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but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any </a:t>
            </a:r>
            <a:r>
              <a:rPr sz="1100" spc="-10" dirty="0">
                <a:latin typeface="Times New Roman"/>
                <a:cs typeface="Times New Roman"/>
              </a:rPr>
              <a:t>checks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which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occur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after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treatment </a:t>
            </a:r>
            <a:r>
              <a:rPr sz="1100" dirty="0">
                <a:latin typeface="Times New Roman"/>
                <a:cs typeface="Times New Roman"/>
              </a:rPr>
              <a:t>might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expose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untreated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wood,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re- </a:t>
            </a:r>
            <a:r>
              <a:rPr sz="1100" dirty="0">
                <a:latin typeface="Times New Roman"/>
                <a:cs typeface="Times New Roman"/>
              </a:rPr>
              <a:t>sulting</a:t>
            </a:r>
            <a:r>
              <a:rPr sz="1100" spc="3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3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</a:t>
            </a:r>
            <a:r>
              <a:rPr sz="1100" spc="3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failure.</a:t>
            </a:r>
            <a:r>
              <a:rPr sz="1100" spc="38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We </a:t>
            </a:r>
            <a:r>
              <a:rPr sz="1100" dirty="0">
                <a:latin typeface="Times New Roman"/>
                <a:cs typeface="Times New Roman"/>
              </a:rPr>
              <a:t>covered</a:t>
            </a:r>
            <a:r>
              <a:rPr sz="1100" spc="4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air</a:t>
            </a:r>
            <a:r>
              <a:rPr sz="1100" spc="4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4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kiln</a:t>
            </a:r>
            <a:r>
              <a:rPr sz="1100" spc="4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drying</a:t>
            </a:r>
            <a:r>
              <a:rPr sz="1100" spc="42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as </a:t>
            </a:r>
            <a:r>
              <a:rPr sz="1100" dirty="0">
                <a:latin typeface="Times New Roman"/>
                <a:cs typeface="Times New Roman"/>
              </a:rPr>
              <a:t>well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advantages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 </a:t>
            </a:r>
            <a:r>
              <a:rPr sz="1100" dirty="0">
                <a:latin typeface="Times New Roman"/>
                <a:cs typeface="Times New Roman"/>
              </a:rPr>
              <a:t>drying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chapter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“</a:t>
            </a:r>
            <a:r>
              <a:rPr sz="1100" spc="-10" dirty="0">
                <a:solidFill>
                  <a:srgbClr val="215E9E"/>
                </a:solidFill>
                <a:latin typeface="Times New Roman"/>
                <a:cs typeface="Times New Roman"/>
              </a:rPr>
              <a:t>Prin-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</a:rPr>
              <a:t>ciples</a:t>
            </a:r>
            <a:r>
              <a:rPr sz="1100" spc="-35" dirty="0">
                <a:solidFill>
                  <a:srgbClr val="215E9E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</a:rPr>
              <a:t>of</a:t>
            </a:r>
            <a:r>
              <a:rPr sz="1100" spc="-35" dirty="0">
                <a:solidFill>
                  <a:srgbClr val="215E9E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</a:rPr>
              <a:t>Pest</a:t>
            </a:r>
            <a:r>
              <a:rPr sz="1100" spc="-30" dirty="0">
                <a:solidFill>
                  <a:srgbClr val="215E9E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215E9E"/>
                </a:solidFill>
                <a:latin typeface="Times New Roman"/>
                <a:cs typeface="Times New Roman"/>
              </a:rPr>
              <a:t>Control</a:t>
            </a:r>
            <a:r>
              <a:rPr sz="1100" spc="-10" dirty="0">
                <a:latin typeface="Times New Roman"/>
                <a:cs typeface="Times New Roman"/>
              </a:rPr>
              <a:t>.”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614"/>
              </a:lnSpc>
              <a:spcBef>
                <a:spcPts val="850"/>
              </a:spcBef>
            </a:pPr>
            <a:r>
              <a:rPr sz="1400" b="1" spc="-10" dirty="0">
                <a:latin typeface="Tahoma"/>
                <a:cs typeface="Tahoma"/>
              </a:rPr>
              <a:t>Conditioning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Both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dry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green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be </a:t>
            </a:r>
            <a:r>
              <a:rPr sz="1100" dirty="0">
                <a:latin typeface="Times New Roman"/>
                <a:cs typeface="Times New Roman"/>
              </a:rPr>
              <a:t>pressure</a:t>
            </a:r>
            <a:r>
              <a:rPr sz="1100" spc="160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treated.</a:t>
            </a:r>
            <a:r>
              <a:rPr sz="1100" spc="160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However,</a:t>
            </a:r>
            <a:r>
              <a:rPr sz="1100" spc="160" dirty="0">
                <a:latin typeface="Times New Roman"/>
                <a:cs typeface="Times New Roman"/>
              </a:rPr>
              <a:t> 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procedure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treating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green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 </a:t>
            </a:r>
            <a:r>
              <a:rPr sz="1100" dirty="0">
                <a:latin typeface="Times New Roman"/>
                <a:cs typeface="Times New Roman"/>
              </a:rPr>
              <a:t>requires</a:t>
            </a:r>
            <a:r>
              <a:rPr sz="1100" spc="3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3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time</a:t>
            </a:r>
            <a:r>
              <a:rPr sz="1100" spc="3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because</a:t>
            </a:r>
            <a:r>
              <a:rPr sz="1100" spc="38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3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must</a:t>
            </a:r>
            <a:r>
              <a:rPr sz="1100" spc="3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first</a:t>
            </a:r>
            <a:r>
              <a:rPr sz="1100" spc="3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3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conditioned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3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</a:t>
            </a:r>
            <a:r>
              <a:rPr sz="1100" spc="3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cylinder</a:t>
            </a:r>
            <a:r>
              <a:rPr sz="1100" spc="3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before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ip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58821" y="458761"/>
            <a:ext cx="3100705" cy="510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receiving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preservative.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Conditioning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removes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excess </a:t>
            </a:r>
            <a:r>
              <a:rPr sz="1100" dirty="0">
                <a:latin typeface="Times New Roman"/>
                <a:cs typeface="Times New Roman"/>
              </a:rPr>
              <a:t>moisture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opens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pores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deeper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penetration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preservative.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8821" y="1093698"/>
            <a:ext cx="3100705" cy="273240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Although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conditioning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allows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green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operations,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has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several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disadvantages.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time</a:t>
            </a:r>
            <a:r>
              <a:rPr sz="1100" spc="2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needed</a:t>
            </a:r>
            <a:r>
              <a:rPr sz="1100" spc="2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2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condition</a:t>
            </a:r>
            <a:r>
              <a:rPr sz="1100" spc="2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2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increases</a:t>
            </a:r>
            <a:r>
              <a:rPr sz="1100" spc="28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with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thickness.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Because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conditioning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done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in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</a:t>
            </a:r>
            <a:r>
              <a:rPr sz="1100" spc="-10" dirty="0">
                <a:latin typeface="Times New Roman"/>
                <a:cs typeface="Times New Roman"/>
              </a:rPr>
              <a:t> cylinder,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time</a:t>
            </a:r>
            <a:r>
              <a:rPr sz="1100" spc="-10" dirty="0">
                <a:latin typeface="Times New Roman"/>
                <a:cs typeface="Times New Roman"/>
              </a:rPr>
              <a:t> devoted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0" dirty="0">
                <a:latin typeface="Times New Roman"/>
                <a:cs typeface="Times New Roman"/>
              </a:rPr>
              <a:t> condition- </a:t>
            </a:r>
            <a:r>
              <a:rPr sz="1100" dirty="0">
                <a:latin typeface="Times New Roman"/>
                <a:cs typeface="Times New Roman"/>
              </a:rPr>
              <a:t>ing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means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less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time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available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treating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wood. </a:t>
            </a:r>
            <a:r>
              <a:rPr sz="1100" dirty="0">
                <a:latin typeface="Times New Roman"/>
                <a:cs typeface="Times New Roman"/>
              </a:rPr>
              <a:t>Air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drying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contrast,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takes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time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does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lessen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plant’s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output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treated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wood.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can-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combined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heat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sen- </a:t>
            </a:r>
            <a:r>
              <a:rPr sz="1100" dirty="0">
                <a:latin typeface="Times New Roman"/>
                <a:cs typeface="Times New Roman"/>
              </a:rPr>
              <a:t>sitive,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such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CCA.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Conditioning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removes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less </a:t>
            </a:r>
            <a:r>
              <a:rPr sz="1100" dirty="0">
                <a:latin typeface="Times New Roman"/>
                <a:cs typeface="Times New Roman"/>
              </a:rPr>
              <a:t>water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does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air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kiln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drying.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Thus,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continues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dry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after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checks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cracks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develop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expose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unprotected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wood. </a:t>
            </a:r>
            <a:r>
              <a:rPr sz="1100" dirty="0">
                <a:latin typeface="Times New Roman"/>
                <a:cs typeface="Times New Roman"/>
              </a:rPr>
              <a:t>Conditioning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green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unacceptable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 </a:t>
            </a:r>
            <a:r>
              <a:rPr sz="1100" dirty="0">
                <a:latin typeface="Times New Roman"/>
                <a:cs typeface="Times New Roman"/>
              </a:rPr>
              <a:t>must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cut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machined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0" dirty="0">
                <a:latin typeface="Times New Roman"/>
                <a:cs typeface="Times New Roman"/>
              </a:rPr>
              <a:t> specifications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prior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treat- </a:t>
            </a:r>
            <a:r>
              <a:rPr sz="1100" dirty="0">
                <a:latin typeface="Times New Roman"/>
                <a:cs typeface="Times New Roman"/>
              </a:rPr>
              <a:t>ment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because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dimensions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change </a:t>
            </a:r>
            <a:r>
              <a:rPr sz="1100" dirty="0">
                <a:latin typeface="Times New Roman"/>
                <a:cs typeface="Times New Roman"/>
              </a:rPr>
              <a:t>during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conditioning.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821" y="3950423"/>
            <a:ext cx="3100705" cy="19392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spc="-75" dirty="0">
                <a:latin typeface="Tahoma"/>
                <a:cs typeface="Tahoma"/>
              </a:rPr>
              <a:t>Steaming</a:t>
            </a:r>
            <a:r>
              <a:rPr sz="1100" b="1" spc="-45" dirty="0">
                <a:latin typeface="Tahoma"/>
                <a:cs typeface="Tahoma"/>
              </a:rPr>
              <a:t> </a:t>
            </a:r>
            <a:r>
              <a:rPr sz="1100" b="1" spc="-60" dirty="0">
                <a:latin typeface="Tahoma"/>
                <a:cs typeface="Tahoma"/>
              </a:rPr>
              <a:t>and</a:t>
            </a:r>
            <a:r>
              <a:rPr sz="1100" b="1" spc="-40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Vacuuming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steaming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vacuum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process,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conditioning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is </a:t>
            </a:r>
            <a:r>
              <a:rPr sz="1100" dirty="0">
                <a:latin typeface="Times New Roman"/>
                <a:cs typeface="Times New Roman"/>
              </a:rPr>
              <a:t>achieved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gradually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heating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steam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 </a:t>
            </a:r>
            <a:r>
              <a:rPr sz="1100" dirty="0">
                <a:latin typeface="Times New Roman"/>
                <a:cs typeface="Times New Roman"/>
              </a:rPr>
              <a:t>a temperature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 higher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 </a:t>
            </a:r>
            <a:r>
              <a:rPr sz="1100" spc="-35" dirty="0">
                <a:latin typeface="Times New Roman"/>
                <a:cs typeface="Times New Roman"/>
              </a:rPr>
              <a:t>245°F.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Serious damage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occur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excessive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steam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heat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used.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vacuum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applied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remove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moisture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wa- </a:t>
            </a:r>
            <a:r>
              <a:rPr sz="1100" dirty="0">
                <a:latin typeface="Times New Roman"/>
                <a:cs typeface="Times New Roman"/>
              </a:rPr>
              <a:t>ter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vapors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cellular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structure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This </a:t>
            </a:r>
            <a:r>
              <a:rPr sz="1100" dirty="0">
                <a:latin typeface="Times New Roman"/>
                <a:cs typeface="Times New Roman"/>
              </a:rPr>
              <a:t>vacuum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may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preliminary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vacuum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full-cell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process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(discussed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later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chapter).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empty-cell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process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(also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discussed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later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-10" dirty="0">
                <a:latin typeface="Times New Roman"/>
                <a:cs typeface="Times New Roman"/>
              </a:rPr>
              <a:t> chapter)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restore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atmospheric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pressure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before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start- </a:t>
            </a:r>
            <a:r>
              <a:rPr sz="1100" dirty="0">
                <a:latin typeface="Times New Roman"/>
                <a:cs typeface="Times New Roman"/>
              </a:rPr>
              <a:t>ing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treating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cycle.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8821" y="6013653"/>
            <a:ext cx="3100070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5"/>
              </a:lnSpc>
              <a:spcBef>
                <a:spcPts val="100"/>
              </a:spcBef>
            </a:pPr>
            <a:r>
              <a:rPr sz="1100" b="1" spc="-55" dirty="0">
                <a:latin typeface="Tahoma"/>
                <a:cs typeface="Tahoma"/>
              </a:rPr>
              <a:t>Boulton</a:t>
            </a:r>
            <a:r>
              <a:rPr sz="1100" b="1" spc="-20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Method</a:t>
            </a:r>
            <a:endParaRPr sz="1100">
              <a:latin typeface="Tahoma"/>
              <a:cs typeface="Tahoma"/>
            </a:endParaRPr>
          </a:p>
          <a:p>
            <a:pPr marL="12700" marR="5080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Another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method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conditioning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green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boil- </a:t>
            </a:r>
            <a:r>
              <a:rPr sz="1100" dirty="0">
                <a:latin typeface="Times New Roman"/>
                <a:cs typeface="Times New Roman"/>
              </a:rPr>
              <a:t>ing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under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vacuum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(Boulton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method).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62028" y="457365"/>
            <a:ext cx="3100705" cy="194119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placed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treating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cylinder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submerged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hot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oil- </a:t>
            </a:r>
            <a:r>
              <a:rPr sz="1100" dirty="0">
                <a:latin typeface="Times New Roman"/>
                <a:cs typeface="Times New Roman"/>
              </a:rPr>
              <a:t>borne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vacuum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applied,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remov- </a:t>
            </a:r>
            <a:r>
              <a:rPr sz="1100" dirty="0">
                <a:latin typeface="Times New Roman"/>
                <a:cs typeface="Times New Roman"/>
              </a:rPr>
              <a:t>ing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wood.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conditioned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at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lower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temperature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method.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Consequently,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Boulton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method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avoid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damage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species,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such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Douglas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fir,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which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sensitive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higher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temperatures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steaming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vacuum process.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614"/>
              </a:lnSpc>
              <a:spcBef>
                <a:spcPts val="860"/>
              </a:spcBef>
            </a:pPr>
            <a:r>
              <a:rPr sz="1400" b="1" spc="-10" dirty="0">
                <a:latin typeface="Tahoma"/>
                <a:cs typeface="Tahoma"/>
              </a:rPr>
              <a:t>Incising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Incising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consists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making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series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narrow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holes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or </a:t>
            </a:r>
            <a:r>
              <a:rPr sz="1100" dirty="0">
                <a:latin typeface="Times New Roman"/>
                <a:cs typeface="Times New Roman"/>
              </a:rPr>
              <a:t>slits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about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½-</a:t>
            </a:r>
            <a:r>
              <a:rPr sz="1100" dirty="0">
                <a:latin typeface="Times New Roman"/>
                <a:cs typeface="Times New Roman"/>
              </a:rPr>
              <a:t>inch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deep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2).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This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62070" y="2363711"/>
            <a:ext cx="1374140" cy="35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allows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preservatives</a:t>
            </a:r>
            <a:r>
              <a:rPr sz="1100" spc="24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 </a:t>
            </a:r>
            <a:r>
              <a:rPr sz="1100" dirty="0">
                <a:latin typeface="Times New Roman"/>
                <a:cs typeface="Times New Roman"/>
              </a:rPr>
              <a:t>better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penetrate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impreg-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62070" y="2681109"/>
            <a:ext cx="13741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2195" algn="l"/>
              </a:tabLst>
            </a:pPr>
            <a:r>
              <a:rPr sz="1100" spc="-10" dirty="0">
                <a:latin typeface="Times New Roman"/>
                <a:cs typeface="Times New Roman"/>
              </a:rPr>
              <a:t>nation-resistant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20" dirty="0">
                <a:latin typeface="Times New Roman"/>
                <a:cs typeface="Times New Roman"/>
              </a:rPr>
              <a:t>wood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62209" y="2839808"/>
            <a:ext cx="1374140" cy="828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species,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such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Doug- </a:t>
            </a:r>
            <a:r>
              <a:rPr sz="1100" dirty="0">
                <a:latin typeface="Times New Roman"/>
                <a:cs typeface="Times New Roman"/>
              </a:rPr>
              <a:t>las</a:t>
            </a:r>
            <a:r>
              <a:rPr sz="1100" spc="2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fir.</a:t>
            </a:r>
            <a:r>
              <a:rPr sz="1100" spc="2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Incising</a:t>
            </a:r>
            <a:r>
              <a:rPr sz="1100" spc="29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makes </a:t>
            </a:r>
            <a:r>
              <a:rPr sz="1100" spc="-10" dirty="0">
                <a:latin typeface="Times New Roman"/>
                <a:cs typeface="Times New Roman"/>
              </a:rPr>
              <a:t>possible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uniform </a:t>
            </a:r>
            <a:r>
              <a:rPr sz="1100" dirty="0">
                <a:latin typeface="Times New Roman"/>
                <a:cs typeface="Times New Roman"/>
              </a:rPr>
              <a:t>penetration</a:t>
            </a:r>
            <a:r>
              <a:rPr sz="1100" spc="3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3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38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least </a:t>
            </a:r>
            <a:r>
              <a:rPr sz="1100" dirty="0">
                <a:latin typeface="Times New Roman"/>
                <a:cs typeface="Times New Roman"/>
              </a:rPr>
              <a:t>the depth of the </a:t>
            </a:r>
            <a:r>
              <a:rPr sz="1100" spc="-10" dirty="0">
                <a:latin typeface="Times New Roman"/>
                <a:cs typeface="Times New Roman"/>
              </a:rPr>
              <a:t>holes.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62070" y="3754463"/>
            <a:ext cx="1374140" cy="54864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373380">
              <a:lnSpc>
                <a:spcPct val="74400"/>
              </a:lnSpc>
              <a:spcBef>
                <a:spcPts val="530"/>
              </a:spcBef>
            </a:pPr>
            <a:r>
              <a:rPr sz="1400" b="1" spc="-55" dirty="0">
                <a:latin typeface="Tahoma"/>
                <a:cs typeface="Tahoma"/>
              </a:rPr>
              <a:t>Cutting</a:t>
            </a:r>
            <a:r>
              <a:rPr sz="1400" b="1" spc="-60" dirty="0">
                <a:latin typeface="Tahoma"/>
                <a:cs typeface="Tahoma"/>
              </a:rPr>
              <a:t> </a:t>
            </a:r>
            <a:r>
              <a:rPr sz="1400" b="1" spc="-45" dirty="0">
                <a:latin typeface="Tahoma"/>
                <a:cs typeface="Tahoma"/>
              </a:rPr>
              <a:t>and </a:t>
            </a:r>
            <a:r>
              <a:rPr sz="1400" b="1" spc="-10" dirty="0">
                <a:latin typeface="Tahoma"/>
                <a:cs typeface="Tahoma"/>
              </a:rPr>
              <a:t>Framing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190"/>
              </a:lnSpc>
              <a:tabLst>
                <a:tab pos="624840" algn="l"/>
                <a:tab pos="1244600" algn="l"/>
              </a:tabLst>
            </a:pPr>
            <a:r>
              <a:rPr sz="1100" spc="-10" dirty="0">
                <a:latin typeface="Times New Roman"/>
                <a:cs typeface="Times New Roman"/>
              </a:rPr>
              <a:t>Cutting,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10" dirty="0">
                <a:latin typeface="Times New Roman"/>
                <a:cs typeface="Times New Roman"/>
              </a:rPr>
              <a:t>shaping,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25" dirty="0">
                <a:latin typeface="Times New Roman"/>
                <a:cs typeface="Times New Roman"/>
              </a:rPr>
              <a:t>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62070" y="4268761"/>
            <a:ext cx="13741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2775" algn="l"/>
                <a:tab pos="1098550" algn="l"/>
              </a:tabLst>
            </a:pPr>
            <a:r>
              <a:rPr sz="1100" spc="-10" dirty="0">
                <a:latin typeface="Times New Roman"/>
                <a:cs typeface="Times New Roman"/>
              </a:rPr>
              <a:t>drilling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20" dirty="0">
                <a:latin typeface="Times New Roman"/>
                <a:cs typeface="Times New Roman"/>
              </a:rPr>
              <a:t>wood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20" dirty="0">
                <a:latin typeface="Times New Roman"/>
                <a:cs typeface="Times New Roman"/>
              </a:rPr>
              <a:t>after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62070" y="4427461"/>
            <a:ext cx="13735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treatment</a:t>
            </a:r>
            <a:r>
              <a:rPr sz="1100" spc="190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90" dirty="0">
                <a:latin typeface="Times New Roman"/>
                <a:cs typeface="Times New Roman"/>
              </a:rPr>
              <a:t>  </a:t>
            </a:r>
            <a:r>
              <a:rPr sz="1100" spc="-10" dirty="0">
                <a:latin typeface="Times New Roman"/>
                <a:cs typeface="Times New Roman"/>
              </a:rPr>
              <a:t>expose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62070" y="4586160"/>
            <a:ext cx="1374140" cy="510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untreated</a:t>
            </a:r>
            <a:r>
              <a:rPr sz="1100" spc="120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wood.</a:t>
            </a:r>
            <a:r>
              <a:rPr sz="1100" spc="120" dirty="0">
                <a:latin typeface="Times New Roman"/>
                <a:cs typeface="Times New Roman"/>
              </a:rPr>
              <a:t>  </a:t>
            </a:r>
            <a:r>
              <a:rPr sz="1100" spc="-20" dirty="0">
                <a:latin typeface="Times New Roman"/>
                <a:cs typeface="Times New Roman"/>
              </a:rPr>
              <a:t>Such </a:t>
            </a:r>
            <a:r>
              <a:rPr sz="1100" dirty="0">
                <a:latin typeface="Times New Roman"/>
                <a:cs typeface="Times New Roman"/>
              </a:rPr>
              <a:t>exposure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avoided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preparing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62070" y="5062258"/>
            <a:ext cx="3100705" cy="986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intended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before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treatment.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machining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must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done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after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treatment,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should </a:t>
            </a:r>
            <a:r>
              <a:rPr sz="1100" dirty="0">
                <a:latin typeface="Times New Roman"/>
                <a:cs typeface="Times New Roman"/>
              </a:rPr>
              <a:t>apply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cut.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controlled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timber </a:t>
            </a:r>
            <a:r>
              <a:rPr sz="1100" dirty="0">
                <a:latin typeface="Times New Roman"/>
                <a:cs typeface="Times New Roman"/>
              </a:rPr>
              <a:t>dimensions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required,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must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dried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moisture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content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needed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before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machining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treating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4200" y="6753542"/>
            <a:ext cx="6352540" cy="37846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365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Pressure</a:t>
            </a:r>
            <a:r>
              <a:rPr sz="1800" b="1" spc="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Treatment</a:t>
            </a:r>
            <a:r>
              <a:rPr sz="1800" b="1" spc="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ahoma"/>
                <a:cs typeface="Tahoma"/>
              </a:rPr>
              <a:t>Methods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330952" y="2511170"/>
            <a:ext cx="1618615" cy="1692910"/>
            <a:chOff x="5330952" y="2511170"/>
            <a:chExt cx="1618615" cy="1692910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56352" y="2536558"/>
              <a:ext cx="1567688" cy="164186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343652" y="2523870"/>
              <a:ext cx="1593215" cy="1667510"/>
            </a:xfrm>
            <a:custGeom>
              <a:avLst/>
              <a:gdLst/>
              <a:ahLst/>
              <a:cxnLst/>
              <a:rect l="l" t="t" r="r" b="b"/>
              <a:pathLst>
                <a:path w="1593215" h="1667510">
                  <a:moveTo>
                    <a:pt x="0" y="12700"/>
                  </a:moveTo>
                  <a:lnTo>
                    <a:pt x="0" y="1654556"/>
                  </a:lnTo>
                  <a:lnTo>
                    <a:pt x="0" y="1667256"/>
                  </a:lnTo>
                  <a:lnTo>
                    <a:pt x="12700" y="1667256"/>
                  </a:lnTo>
                  <a:lnTo>
                    <a:pt x="1580388" y="1667256"/>
                  </a:lnTo>
                  <a:lnTo>
                    <a:pt x="1593088" y="1667256"/>
                  </a:lnTo>
                  <a:lnTo>
                    <a:pt x="1593088" y="1654556"/>
                  </a:lnTo>
                  <a:lnTo>
                    <a:pt x="1593088" y="12700"/>
                  </a:lnTo>
                  <a:lnTo>
                    <a:pt x="1593088" y="0"/>
                  </a:lnTo>
                  <a:lnTo>
                    <a:pt x="1580388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337302" y="4250816"/>
            <a:ext cx="1605915" cy="65849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63500" marR="55244" algn="just">
              <a:lnSpc>
                <a:spcPts val="1100"/>
              </a:lnSpc>
              <a:spcBef>
                <a:spcPts val="434"/>
              </a:spcBef>
            </a:pPr>
            <a:r>
              <a:rPr sz="1000" b="1" dirty="0">
                <a:latin typeface="Tahoma"/>
                <a:cs typeface="Tahoma"/>
              </a:rPr>
              <a:t>Figure</a:t>
            </a:r>
            <a:r>
              <a:rPr sz="1000" b="1" spc="80" dirty="0">
                <a:latin typeface="Tahoma"/>
                <a:cs typeface="Tahoma"/>
              </a:rPr>
              <a:t> </a:t>
            </a:r>
            <a:r>
              <a:rPr sz="1000" b="1" dirty="0">
                <a:latin typeface="Tahoma"/>
                <a:cs typeface="Tahoma"/>
              </a:rPr>
              <a:t>2:</a:t>
            </a:r>
            <a:r>
              <a:rPr sz="1000" b="1" spc="95" dirty="0">
                <a:latin typeface="Tahoma"/>
                <a:cs typeface="Tahoma"/>
              </a:rPr>
              <a:t> </a:t>
            </a:r>
            <a:r>
              <a:rPr sz="1000" dirty="0">
                <a:latin typeface="Trebuchet MS"/>
                <a:cs typeface="Trebuchet MS"/>
              </a:rPr>
              <a:t>Incising</a:t>
            </a:r>
            <a:r>
              <a:rPr sz="1000" spc="9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allows </a:t>
            </a:r>
            <a:r>
              <a:rPr sz="1000" spc="-85" dirty="0">
                <a:latin typeface="Trebuchet MS"/>
                <a:cs typeface="Trebuchet MS"/>
              </a:rPr>
              <a:t>better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penetration</a:t>
            </a:r>
            <a:r>
              <a:rPr sz="1000" spc="40" dirty="0">
                <a:latin typeface="Trebuchet MS"/>
                <a:cs typeface="Trebuchet MS"/>
              </a:rPr>
              <a:t> </a:t>
            </a:r>
            <a:r>
              <a:rPr sz="1000" spc="-170" dirty="0">
                <a:latin typeface="Trebuchet MS"/>
                <a:cs typeface="Trebuchet MS"/>
              </a:rPr>
              <a:t>of</a:t>
            </a:r>
            <a:r>
              <a:rPr sz="1000" spc="9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preser- vative.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(Photo</a:t>
            </a:r>
            <a:r>
              <a:rPr sz="800" spc="-25" dirty="0">
                <a:latin typeface="Trebuchet MS"/>
                <a:cs typeface="Trebuchet MS"/>
              </a:rPr>
              <a:t> </a:t>
            </a:r>
            <a:r>
              <a:rPr sz="800" spc="-20" dirty="0">
                <a:latin typeface="Trebuchet MS"/>
                <a:cs typeface="Trebuchet MS"/>
              </a:rPr>
              <a:t>courtesy </a:t>
            </a:r>
            <a:r>
              <a:rPr sz="800" dirty="0">
                <a:latin typeface="Trebuchet MS"/>
                <a:cs typeface="Trebuchet MS"/>
              </a:rPr>
              <a:t>of</a:t>
            </a:r>
            <a:r>
              <a:rPr sz="800" spc="-20" dirty="0">
                <a:latin typeface="Trebuchet MS"/>
                <a:cs typeface="Trebuchet MS"/>
              </a:rPr>
              <a:t> USDA </a:t>
            </a:r>
            <a:r>
              <a:rPr sz="800" spc="-40" dirty="0">
                <a:latin typeface="Trebuchet MS"/>
                <a:cs typeface="Trebuchet MS"/>
              </a:rPr>
              <a:t>Forest</a:t>
            </a:r>
            <a:r>
              <a:rPr sz="800" spc="-30" dirty="0">
                <a:latin typeface="Trebuchet MS"/>
                <a:cs typeface="Trebuchet MS"/>
              </a:rPr>
              <a:t> Products </a:t>
            </a:r>
            <a:r>
              <a:rPr sz="800" spc="-10" dirty="0">
                <a:latin typeface="Trebuchet MS"/>
                <a:cs typeface="Trebuchet MS"/>
              </a:rPr>
              <a:t>Laboratory)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0636" y="7108558"/>
            <a:ext cx="610235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-50" dirty="0">
                <a:latin typeface="Times New Roman"/>
                <a:cs typeface="Times New Roman"/>
              </a:rPr>
              <a:t>W</a:t>
            </a:r>
            <a:endParaRPr sz="48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35093" y="7270586"/>
            <a:ext cx="25241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might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expect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easily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because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35093" y="7429285"/>
            <a:ext cx="25241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porous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structure,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surprisingly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35093" y="7587984"/>
            <a:ext cx="25241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imes New Roman"/>
                <a:cs typeface="Times New Roman"/>
              </a:rPr>
              <a:t>resistant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deep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penetration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by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preservatives.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8830" y="7746683"/>
            <a:ext cx="3100705" cy="35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Pressure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processes</a:t>
            </a:r>
            <a:r>
              <a:rPr sz="1100" spc="-10" dirty="0">
                <a:latin typeface="Times New Roman"/>
                <a:cs typeface="Times New Roman"/>
              </a:rPr>
              <a:t> involve </a:t>
            </a:r>
            <a:r>
              <a:rPr sz="1100" dirty="0">
                <a:latin typeface="Times New Roman"/>
                <a:cs typeface="Times New Roman"/>
              </a:rPr>
              <a:t>placing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-10" dirty="0">
                <a:latin typeface="Times New Roman"/>
                <a:cs typeface="Times New Roman"/>
              </a:rPr>
              <a:t> airtight, </a:t>
            </a:r>
            <a:r>
              <a:rPr sz="1100" dirty="0">
                <a:latin typeface="Times New Roman"/>
                <a:cs typeface="Times New Roman"/>
              </a:rPr>
              <a:t>steel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cylinder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“retort”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immersing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8830" y="8064082"/>
            <a:ext cx="3100705" cy="35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under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pressure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force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preservative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8800" y="8540319"/>
            <a:ext cx="3100705" cy="71818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Pressure</a:t>
            </a:r>
            <a:r>
              <a:rPr sz="1100" spc="3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impregnation</a:t>
            </a:r>
            <a:r>
              <a:rPr sz="1100" spc="3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3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preservatives</a:t>
            </a:r>
            <a:r>
              <a:rPr sz="1100" spc="3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3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2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most </a:t>
            </a:r>
            <a:r>
              <a:rPr sz="1100" dirty="0">
                <a:latin typeface="Times New Roman"/>
                <a:cs typeface="Times New Roman"/>
              </a:rPr>
              <a:t>common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commercial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wood.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several </a:t>
            </a:r>
            <a:r>
              <a:rPr sz="1100" dirty="0">
                <a:latin typeface="Times New Roman"/>
                <a:cs typeface="Times New Roman"/>
              </a:rPr>
              <a:t>advantages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over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nonpressure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applications:</a:t>
            </a:r>
            <a:endParaRPr sz="1100">
              <a:latin typeface="Times New Roman"/>
              <a:cs typeface="Times New Roman"/>
            </a:endParaRPr>
          </a:p>
          <a:p>
            <a:pPr marL="256540" indent="-243840" algn="just">
              <a:lnSpc>
                <a:spcPct val="100000"/>
              </a:lnSpc>
              <a:spcBef>
                <a:spcPts val="260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gives a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deeper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uniform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penetration,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62071" y="7245034"/>
            <a:ext cx="3100705" cy="114617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56540" indent="-243840">
              <a:lnSpc>
                <a:spcPct val="100000"/>
              </a:lnSpc>
              <a:spcBef>
                <a:spcPts val="275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allows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better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control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over</a:t>
            </a:r>
            <a:r>
              <a:rPr sz="1100" spc="-10" dirty="0">
                <a:latin typeface="Times New Roman"/>
                <a:cs typeface="Times New Roman"/>
              </a:rPr>
              <a:t> retention,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1250"/>
              </a:lnSpc>
              <a:spcBef>
                <a:spcPts val="390"/>
              </a:spcBef>
              <a:buChar char="●"/>
              <a:tabLst>
                <a:tab pos="241300" algn="l"/>
                <a:tab pos="256540" algn="l"/>
              </a:tabLst>
            </a:pP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conditioned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cylinder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prior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 </a:t>
            </a:r>
            <a:r>
              <a:rPr sz="1100" spc="-10" dirty="0">
                <a:latin typeface="Times New Roman"/>
                <a:cs typeface="Times New Roman"/>
              </a:rPr>
              <a:t>treatment,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59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quicker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reliable,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1250"/>
              </a:lnSpc>
              <a:spcBef>
                <a:spcPts val="390"/>
              </a:spcBef>
              <a:buChar char="●"/>
              <a:tabLst>
                <a:tab pos="241300" algn="l"/>
                <a:tab pos="256540" algn="l"/>
              </a:tabLst>
            </a:pP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00" spc="-10" dirty="0">
                <a:latin typeface="Times New Roman"/>
                <a:cs typeface="Times New Roman"/>
              </a:rPr>
              <a:t>It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comply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with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code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regulations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engineered specifications.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62070" y="8477465"/>
            <a:ext cx="3100070" cy="866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614"/>
              </a:lnSpc>
              <a:spcBef>
                <a:spcPts val="100"/>
              </a:spcBef>
            </a:pPr>
            <a:r>
              <a:rPr sz="1400" b="1" spc="-80" dirty="0">
                <a:latin typeface="Tahoma"/>
                <a:cs typeface="Tahoma"/>
              </a:rPr>
              <a:t>Processes</a:t>
            </a:r>
            <a:r>
              <a:rPr sz="1400" b="1" spc="-55" dirty="0">
                <a:latin typeface="Tahoma"/>
                <a:cs typeface="Tahoma"/>
              </a:rPr>
              <a:t> Using </a:t>
            </a:r>
            <a:r>
              <a:rPr sz="1400" b="1" spc="-80" dirty="0">
                <a:latin typeface="Tahoma"/>
                <a:cs typeface="Tahoma"/>
              </a:rPr>
              <a:t>Treatment</a:t>
            </a:r>
            <a:r>
              <a:rPr sz="1400" b="1" spc="-5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Cylinders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Several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pressure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processes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basic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prin- </a:t>
            </a:r>
            <a:r>
              <a:rPr sz="1100" dirty="0">
                <a:latin typeface="Times New Roman"/>
                <a:cs typeface="Times New Roman"/>
              </a:rPr>
              <a:t>ciple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same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each.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treated </a:t>
            </a:r>
            <a:r>
              <a:rPr sz="1100" dirty="0">
                <a:latin typeface="Times New Roman"/>
                <a:cs typeface="Times New Roman"/>
              </a:rPr>
              <a:t>(called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“charge”)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stacked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cars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trams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fed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large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cylinder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pressure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vessel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(called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“re-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ip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7507684" y="6572694"/>
            <a:ext cx="143510" cy="727075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100" dirty="0">
                <a:solidFill>
                  <a:srgbClr val="FFFFFF"/>
                </a:solidFill>
                <a:latin typeface="Trebuchet MS"/>
                <a:cs typeface="Trebuchet MS"/>
              </a:rPr>
              <a:t>SECTION</a:t>
            </a:r>
            <a:r>
              <a:rPr sz="800" b="1" spc="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35" dirty="0">
                <a:solidFill>
                  <a:srgbClr val="FFFFFF"/>
                </a:solidFill>
                <a:latin typeface="Trebuchet MS"/>
                <a:cs typeface="Trebuchet MS"/>
              </a:rPr>
              <a:t>VII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79084" y="6572694"/>
            <a:ext cx="143510" cy="883285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-20" dirty="0">
                <a:solidFill>
                  <a:srgbClr val="FFFFFF"/>
                </a:solidFill>
                <a:latin typeface="Trebuchet MS"/>
                <a:cs typeface="Trebuchet MS"/>
              </a:rPr>
              <a:t>Applying</a:t>
            </a:r>
            <a:r>
              <a:rPr sz="8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Trebuchet MS"/>
                <a:cs typeface="Trebuchet MS"/>
              </a:rPr>
              <a:t>Pesticides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0259" y="458813"/>
            <a:ext cx="3100705" cy="828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tort”)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where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pumped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until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open </a:t>
            </a:r>
            <a:r>
              <a:rPr sz="1100" dirty="0">
                <a:latin typeface="Times New Roman"/>
                <a:cs typeface="Times New Roman"/>
              </a:rPr>
              <a:t>space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filled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3).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Then,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is </a:t>
            </a:r>
            <a:r>
              <a:rPr sz="1100" dirty="0">
                <a:latin typeface="Times New Roman"/>
                <a:cs typeface="Times New Roman"/>
              </a:rPr>
              <a:t>pumped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under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pressure.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Since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open </a:t>
            </a:r>
            <a:r>
              <a:rPr sz="1100" dirty="0">
                <a:latin typeface="Times New Roman"/>
                <a:cs typeface="Times New Roman"/>
              </a:rPr>
              <a:t>space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cylinder,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added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has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no </a:t>
            </a:r>
            <a:r>
              <a:rPr sz="1100" dirty="0">
                <a:latin typeface="Times New Roman"/>
                <a:cs typeface="Times New Roman"/>
              </a:rPr>
              <a:t>place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except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0259" y="4586109"/>
            <a:ext cx="3100705" cy="209867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Pressure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processes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force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substantial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amount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pre- </a:t>
            </a:r>
            <a:r>
              <a:rPr sz="1100" dirty="0">
                <a:latin typeface="Times New Roman"/>
                <a:cs typeface="Times New Roman"/>
              </a:rPr>
              <a:t>servative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wood.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depth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which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pre- </a:t>
            </a:r>
            <a:r>
              <a:rPr sz="1100" dirty="0">
                <a:latin typeface="Times New Roman"/>
                <a:cs typeface="Times New Roman"/>
              </a:rPr>
              <a:t>servative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forced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called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penetration.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amount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remains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 </a:t>
            </a:r>
            <a:r>
              <a:rPr sz="1100" dirty="0">
                <a:latin typeface="Times New Roman"/>
                <a:cs typeface="Times New Roman"/>
              </a:rPr>
              <a:t>after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called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retention.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Both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must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meet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relevant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treating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standards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(e.g.,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AWPA,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ICC-</a:t>
            </a:r>
            <a:r>
              <a:rPr sz="1100" dirty="0">
                <a:latin typeface="Times New Roman"/>
                <a:cs typeface="Times New Roman"/>
              </a:rPr>
              <a:t>ES)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 </a:t>
            </a:r>
            <a:r>
              <a:rPr sz="1100" dirty="0">
                <a:latin typeface="Times New Roman"/>
                <a:cs typeface="Times New Roman"/>
              </a:rPr>
              <a:t>ensure the wood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adequately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protected.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614"/>
              </a:lnSpc>
              <a:spcBef>
                <a:spcPts val="850"/>
              </a:spcBef>
            </a:pPr>
            <a:r>
              <a:rPr sz="1400" b="1" spc="-80" dirty="0">
                <a:latin typeface="Tahoma"/>
                <a:cs typeface="Tahoma"/>
              </a:rPr>
              <a:t>Types</a:t>
            </a:r>
            <a:r>
              <a:rPr sz="1400" b="1" spc="-75" dirty="0">
                <a:latin typeface="Tahoma"/>
                <a:cs typeface="Tahoma"/>
              </a:rPr>
              <a:t> </a:t>
            </a:r>
            <a:r>
              <a:rPr sz="1400" b="1" spc="-30" dirty="0">
                <a:latin typeface="Tahoma"/>
                <a:cs typeface="Tahoma"/>
              </a:rPr>
              <a:t>of</a:t>
            </a:r>
            <a:r>
              <a:rPr sz="1400" b="1" spc="-70" dirty="0">
                <a:latin typeface="Tahoma"/>
                <a:cs typeface="Tahoma"/>
              </a:rPr>
              <a:t> </a:t>
            </a:r>
            <a:r>
              <a:rPr sz="1400" b="1" spc="-75" dirty="0">
                <a:latin typeface="Tahoma"/>
                <a:cs typeface="Tahoma"/>
              </a:rPr>
              <a:t>Pressure</a:t>
            </a:r>
            <a:r>
              <a:rPr sz="1400" b="1" spc="-7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Processes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Four</a:t>
            </a:r>
            <a:r>
              <a:rPr sz="1100" spc="2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pressure</a:t>
            </a:r>
            <a:r>
              <a:rPr sz="1100" spc="2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processes</a:t>
            </a:r>
            <a:r>
              <a:rPr sz="1100" spc="2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2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commonly</a:t>
            </a:r>
            <a:r>
              <a:rPr sz="1100" spc="2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used.</a:t>
            </a:r>
            <a:r>
              <a:rPr sz="1100" spc="25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These </a:t>
            </a:r>
            <a:r>
              <a:rPr sz="1100" dirty="0">
                <a:latin typeface="Times New Roman"/>
                <a:cs typeface="Times New Roman"/>
              </a:rPr>
              <a:t>are categorized based on how much preservative is </a:t>
            </a:r>
            <a:r>
              <a:rPr sz="1100" spc="-20" dirty="0">
                <a:latin typeface="Times New Roman"/>
                <a:cs typeface="Times New Roman"/>
              </a:rPr>
              <a:t>left </a:t>
            </a:r>
            <a:r>
              <a:rPr sz="1100" dirty="0">
                <a:latin typeface="Times New Roman"/>
                <a:cs typeface="Times New Roman"/>
              </a:rPr>
              <a:t>within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cell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lumens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(i.e.,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cavities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cell </a:t>
            </a:r>
            <a:r>
              <a:rPr sz="1100" dirty="0">
                <a:latin typeface="Times New Roman"/>
                <a:cs typeface="Times New Roman"/>
              </a:rPr>
              <a:t>walls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enclose).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processes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are: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0259" y="6673663"/>
            <a:ext cx="3100070" cy="62674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56540" indent="-243840">
              <a:lnSpc>
                <a:spcPct val="100000"/>
              </a:lnSpc>
              <a:spcBef>
                <a:spcPts val="275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Full-</a:t>
            </a:r>
            <a:r>
              <a:rPr sz="1100" spc="-10" dirty="0">
                <a:latin typeface="Times New Roman"/>
                <a:cs typeface="Times New Roman"/>
              </a:rPr>
              <a:t>cell,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90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Modified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full-cell,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90"/>
              </a:spcBef>
              <a:buSzPct val="109090"/>
              <a:buChar char="●"/>
              <a:tabLst>
                <a:tab pos="256540" algn="l"/>
              </a:tabLst>
            </a:pPr>
            <a:r>
              <a:rPr sz="1100" spc="-55" dirty="0">
                <a:latin typeface="Times New Roman"/>
                <a:cs typeface="Times New Roman"/>
              </a:rPr>
              <a:t>Two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variations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empty-</a:t>
            </a:r>
            <a:r>
              <a:rPr sz="1100" spc="-10" dirty="0">
                <a:latin typeface="Times New Roman"/>
                <a:cs typeface="Times New Roman"/>
              </a:rPr>
              <a:t>cell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(Lowry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Rueping).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0234" y="7422260"/>
            <a:ext cx="3100070" cy="828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most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significant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difference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between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four</a:t>
            </a:r>
            <a:r>
              <a:rPr sz="1100" spc="-20" dirty="0">
                <a:latin typeface="Times New Roman"/>
                <a:cs typeface="Times New Roman"/>
              </a:rPr>
              <a:t> pro- </a:t>
            </a:r>
            <a:r>
              <a:rPr sz="1100" dirty="0">
                <a:latin typeface="Times New Roman"/>
                <a:cs typeface="Times New Roman"/>
              </a:rPr>
              <a:t>cesses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pressure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cylinder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before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preserva- </a:t>
            </a:r>
            <a:r>
              <a:rPr sz="1100" dirty="0">
                <a:latin typeface="Times New Roman"/>
                <a:cs typeface="Times New Roman"/>
              </a:rPr>
              <a:t>tive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added,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shown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Table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1.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difference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in </a:t>
            </a:r>
            <a:r>
              <a:rPr sz="1100" dirty="0">
                <a:latin typeface="Times New Roman"/>
                <a:cs typeface="Times New Roman"/>
              </a:rPr>
              <a:t>initial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conditions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largely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accounts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difference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in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amount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left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within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cells.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0234" y="8374594"/>
            <a:ext cx="3100705" cy="82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spc="-60" dirty="0">
                <a:latin typeface="Tahoma"/>
                <a:cs typeface="Tahoma"/>
              </a:rPr>
              <a:t>Full-Cell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Treatment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aim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full-cell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(or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Bethell)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treatment,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name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implies,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make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cells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full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pre- </a:t>
            </a:r>
            <a:r>
              <a:rPr sz="1100" dirty="0">
                <a:latin typeface="Times New Roman"/>
                <a:cs typeface="Times New Roman"/>
              </a:rPr>
              <a:t>servative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maximum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amount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retained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4).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past,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water-</a:t>
            </a:r>
            <a:r>
              <a:rPr sz="1100" dirty="0">
                <a:latin typeface="Times New Roman"/>
                <a:cs typeface="Times New Roman"/>
              </a:rPr>
              <a:t>borne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preservatives,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such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13580" y="2604984"/>
            <a:ext cx="3100705" cy="1304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CCA,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were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nearly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always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applied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process. </a:t>
            </a:r>
            <a:r>
              <a:rPr sz="1100" dirty="0">
                <a:latin typeface="Times New Roman"/>
                <a:cs typeface="Times New Roman"/>
              </a:rPr>
              <a:t>Creosote,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hand,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only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full-</a:t>
            </a:r>
            <a:r>
              <a:rPr sz="1100" spc="-20" dirty="0">
                <a:latin typeface="Times New Roman"/>
                <a:cs typeface="Times New Roman"/>
              </a:rPr>
              <a:t>cell </a:t>
            </a:r>
            <a:r>
              <a:rPr sz="1100" dirty="0">
                <a:latin typeface="Times New Roman"/>
                <a:cs typeface="Times New Roman"/>
              </a:rPr>
              <a:t>treatments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high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retentions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re- </a:t>
            </a:r>
            <a:r>
              <a:rPr sz="1100" dirty="0">
                <a:latin typeface="Times New Roman"/>
                <a:cs typeface="Times New Roman"/>
              </a:rPr>
              <a:t>quired,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protection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marine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piling.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-25" dirty="0">
                <a:latin typeface="Times New Roman"/>
                <a:cs typeface="Times New Roman"/>
              </a:rPr>
              <a:t> use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full-cell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process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treating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industrial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block </a:t>
            </a:r>
            <a:r>
              <a:rPr sz="1100" dirty="0">
                <a:latin typeface="Times New Roman"/>
                <a:cs typeface="Times New Roman"/>
              </a:rPr>
              <a:t>flooring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transmission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poles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creosote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because,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cells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full,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tendency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10" dirty="0">
                <a:latin typeface="Times New Roman"/>
                <a:cs typeface="Times New Roman"/>
              </a:rPr>
              <a:t> surplus </a:t>
            </a:r>
            <a:r>
              <a:rPr sz="1100" dirty="0">
                <a:latin typeface="Times New Roman"/>
                <a:cs typeface="Times New Roman"/>
              </a:rPr>
              <a:t>creosote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“bleed”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13580" y="4033416"/>
            <a:ext cx="3100705" cy="19392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spc="-45" dirty="0">
                <a:latin typeface="Tahoma"/>
                <a:cs typeface="Tahoma"/>
              </a:rPr>
              <a:t>Modified</a:t>
            </a:r>
            <a:r>
              <a:rPr sz="1100" b="1" spc="-30" dirty="0">
                <a:latin typeface="Tahoma"/>
                <a:cs typeface="Tahoma"/>
              </a:rPr>
              <a:t> </a:t>
            </a:r>
            <a:r>
              <a:rPr sz="1100" b="1" spc="-60" dirty="0">
                <a:latin typeface="Tahoma"/>
                <a:cs typeface="Tahoma"/>
              </a:rPr>
              <a:t>Full-Cell</a:t>
            </a:r>
            <a:r>
              <a:rPr sz="1100" b="1" spc="-25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Treatment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modified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full-cell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process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basically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same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full-cell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process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except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uses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lower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lev- </a:t>
            </a:r>
            <a:r>
              <a:rPr sz="1100" dirty="0">
                <a:latin typeface="Times New Roman"/>
                <a:cs typeface="Times New Roman"/>
              </a:rPr>
              <a:t>els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initial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vacuum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often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extended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final </a:t>
            </a:r>
            <a:r>
              <a:rPr sz="1100" dirty="0">
                <a:latin typeface="Times New Roman"/>
                <a:cs typeface="Times New Roman"/>
              </a:rPr>
              <a:t>vacuum.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amount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initial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vacuum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determined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species,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material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size,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retention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de- </a:t>
            </a:r>
            <a:r>
              <a:rPr sz="1100" dirty="0">
                <a:latin typeface="Times New Roman"/>
                <a:cs typeface="Times New Roman"/>
              </a:rPr>
              <a:t>sired.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Residual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air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expands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during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final </a:t>
            </a:r>
            <a:r>
              <a:rPr sz="1100" dirty="0">
                <a:latin typeface="Times New Roman"/>
                <a:cs typeface="Times New Roman"/>
              </a:rPr>
              <a:t>vacuum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drive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out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part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injected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preservative </a:t>
            </a:r>
            <a:r>
              <a:rPr sz="1100" dirty="0">
                <a:latin typeface="Times New Roman"/>
                <a:cs typeface="Times New Roman"/>
              </a:rPr>
              <a:t>solution.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reason,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modified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full-cell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schedules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sometimes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called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“low-</a:t>
            </a:r>
            <a:r>
              <a:rPr sz="1100" dirty="0">
                <a:latin typeface="Times New Roman"/>
                <a:cs typeface="Times New Roman"/>
              </a:rPr>
              <a:t>weight”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schedules.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are </a:t>
            </a:r>
            <a:r>
              <a:rPr sz="1100" dirty="0">
                <a:latin typeface="Times New Roman"/>
                <a:cs typeface="Times New Roman"/>
              </a:rPr>
              <a:t>now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most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common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method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treating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with </a:t>
            </a:r>
            <a:r>
              <a:rPr sz="1100" dirty="0">
                <a:latin typeface="Times New Roman"/>
                <a:cs typeface="Times New Roman"/>
              </a:rPr>
              <a:t>waterborne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preservatives.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13441" y="6096646"/>
            <a:ext cx="3100705" cy="82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spc="-70" dirty="0">
                <a:latin typeface="Tahoma"/>
                <a:cs typeface="Tahoma"/>
              </a:rPr>
              <a:t>Empty-</a:t>
            </a:r>
            <a:r>
              <a:rPr sz="1100" b="1" spc="-60" dirty="0">
                <a:latin typeface="Tahoma"/>
                <a:cs typeface="Tahoma"/>
              </a:rPr>
              <a:t>Cell</a:t>
            </a:r>
            <a:r>
              <a:rPr sz="1100" b="1" spc="5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Treatment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empty-cell</a:t>
            </a:r>
            <a:r>
              <a:rPr sz="1100" spc="3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</a:t>
            </a:r>
            <a:r>
              <a:rPr sz="1100" spc="3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3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similar</a:t>
            </a:r>
            <a:r>
              <a:rPr sz="1100" spc="3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3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3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35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full-cell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method,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except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initial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vacu- </a:t>
            </a:r>
            <a:r>
              <a:rPr sz="1100" dirty="0">
                <a:latin typeface="Times New Roman"/>
                <a:cs typeface="Times New Roman"/>
              </a:rPr>
              <a:t>um.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two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types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empty-cell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treatments: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Rueping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process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Lowry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process.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13441" y="7048981"/>
            <a:ext cx="3100705" cy="2098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During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treatment,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pressure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period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ends,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a </a:t>
            </a:r>
            <a:r>
              <a:rPr sz="1100" dirty="0">
                <a:latin typeface="Times New Roman"/>
                <a:cs typeface="Times New Roman"/>
              </a:rPr>
              <a:t>large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amount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expelled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expansion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compressed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air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trapped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within;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this </a:t>
            </a:r>
            <a:r>
              <a:rPr sz="1100" dirty="0">
                <a:latin typeface="Times New Roman"/>
                <a:cs typeface="Times New Roman"/>
              </a:rPr>
              <a:t>leaves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cells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almost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empty,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cell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walls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thor- </a:t>
            </a:r>
            <a:r>
              <a:rPr sz="1100" dirty="0">
                <a:latin typeface="Times New Roman"/>
                <a:cs typeface="Times New Roman"/>
              </a:rPr>
              <a:t>oughly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treated.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methods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were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originally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invented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exactly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purpose: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reducing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amount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of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preser- </a:t>
            </a:r>
            <a:r>
              <a:rPr sz="1100" dirty="0">
                <a:latin typeface="Times New Roman"/>
                <a:cs typeface="Times New Roman"/>
              </a:rPr>
              <a:t>vative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needed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(and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thereby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cost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timber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preserva- </a:t>
            </a:r>
            <a:r>
              <a:rPr sz="1100" dirty="0">
                <a:latin typeface="Times New Roman"/>
                <a:cs typeface="Times New Roman"/>
              </a:rPr>
              <a:t>tion)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while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ensuring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deep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penetration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preservative.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provides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cleaner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product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well.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empty-</a:t>
            </a:r>
            <a:r>
              <a:rPr sz="1100" spc="-20" dirty="0">
                <a:latin typeface="Times New Roman"/>
                <a:cs typeface="Times New Roman"/>
              </a:rPr>
              <a:t>cell </a:t>
            </a:r>
            <a:r>
              <a:rPr sz="1100" dirty="0">
                <a:latin typeface="Times New Roman"/>
                <a:cs typeface="Times New Roman"/>
              </a:rPr>
              <a:t>processes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now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most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widely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pressure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pro- </a:t>
            </a:r>
            <a:r>
              <a:rPr sz="1100" dirty="0">
                <a:latin typeface="Times New Roman"/>
                <a:cs typeface="Times New Roman"/>
              </a:rPr>
              <a:t>cesses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oil-</a:t>
            </a:r>
            <a:r>
              <a:rPr sz="1100" dirty="0">
                <a:latin typeface="Times New Roman"/>
                <a:cs typeface="Times New Roman"/>
              </a:rPr>
              <a:t>borne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United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States.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processes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rarely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water-</a:t>
            </a:r>
            <a:r>
              <a:rPr sz="1100" dirty="0">
                <a:latin typeface="Times New Roman"/>
                <a:cs typeface="Times New Roman"/>
              </a:rPr>
              <a:t>borne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preser- </a:t>
            </a:r>
            <a:r>
              <a:rPr sz="1100" dirty="0">
                <a:latin typeface="Times New Roman"/>
                <a:cs typeface="Times New Roman"/>
              </a:rPr>
              <a:t>vatives,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however.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19050" y="1505813"/>
            <a:ext cx="3074670" cy="2492375"/>
            <a:chOff x="819050" y="1505813"/>
            <a:chExt cx="3074670" cy="2492375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4451" y="1531213"/>
              <a:ext cx="3023869" cy="244127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31750" y="1518513"/>
              <a:ext cx="3049270" cy="2466975"/>
            </a:xfrm>
            <a:custGeom>
              <a:avLst/>
              <a:gdLst/>
              <a:ahLst/>
              <a:cxnLst/>
              <a:rect l="l" t="t" r="r" b="b"/>
              <a:pathLst>
                <a:path w="3049270" h="2466975">
                  <a:moveTo>
                    <a:pt x="0" y="12700"/>
                  </a:moveTo>
                  <a:lnTo>
                    <a:pt x="0" y="2453970"/>
                  </a:lnTo>
                  <a:lnTo>
                    <a:pt x="0" y="2466670"/>
                  </a:lnTo>
                  <a:lnTo>
                    <a:pt x="12700" y="2466670"/>
                  </a:lnTo>
                  <a:lnTo>
                    <a:pt x="3036570" y="2466670"/>
                  </a:lnTo>
                  <a:lnTo>
                    <a:pt x="3049270" y="2466670"/>
                  </a:lnTo>
                  <a:lnTo>
                    <a:pt x="3049270" y="2453970"/>
                  </a:lnTo>
                  <a:lnTo>
                    <a:pt x="3049270" y="12700"/>
                  </a:lnTo>
                  <a:lnTo>
                    <a:pt x="3049270" y="0"/>
                  </a:lnTo>
                  <a:lnTo>
                    <a:pt x="303657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25398" y="4051147"/>
            <a:ext cx="3061970" cy="40830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63500" marR="55880">
              <a:lnSpc>
                <a:spcPts val="1100"/>
              </a:lnSpc>
              <a:spcBef>
                <a:spcPts val="550"/>
              </a:spcBef>
            </a:pPr>
            <a:r>
              <a:rPr sz="1000" b="1" spc="-60" dirty="0">
                <a:latin typeface="Tahoma"/>
                <a:cs typeface="Tahoma"/>
              </a:rPr>
              <a:t>Figure</a:t>
            </a:r>
            <a:r>
              <a:rPr sz="1000" b="1" spc="-100" dirty="0">
                <a:latin typeface="Tahoma"/>
                <a:cs typeface="Tahoma"/>
              </a:rPr>
              <a:t> </a:t>
            </a:r>
            <a:r>
              <a:rPr sz="1000" b="1" spc="-105" dirty="0">
                <a:latin typeface="Tahoma"/>
                <a:cs typeface="Tahoma"/>
              </a:rPr>
              <a:t>3:</a:t>
            </a:r>
            <a:r>
              <a:rPr sz="1000" b="1" spc="-90" dirty="0">
                <a:latin typeface="Tahoma"/>
                <a:cs typeface="Tahoma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Here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a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charge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is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being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loaded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into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a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treatment </a:t>
            </a:r>
            <a:r>
              <a:rPr sz="1000" spc="-65" dirty="0">
                <a:latin typeface="Trebuchet MS"/>
                <a:cs typeface="Trebuchet MS"/>
              </a:rPr>
              <a:t>cylinder, </a:t>
            </a:r>
            <a:r>
              <a:rPr sz="1000" spc="-35" dirty="0">
                <a:latin typeface="Trebuchet MS"/>
                <a:cs typeface="Trebuchet MS"/>
              </a:rPr>
              <a:t>or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85" dirty="0">
                <a:latin typeface="Trebuchet MS"/>
                <a:cs typeface="Trebuchet MS"/>
              </a:rPr>
              <a:t>“retort.”</a:t>
            </a:r>
            <a:r>
              <a:rPr sz="1000" spc="175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(Photo</a:t>
            </a:r>
            <a:r>
              <a:rPr sz="800" spc="-75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courtesy</a:t>
            </a:r>
            <a:r>
              <a:rPr sz="800" spc="-70" dirty="0">
                <a:latin typeface="Trebuchet MS"/>
                <a:cs typeface="Trebuchet MS"/>
              </a:rPr>
              <a:t> </a:t>
            </a:r>
            <a:r>
              <a:rPr sz="800" spc="-40" dirty="0">
                <a:latin typeface="Trebuchet MS"/>
                <a:cs typeface="Trebuchet MS"/>
              </a:rPr>
              <a:t>of</a:t>
            </a:r>
            <a:r>
              <a:rPr sz="800" spc="-70" dirty="0">
                <a:latin typeface="Trebuchet MS"/>
                <a:cs typeface="Trebuchet MS"/>
              </a:rPr>
              <a:t> </a:t>
            </a:r>
            <a:r>
              <a:rPr sz="800" spc="-40" dirty="0">
                <a:latin typeface="Trebuchet MS"/>
                <a:cs typeface="Trebuchet MS"/>
              </a:rPr>
              <a:t>PSEP-</a:t>
            </a:r>
            <a:r>
              <a:rPr sz="800" spc="-20" dirty="0">
                <a:latin typeface="Trebuchet MS"/>
                <a:cs typeface="Trebuchet MS"/>
              </a:rPr>
              <a:t>IMI).</a:t>
            </a:r>
            <a:endParaRPr sz="800">
              <a:latin typeface="Trebuchet MS"/>
              <a:cs typeface="Trebuchet MS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4143171" y="531291"/>
          <a:ext cx="3023870" cy="2278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3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559435" marR="382905" indent="-50292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cap="small" spc="-160" dirty="0">
                          <a:latin typeface="Tahoma"/>
                          <a:cs typeface="Tahoma"/>
                        </a:rPr>
                        <a:t>Table</a:t>
                      </a:r>
                      <a:r>
                        <a:rPr sz="1400" b="1" cap="small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cap="small" spc="-180" dirty="0">
                          <a:latin typeface="Tahoma"/>
                          <a:cs typeface="Tahoma"/>
                        </a:rPr>
                        <a:t>1:</a:t>
                      </a:r>
                      <a:r>
                        <a:rPr sz="1400" b="1" cap="small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cap="small" spc="-204" dirty="0">
                          <a:latin typeface="Tahoma"/>
                          <a:cs typeface="Tahoma"/>
                        </a:rPr>
                        <a:t>Initial</a:t>
                      </a:r>
                      <a:r>
                        <a:rPr sz="1400" b="1" cap="small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cap="small" spc="-185" dirty="0">
                          <a:latin typeface="Tahoma"/>
                          <a:cs typeface="Tahoma"/>
                        </a:rPr>
                        <a:t>Conditions</a:t>
                      </a:r>
                      <a:r>
                        <a:rPr sz="1400" b="1" cap="small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cap="small" spc="-145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1400" b="1" cap="small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cap="small" spc="-204" dirty="0">
                          <a:latin typeface="Tahoma"/>
                          <a:cs typeface="Tahoma"/>
                        </a:rPr>
                        <a:t>Common</a:t>
                      </a:r>
                      <a:r>
                        <a:rPr sz="1400" b="1" cap="small" spc="5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cap="small" spc="-185" dirty="0">
                          <a:latin typeface="Tahoma"/>
                          <a:cs typeface="Tahoma"/>
                        </a:rPr>
                        <a:t>Pressure</a:t>
                      </a:r>
                      <a:r>
                        <a:rPr sz="1400" b="1" cap="small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cap="small" spc="-70" dirty="0">
                          <a:latin typeface="Tahoma"/>
                          <a:cs typeface="Tahoma"/>
                        </a:rPr>
                        <a:t>Processes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355">
                <a:tc>
                  <a:txBody>
                    <a:bodyPr/>
                    <a:lstStyle/>
                    <a:p>
                      <a:pPr marL="1920239" marR="200660" indent="-1555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b="1" cap="small" spc="-180" dirty="0">
                          <a:latin typeface="Tahoma"/>
                          <a:cs typeface="Tahoma"/>
                        </a:rPr>
                        <a:t>Pressure</a:t>
                      </a:r>
                      <a:r>
                        <a:rPr sz="1100" b="1" cap="small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cap="small" spc="-210" dirty="0">
                          <a:latin typeface="Tahoma"/>
                          <a:cs typeface="Tahoma"/>
                        </a:rPr>
                        <a:t>in</a:t>
                      </a:r>
                      <a:r>
                        <a:rPr sz="1100" b="1" cap="small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cap="small" spc="-204" dirty="0">
                          <a:latin typeface="Tahoma"/>
                          <a:cs typeface="Tahoma"/>
                        </a:rPr>
                        <a:t>Cylinder</a:t>
                      </a:r>
                      <a:r>
                        <a:rPr sz="1100" b="1" cap="small" spc="5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cap="small" spc="-170" dirty="0">
                          <a:latin typeface="Tahoma"/>
                          <a:cs typeface="Tahoma"/>
                        </a:rPr>
                        <a:t>before</a:t>
                      </a:r>
                      <a:r>
                        <a:rPr sz="1100" b="1" cap="small" spc="-10" dirty="0">
                          <a:latin typeface="Tahoma"/>
                          <a:cs typeface="Tahoma"/>
                        </a:rPr>
                        <a:t> Adding</a:t>
                      </a:r>
                      <a:endParaRPr sz="1100">
                        <a:latin typeface="Tahoma"/>
                        <a:cs typeface="Tahoma"/>
                      </a:endParaRPr>
                    </a:p>
                    <a:p>
                      <a:pPr marL="375285">
                        <a:lnSpc>
                          <a:spcPct val="100000"/>
                        </a:lnSpc>
                        <a:tabLst>
                          <a:tab pos="1971675" algn="l"/>
                        </a:tabLst>
                      </a:pPr>
                      <a:r>
                        <a:rPr sz="1100" b="1" cap="small" spc="-180" dirty="0">
                          <a:latin typeface="Tahoma"/>
                          <a:cs typeface="Tahoma"/>
                        </a:rPr>
                        <a:t>Pressure</a:t>
                      </a:r>
                      <a:r>
                        <a:rPr sz="1100" b="1" cap="small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cap="small" spc="-10" dirty="0">
                          <a:latin typeface="Tahoma"/>
                          <a:cs typeface="Tahoma"/>
                        </a:rPr>
                        <a:t>Process</a:t>
                      </a:r>
                      <a:r>
                        <a:rPr sz="1100" b="1" cap="small" dirty="0">
                          <a:latin typeface="Tahoma"/>
                          <a:cs typeface="Tahoma"/>
                        </a:rPr>
                        <a:t>	</a:t>
                      </a:r>
                      <a:r>
                        <a:rPr sz="1100" b="1" cap="small" spc="-100" dirty="0">
                          <a:latin typeface="Tahoma"/>
                          <a:cs typeface="Tahoma"/>
                        </a:rPr>
                        <a:t>Preservative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8525">
                <a:tc>
                  <a:txBody>
                    <a:bodyPr/>
                    <a:lstStyle/>
                    <a:p>
                      <a:pPr marL="563880">
                        <a:lnSpc>
                          <a:spcPct val="100000"/>
                        </a:lnSpc>
                        <a:spcBef>
                          <a:spcPts val="210"/>
                        </a:spcBef>
                        <a:tabLst>
                          <a:tab pos="1833880" algn="l"/>
                        </a:tabLst>
                      </a:pPr>
                      <a:r>
                        <a:rPr sz="1000" spc="-55" dirty="0">
                          <a:latin typeface="Trebuchet MS"/>
                          <a:cs typeface="Trebuchet MS"/>
                        </a:rPr>
                        <a:t>Full-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Cell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	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Stronger</a:t>
                      </a:r>
                      <a:r>
                        <a:rPr sz="10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vacuum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74320" marR="177165" indent="36830">
                        <a:lnSpc>
                          <a:spcPct val="137500"/>
                        </a:lnSpc>
                        <a:spcBef>
                          <a:spcPts val="10"/>
                        </a:spcBef>
                        <a:tabLst>
                          <a:tab pos="1741170" algn="l"/>
                          <a:tab pos="1868170" algn="l"/>
                        </a:tabLst>
                      </a:pPr>
                      <a:r>
                        <a:rPr sz="1000" spc="-25" dirty="0">
                          <a:latin typeface="Trebuchet MS"/>
                          <a:cs typeface="Trebuchet MS"/>
                        </a:rPr>
                        <a:t>Modified</a:t>
                      </a:r>
                      <a:r>
                        <a:rPr sz="1000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Full-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Cell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		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Weaker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vacuum 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Empty-</a:t>
                      </a:r>
                      <a:r>
                        <a:rPr sz="1000" spc="-65" dirty="0">
                          <a:latin typeface="Trebuchet MS"/>
                          <a:cs typeface="Trebuchet MS"/>
                        </a:rPr>
                        <a:t>Cell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(Lowry)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	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Ambient</a:t>
                      </a:r>
                      <a:r>
                        <a:rPr sz="1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latin typeface="Trebuchet MS"/>
                          <a:cs typeface="Trebuchet MS"/>
                        </a:rPr>
                        <a:t>air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pressure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14629">
                        <a:lnSpc>
                          <a:spcPct val="100000"/>
                        </a:lnSpc>
                        <a:spcBef>
                          <a:spcPts val="680"/>
                        </a:spcBef>
                        <a:tabLst>
                          <a:tab pos="1791970" algn="l"/>
                        </a:tabLst>
                      </a:pPr>
                      <a:r>
                        <a:rPr sz="1000" spc="-30" dirty="0">
                          <a:latin typeface="Trebuchet MS"/>
                          <a:cs typeface="Trebuchet MS"/>
                        </a:rPr>
                        <a:t>Empty-</a:t>
                      </a:r>
                      <a:r>
                        <a:rPr sz="1000" spc="-65" dirty="0">
                          <a:latin typeface="Trebuchet MS"/>
                          <a:cs typeface="Trebuchet MS"/>
                        </a:rPr>
                        <a:t>Cell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(Rueping)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	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Higher</a:t>
                      </a:r>
                      <a:r>
                        <a:rPr sz="1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latin typeface="Trebuchet MS"/>
                          <a:cs typeface="Trebuchet MS"/>
                        </a:rPr>
                        <a:t>air</a:t>
                      </a:r>
                      <a:r>
                        <a:rPr sz="1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10" dirty="0">
                          <a:latin typeface="Trebuchet MS"/>
                          <a:cs typeface="Trebuchet MS"/>
                        </a:rPr>
                        <a:t>pressure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58800" y="436596"/>
            <a:ext cx="3100705" cy="57848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40665">
              <a:lnSpc>
                <a:spcPct val="100000"/>
              </a:lnSpc>
              <a:spcBef>
                <a:spcPts val="275"/>
              </a:spcBef>
            </a:pPr>
            <a:r>
              <a:rPr sz="1100" dirty="0">
                <a:latin typeface="Times New Roman"/>
                <a:cs typeface="Times New Roman"/>
              </a:rPr>
              <a:t>ing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tissue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produces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growth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1250"/>
              </a:lnSpc>
              <a:spcBef>
                <a:spcPts val="390"/>
              </a:spcBef>
              <a:buChar char="●"/>
              <a:tabLst>
                <a:tab pos="241300" algn="l"/>
                <a:tab pos="256540" algn="l"/>
              </a:tabLst>
            </a:pP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hard,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fibrous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substance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comprising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largest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part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trunks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branches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trees.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63" y="1026501"/>
            <a:ext cx="2724150" cy="510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97815" marR="5080" indent="-285750">
              <a:lnSpc>
                <a:spcPts val="1250"/>
              </a:lnSpc>
              <a:spcBef>
                <a:spcPts val="200"/>
              </a:spcBef>
              <a:buChar char="○"/>
              <a:tabLst>
                <a:tab pos="297815" algn="l"/>
              </a:tabLst>
            </a:pPr>
            <a:r>
              <a:rPr sz="1100" dirty="0">
                <a:latin typeface="Times New Roman"/>
                <a:cs typeface="Times New Roman"/>
              </a:rPr>
              <a:t>In merchantable trees of most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species,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clearly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differentiated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sapwood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heartwood.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800" y="1548471"/>
            <a:ext cx="3100705" cy="669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41300" marR="5080" indent="-229235" algn="just">
              <a:lnSpc>
                <a:spcPts val="1250"/>
              </a:lnSpc>
              <a:spcBef>
                <a:spcPts val="200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The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pith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central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strand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tissue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cross </a:t>
            </a:r>
            <a:r>
              <a:rPr sz="1100" dirty="0">
                <a:latin typeface="Times New Roman"/>
                <a:cs typeface="Times New Roman"/>
              </a:rPr>
              <a:t>section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tree.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Often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darker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color,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pith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rep- </a:t>
            </a:r>
            <a:r>
              <a:rPr sz="1100" dirty="0">
                <a:latin typeface="Times New Roman"/>
                <a:cs typeface="Times New Roman"/>
              </a:rPr>
              <a:t>resents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primary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growth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formed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stems </a:t>
            </a:r>
            <a:r>
              <a:rPr sz="1100" dirty="0">
                <a:latin typeface="Times New Roman"/>
                <a:cs typeface="Times New Roman"/>
              </a:rPr>
              <a:t>or branches </a:t>
            </a:r>
            <a:r>
              <a:rPr sz="1100" spc="-10" dirty="0">
                <a:latin typeface="Times New Roman"/>
                <a:cs typeface="Times New Roman"/>
              </a:rPr>
              <a:t>elongate.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8800" y="6272871"/>
            <a:ext cx="3100705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614"/>
              </a:lnSpc>
              <a:spcBef>
                <a:spcPts val="100"/>
              </a:spcBef>
            </a:pPr>
            <a:r>
              <a:rPr sz="1400" b="1" spc="-80" dirty="0">
                <a:latin typeface="Tahoma"/>
                <a:cs typeface="Tahoma"/>
              </a:rPr>
              <a:t>Wood</a:t>
            </a:r>
            <a:r>
              <a:rPr sz="1400" b="1" spc="-7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Growth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inner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part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bark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called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cambium—</a:t>
            </a:r>
            <a:r>
              <a:rPr sz="1100" spc="-20" dirty="0">
                <a:latin typeface="Times New Roman"/>
                <a:cs typeface="Times New Roman"/>
              </a:rPr>
              <a:t>this </a:t>
            </a:r>
            <a:r>
              <a:rPr sz="1100" dirty="0">
                <a:latin typeface="Times New Roman"/>
                <a:cs typeface="Times New Roman"/>
              </a:rPr>
              <a:t>very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layer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living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tissue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(only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cell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thick)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is </a:t>
            </a:r>
            <a:r>
              <a:rPr sz="1100" dirty="0">
                <a:latin typeface="Times New Roman"/>
                <a:cs typeface="Times New Roman"/>
              </a:rPr>
              <a:t>where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growth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happens.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Growth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occurs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cambium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cells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divide.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New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cells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formed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on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inside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cambium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new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bark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cells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outside.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cells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later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comprise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bulk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wood—the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sapwood,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heartwood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outer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bark.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As </a:t>
            </a:r>
            <a:r>
              <a:rPr sz="1100" dirty="0">
                <a:latin typeface="Times New Roman"/>
                <a:cs typeface="Times New Roman"/>
              </a:rPr>
              <a:t>those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new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cells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form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diameter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woody </a:t>
            </a:r>
            <a:r>
              <a:rPr sz="1100" dirty="0">
                <a:latin typeface="Times New Roman"/>
                <a:cs typeface="Times New Roman"/>
              </a:rPr>
              <a:t>trunk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increases,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push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outward,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outer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bark </a:t>
            </a:r>
            <a:r>
              <a:rPr sz="1100" dirty="0">
                <a:latin typeface="Times New Roman"/>
                <a:cs typeface="Times New Roman"/>
              </a:rPr>
              <a:t>layers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become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stretched,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cracked,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ridged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pat- </a:t>
            </a:r>
            <a:r>
              <a:rPr sz="1100" dirty="0">
                <a:latin typeface="Times New Roman"/>
                <a:cs typeface="Times New Roman"/>
              </a:rPr>
              <a:t>terns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usually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characteristic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species.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8800" y="8374251"/>
            <a:ext cx="3100705" cy="986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spc="-70" dirty="0">
                <a:latin typeface="Tahoma"/>
                <a:cs typeface="Tahoma"/>
              </a:rPr>
              <a:t>Growth</a:t>
            </a:r>
            <a:r>
              <a:rPr sz="1100" b="1" spc="-25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Rings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most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species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temperate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climates,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suf- </a:t>
            </a:r>
            <a:r>
              <a:rPr sz="1100" dirty="0">
                <a:latin typeface="Times New Roman"/>
                <a:cs typeface="Times New Roman"/>
              </a:rPr>
              <a:t>ficient</a:t>
            </a:r>
            <a:r>
              <a:rPr sz="1100" spc="3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difference</a:t>
            </a:r>
            <a:r>
              <a:rPr sz="1100" spc="3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between</a:t>
            </a:r>
            <a:r>
              <a:rPr sz="1100" spc="4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4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formed</a:t>
            </a:r>
            <a:r>
              <a:rPr sz="1100" spc="39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early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formed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late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growing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season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produce </a:t>
            </a:r>
            <a:r>
              <a:rPr sz="1100" spc="-20" dirty="0">
                <a:latin typeface="Times New Roman"/>
                <a:cs typeface="Times New Roman"/>
              </a:rPr>
              <a:t>well-</a:t>
            </a:r>
            <a:r>
              <a:rPr sz="1100" dirty="0">
                <a:latin typeface="Times New Roman"/>
                <a:cs typeface="Times New Roman"/>
              </a:rPr>
              <a:t>marked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annual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growth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rings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3).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can </a:t>
            </a:r>
            <a:r>
              <a:rPr sz="1100" dirty="0">
                <a:latin typeface="Times New Roman"/>
                <a:cs typeface="Times New Roman"/>
              </a:rPr>
              <a:t>determine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age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cross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section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62006" y="458151"/>
            <a:ext cx="3100705" cy="986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trunk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counting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rings.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diameter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growth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trees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interrupted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drought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defoliation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in- </a:t>
            </a:r>
            <a:r>
              <a:rPr sz="1100" dirty="0">
                <a:latin typeface="Times New Roman"/>
                <a:cs typeface="Times New Roman"/>
              </a:rPr>
              <a:t>sects,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ring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might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formed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same </a:t>
            </a:r>
            <a:r>
              <a:rPr sz="1100" dirty="0">
                <a:latin typeface="Times New Roman"/>
                <a:cs typeface="Times New Roman"/>
              </a:rPr>
              <a:t>season.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such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event,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inner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rings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usually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not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sharply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defined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boundaries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termed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false </a:t>
            </a:r>
            <a:r>
              <a:rPr sz="1100" spc="-10" dirty="0">
                <a:latin typeface="Times New Roman"/>
                <a:cs typeface="Times New Roman"/>
              </a:rPr>
              <a:t>rings.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62006" y="4744147"/>
            <a:ext cx="3100705" cy="162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spc="-60" dirty="0">
                <a:latin typeface="Tahoma"/>
                <a:cs typeface="Tahoma"/>
              </a:rPr>
              <a:t>Earlywood</a:t>
            </a:r>
            <a:r>
              <a:rPr sz="1100" b="1" spc="-50" dirty="0">
                <a:latin typeface="Tahoma"/>
                <a:cs typeface="Tahoma"/>
              </a:rPr>
              <a:t> </a:t>
            </a:r>
            <a:r>
              <a:rPr sz="1100" b="1" spc="-60" dirty="0">
                <a:latin typeface="Tahoma"/>
                <a:cs typeface="Tahoma"/>
              </a:rPr>
              <a:t>and</a:t>
            </a:r>
            <a:r>
              <a:rPr sz="1100" b="1" spc="-45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Latewood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inner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part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growth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ring,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formed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first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growing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season,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called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earlywood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springwood,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outer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part,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formed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later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growing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season, </a:t>
            </a:r>
            <a:r>
              <a:rPr sz="1100" dirty="0">
                <a:latin typeface="Times New Roman"/>
                <a:cs typeface="Times New Roman"/>
              </a:rPr>
              <a:t>latewood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summerwood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3).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transition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early-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latewood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gradual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abrupt,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de- </a:t>
            </a:r>
            <a:r>
              <a:rPr sz="1100" dirty="0">
                <a:latin typeface="Times New Roman"/>
                <a:cs typeface="Times New Roman"/>
              </a:rPr>
              <a:t>pending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kind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growing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conditions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at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time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formed.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species,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such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maples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yellow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poplar,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little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difference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in </a:t>
            </a:r>
            <a:r>
              <a:rPr sz="1100" dirty="0">
                <a:latin typeface="Times New Roman"/>
                <a:cs typeface="Times New Roman"/>
              </a:rPr>
              <a:t>the appearance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earlywood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latewood.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62006" y="6489978"/>
            <a:ext cx="3100070" cy="178244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growth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rings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prominent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earlywood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differs </a:t>
            </a:r>
            <a:r>
              <a:rPr sz="1100" dirty="0">
                <a:latin typeface="Times New Roman"/>
                <a:cs typeface="Times New Roman"/>
              </a:rPr>
              <a:t>markedly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latewood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physical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properties.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Early- </a:t>
            </a:r>
            <a:r>
              <a:rPr sz="1100" dirty="0">
                <a:latin typeface="Times New Roman"/>
                <a:cs typeface="Times New Roman"/>
              </a:rPr>
              <a:t>wood is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lighter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weight,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softer, and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weaker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late- </a:t>
            </a:r>
            <a:r>
              <a:rPr sz="1100" dirty="0">
                <a:latin typeface="Times New Roman"/>
                <a:cs typeface="Times New Roman"/>
              </a:rPr>
              <a:t>wood.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shrinks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less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across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lengthwise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along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grain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wood.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Because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greater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density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latewood,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proportion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latewood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sometimes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judge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quality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strength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wood.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614"/>
              </a:lnSpc>
              <a:spcBef>
                <a:spcPts val="860"/>
              </a:spcBef>
            </a:pPr>
            <a:r>
              <a:rPr sz="1400" b="1" spc="-70" dirty="0">
                <a:latin typeface="Tahoma"/>
                <a:cs typeface="Tahoma"/>
              </a:rPr>
              <a:t>Sapwood</a:t>
            </a:r>
            <a:r>
              <a:rPr sz="1400" b="1" spc="-80" dirty="0">
                <a:latin typeface="Tahoma"/>
                <a:cs typeface="Tahoma"/>
              </a:rPr>
              <a:t> </a:t>
            </a:r>
            <a:r>
              <a:rPr sz="1400" b="1" spc="-55" dirty="0">
                <a:latin typeface="Tahoma"/>
                <a:cs typeface="Tahoma"/>
              </a:rPr>
              <a:t>and</a:t>
            </a:r>
            <a:r>
              <a:rPr sz="1400" b="1" spc="-7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Heartwood</a:t>
            </a:r>
            <a:endParaRPr sz="1400">
              <a:latin typeface="Tahoma"/>
              <a:cs typeface="Tahoma"/>
            </a:endParaRPr>
          </a:p>
          <a:p>
            <a:pPr marL="12700" algn="just">
              <a:lnSpc>
                <a:spcPts val="1220"/>
              </a:lnSpc>
            </a:pP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species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composed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two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distinct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parts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285"/>
              </a:lnSpc>
            </a:pPr>
            <a:r>
              <a:rPr sz="1100" spc="-10" dirty="0">
                <a:latin typeface="Times New Roman"/>
                <a:cs typeface="Times New Roman"/>
              </a:rPr>
              <a:t>(refer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back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Figure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2).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62070" y="8396299"/>
            <a:ext cx="3100705" cy="828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Sapwood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physiologically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active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while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tree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is </a:t>
            </a:r>
            <a:r>
              <a:rPr sz="1100" dirty="0">
                <a:latin typeface="Times New Roman"/>
                <a:cs typeface="Times New Roman"/>
              </a:rPr>
              <a:t>growing.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where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nutrients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move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through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tree.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grows,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new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sapwood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forms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older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sapwood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becomes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heartwood.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Sapwood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sur- </a:t>
            </a:r>
            <a:r>
              <a:rPr sz="1100" dirty="0">
                <a:latin typeface="Times New Roman"/>
                <a:cs typeface="Times New Roman"/>
              </a:rPr>
              <a:t>rounds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heartwood,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which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inner,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darker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por-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874768" y="1656588"/>
            <a:ext cx="3074670" cy="2418080"/>
            <a:chOff x="3874768" y="1656588"/>
            <a:chExt cx="3074670" cy="2418080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0168" y="1681988"/>
              <a:ext cx="3023870" cy="236685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887468" y="1669288"/>
              <a:ext cx="3049270" cy="2392680"/>
            </a:xfrm>
            <a:custGeom>
              <a:avLst/>
              <a:gdLst/>
              <a:ahLst/>
              <a:cxnLst/>
              <a:rect l="l" t="t" r="r" b="b"/>
              <a:pathLst>
                <a:path w="3049270" h="2392679">
                  <a:moveTo>
                    <a:pt x="0" y="12700"/>
                  </a:moveTo>
                  <a:lnTo>
                    <a:pt x="0" y="2379560"/>
                  </a:lnTo>
                  <a:lnTo>
                    <a:pt x="0" y="2392260"/>
                  </a:lnTo>
                  <a:lnTo>
                    <a:pt x="12700" y="2392260"/>
                  </a:lnTo>
                  <a:lnTo>
                    <a:pt x="3036570" y="2392260"/>
                  </a:lnTo>
                  <a:lnTo>
                    <a:pt x="3049270" y="2392260"/>
                  </a:lnTo>
                  <a:lnTo>
                    <a:pt x="3049270" y="2379560"/>
                  </a:lnTo>
                  <a:lnTo>
                    <a:pt x="3049270" y="12700"/>
                  </a:lnTo>
                  <a:lnTo>
                    <a:pt x="3049270" y="0"/>
                  </a:lnTo>
                  <a:lnTo>
                    <a:pt x="303657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81120" y="4134649"/>
            <a:ext cx="3061970" cy="422909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62865" marR="55244">
              <a:lnSpc>
                <a:spcPts val="1100"/>
              </a:lnSpc>
              <a:spcBef>
                <a:spcPts val="605"/>
              </a:spcBef>
            </a:pPr>
            <a:r>
              <a:rPr sz="1000" b="1" spc="-65" dirty="0">
                <a:latin typeface="Tahoma"/>
                <a:cs typeface="Tahoma"/>
              </a:rPr>
              <a:t>Figure</a:t>
            </a:r>
            <a:r>
              <a:rPr sz="1000" b="1" spc="-130" dirty="0">
                <a:latin typeface="Tahoma"/>
                <a:cs typeface="Tahoma"/>
              </a:rPr>
              <a:t> </a:t>
            </a:r>
            <a:r>
              <a:rPr sz="1000" b="1" spc="-110" dirty="0">
                <a:latin typeface="Tahoma"/>
                <a:cs typeface="Tahoma"/>
              </a:rPr>
              <a:t>3:</a:t>
            </a:r>
            <a:r>
              <a:rPr sz="1000" b="1" spc="-120" dirty="0">
                <a:latin typeface="Tahoma"/>
                <a:cs typeface="Tahoma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Above</a:t>
            </a:r>
            <a:r>
              <a:rPr sz="1000" spc="-12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is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a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diagram</a:t>
            </a:r>
            <a:r>
              <a:rPr sz="1000" spc="-12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of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a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typical</a:t>
            </a:r>
            <a:r>
              <a:rPr sz="1000" spc="-120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cellular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structure </a:t>
            </a:r>
            <a:r>
              <a:rPr sz="1000" spc="-50" dirty="0">
                <a:latin typeface="Trebuchet MS"/>
                <a:cs typeface="Trebuchet MS"/>
              </a:rPr>
              <a:t>of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a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softwood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tree </a:t>
            </a:r>
            <a:r>
              <a:rPr sz="1000" spc="-10" dirty="0">
                <a:latin typeface="Trebuchet MS"/>
                <a:cs typeface="Trebuchet MS"/>
              </a:rPr>
              <a:t>species.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71500" y="2434791"/>
            <a:ext cx="3074670" cy="2171700"/>
            <a:chOff x="571500" y="2434791"/>
            <a:chExt cx="3074670" cy="2171700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448" y="2460193"/>
              <a:ext cx="2444761" cy="212089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84200" y="2447491"/>
              <a:ext cx="3049270" cy="2146300"/>
            </a:xfrm>
            <a:custGeom>
              <a:avLst/>
              <a:gdLst/>
              <a:ahLst/>
              <a:cxnLst/>
              <a:rect l="l" t="t" r="r" b="b"/>
              <a:pathLst>
                <a:path w="3049270" h="2146300">
                  <a:moveTo>
                    <a:pt x="0" y="12700"/>
                  </a:moveTo>
                  <a:lnTo>
                    <a:pt x="0" y="2133600"/>
                  </a:lnTo>
                  <a:lnTo>
                    <a:pt x="0" y="2146300"/>
                  </a:lnTo>
                  <a:lnTo>
                    <a:pt x="12700" y="2146300"/>
                  </a:lnTo>
                  <a:lnTo>
                    <a:pt x="3036570" y="2146300"/>
                  </a:lnTo>
                  <a:lnTo>
                    <a:pt x="3049270" y="2146300"/>
                  </a:lnTo>
                  <a:lnTo>
                    <a:pt x="3049270" y="2133600"/>
                  </a:lnTo>
                  <a:lnTo>
                    <a:pt x="3049270" y="12700"/>
                  </a:lnTo>
                  <a:lnTo>
                    <a:pt x="3049270" y="0"/>
                  </a:lnTo>
                  <a:lnTo>
                    <a:pt x="303657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7850" y="4659071"/>
            <a:ext cx="3061970" cy="1427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marL="62865" marR="55244" algn="just">
              <a:lnSpc>
                <a:spcPts val="1100"/>
              </a:lnSpc>
              <a:spcBef>
                <a:spcPts val="710"/>
              </a:spcBef>
            </a:pPr>
            <a:r>
              <a:rPr sz="1000" b="1" spc="-65" dirty="0">
                <a:latin typeface="Tahoma"/>
                <a:cs typeface="Tahoma"/>
              </a:rPr>
              <a:t>Figure</a:t>
            </a:r>
            <a:r>
              <a:rPr sz="1000" b="1" spc="-165" dirty="0">
                <a:latin typeface="Tahoma"/>
                <a:cs typeface="Tahoma"/>
              </a:rPr>
              <a:t> </a:t>
            </a:r>
            <a:r>
              <a:rPr sz="1000" b="1" spc="-100" dirty="0">
                <a:latin typeface="Tahoma"/>
                <a:cs typeface="Tahoma"/>
              </a:rPr>
              <a:t>2:</a:t>
            </a:r>
            <a:r>
              <a:rPr sz="1000" b="1" spc="-155" dirty="0">
                <a:latin typeface="Tahoma"/>
                <a:cs typeface="Tahoma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This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diagram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shows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basic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structure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of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wood.</a:t>
            </a:r>
            <a:r>
              <a:rPr sz="1000" spc="-13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bark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protects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tree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from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injury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and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pests.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cam-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bium</a:t>
            </a:r>
            <a:r>
              <a:rPr sz="1000" spc="-17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is</a:t>
            </a:r>
            <a:r>
              <a:rPr sz="1000" spc="-17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17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thin</a:t>
            </a:r>
            <a:r>
              <a:rPr sz="1000" spc="-170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layer</a:t>
            </a:r>
            <a:r>
              <a:rPr sz="1000" spc="-17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of</a:t>
            </a:r>
            <a:r>
              <a:rPr sz="1000" spc="-170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cells</a:t>
            </a:r>
            <a:r>
              <a:rPr sz="1000" spc="-17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where</a:t>
            </a:r>
            <a:r>
              <a:rPr sz="1000" spc="-17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growth</a:t>
            </a:r>
            <a:r>
              <a:rPr sz="1000" spc="-17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occurs.</a:t>
            </a:r>
            <a:r>
              <a:rPr sz="1000" spc="-170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Sapwood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is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located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next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to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cambium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and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functions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primarily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in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storage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of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food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and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mechanical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transport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of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sap.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Heartwood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consists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of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inactive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cells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that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have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been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slightly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changed,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both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chemically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and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physically,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from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sapwood</a:t>
            </a:r>
            <a:r>
              <a:rPr sz="1000" spc="-135" dirty="0">
                <a:latin typeface="Trebuchet MS"/>
                <a:cs typeface="Trebuchet MS"/>
              </a:rPr>
              <a:t> </a:t>
            </a:r>
            <a:r>
              <a:rPr sz="1000" spc="-75" dirty="0">
                <a:latin typeface="Trebuchet MS"/>
                <a:cs typeface="Trebuchet MS"/>
              </a:rPr>
              <a:t>cells.</a:t>
            </a:r>
            <a:r>
              <a:rPr sz="1000" spc="-135" dirty="0">
                <a:latin typeface="Trebuchet MS"/>
                <a:cs typeface="Trebuchet MS"/>
              </a:rPr>
              <a:t> </a:t>
            </a:r>
            <a:r>
              <a:rPr sz="800" spc="-60" dirty="0">
                <a:latin typeface="Trebuchet MS"/>
                <a:cs typeface="Trebuchet MS"/>
              </a:rPr>
              <a:t>(Text</a:t>
            </a:r>
            <a:r>
              <a:rPr sz="800" spc="-125" dirty="0">
                <a:latin typeface="Trebuchet MS"/>
                <a:cs typeface="Trebuchet MS"/>
              </a:rPr>
              <a:t> </a:t>
            </a:r>
            <a:r>
              <a:rPr sz="800" spc="-20" dirty="0">
                <a:latin typeface="Trebuchet MS"/>
                <a:cs typeface="Trebuchet MS"/>
              </a:rPr>
              <a:t>added</a:t>
            </a:r>
            <a:r>
              <a:rPr sz="800" spc="-125" dirty="0">
                <a:latin typeface="Trebuchet MS"/>
                <a:cs typeface="Trebuchet MS"/>
              </a:rPr>
              <a:t> </a:t>
            </a:r>
            <a:r>
              <a:rPr sz="800" spc="-25" dirty="0">
                <a:latin typeface="Trebuchet MS"/>
                <a:cs typeface="Trebuchet MS"/>
              </a:rPr>
              <a:t>to</a:t>
            </a:r>
            <a:r>
              <a:rPr sz="800" spc="-125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photo</a:t>
            </a:r>
            <a:r>
              <a:rPr sz="800" spc="-125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courtesy</a:t>
            </a:r>
            <a:r>
              <a:rPr sz="800" spc="-125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of</a:t>
            </a:r>
            <a:r>
              <a:rPr sz="800" spc="-125" dirty="0">
                <a:latin typeface="Trebuchet MS"/>
                <a:cs typeface="Trebuchet MS"/>
              </a:rPr>
              <a:t> </a:t>
            </a:r>
            <a:r>
              <a:rPr sz="800" spc="-25" dirty="0">
                <a:latin typeface="Trebuchet MS"/>
                <a:cs typeface="Trebuchet MS"/>
              </a:rPr>
              <a:t>Biswarup</a:t>
            </a:r>
            <a:r>
              <a:rPr sz="800" spc="-125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Ganguly,</a:t>
            </a:r>
            <a:r>
              <a:rPr sz="800" spc="-11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CC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40" dirty="0">
                <a:latin typeface="Trebuchet MS"/>
                <a:cs typeface="Trebuchet MS"/>
              </a:rPr>
              <a:t>BY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85" dirty="0">
                <a:latin typeface="Trebuchet MS"/>
                <a:cs typeface="Trebuchet MS"/>
              </a:rPr>
              <a:t>3.0,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45" dirty="0">
                <a:latin typeface="Trebuchet MS"/>
                <a:cs typeface="Trebuchet MS"/>
              </a:rPr>
              <a:t>Wikimedia.org).</a:t>
            </a:r>
            <a:endParaRPr sz="8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slow">
    <p:wip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571500" y="514350"/>
            <a:ext cx="4595495" cy="6579870"/>
            <a:chOff x="571500" y="514350"/>
            <a:chExt cx="4595495" cy="657987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6900" y="539750"/>
              <a:ext cx="4521200" cy="649688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84200" y="527050"/>
              <a:ext cx="4570095" cy="6554470"/>
            </a:xfrm>
            <a:custGeom>
              <a:avLst/>
              <a:gdLst/>
              <a:ahLst/>
              <a:cxnLst/>
              <a:rect l="l" t="t" r="r" b="b"/>
              <a:pathLst>
                <a:path w="4570095" h="6554470">
                  <a:moveTo>
                    <a:pt x="0" y="12700"/>
                  </a:moveTo>
                  <a:lnTo>
                    <a:pt x="0" y="6541312"/>
                  </a:lnTo>
                  <a:lnTo>
                    <a:pt x="0" y="6554012"/>
                  </a:lnTo>
                  <a:lnTo>
                    <a:pt x="12700" y="6554012"/>
                  </a:lnTo>
                  <a:lnTo>
                    <a:pt x="4556963" y="6554012"/>
                  </a:lnTo>
                  <a:lnTo>
                    <a:pt x="4569663" y="6554012"/>
                  </a:lnTo>
                  <a:lnTo>
                    <a:pt x="4569663" y="6541312"/>
                  </a:lnTo>
                  <a:lnTo>
                    <a:pt x="4569663" y="12700"/>
                  </a:lnTo>
                  <a:lnTo>
                    <a:pt x="4569663" y="0"/>
                  </a:lnTo>
                  <a:lnTo>
                    <a:pt x="4556963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264810" y="520700"/>
            <a:ext cx="1678305" cy="656717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62865" marR="55244" algn="just">
              <a:lnSpc>
                <a:spcPts val="1100"/>
              </a:lnSpc>
              <a:spcBef>
                <a:spcPts val="370"/>
              </a:spcBef>
            </a:pPr>
            <a:r>
              <a:rPr sz="1000" b="1" spc="-50" dirty="0">
                <a:latin typeface="Tahoma"/>
                <a:cs typeface="Tahoma"/>
              </a:rPr>
              <a:t>Figure</a:t>
            </a:r>
            <a:r>
              <a:rPr sz="1000" b="1" spc="-25" dirty="0">
                <a:latin typeface="Tahoma"/>
                <a:cs typeface="Tahoma"/>
              </a:rPr>
              <a:t> </a:t>
            </a:r>
            <a:r>
              <a:rPr sz="1000" b="1" spc="-114" dirty="0">
                <a:latin typeface="Tahoma"/>
                <a:cs typeface="Tahoma"/>
              </a:rPr>
              <a:t>4:</a:t>
            </a:r>
            <a:r>
              <a:rPr sz="1000" b="1" spc="45" dirty="0">
                <a:latin typeface="Tahoma"/>
                <a:cs typeface="Tahoma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The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steps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involved </a:t>
            </a:r>
            <a:r>
              <a:rPr sz="1000" spc="-75" dirty="0">
                <a:latin typeface="Trebuchet MS"/>
                <a:cs typeface="Trebuchet MS"/>
              </a:rPr>
              <a:t>in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the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full-</a:t>
            </a:r>
            <a:r>
              <a:rPr sz="1000" spc="-90" dirty="0">
                <a:latin typeface="Trebuchet MS"/>
                <a:cs typeface="Trebuchet MS"/>
              </a:rPr>
              <a:t>cell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95" dirty="0">
                <a:latin typeface="Trebuchet MS"/>
                <a:cs typeface="Trebuchet MS"/>
              </a:rPr>
              <a:t>(or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Bethel)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pro- </a:t>
            </a:r>
            <a:r>
              <a:rPr sz="1000" spc="-10" dirty="0">
                <a:latin typeface="Trebuchet MS"/>
                <a:cs typeface="Trebuchet MS"/>
              </a:rPr>
              <a:t>cess:</a:t>
            </a:r>
            <a:endParaRPr sz="1000">
              <a:latin typeface="Trebuchet MS"/>
              <a:cs typeface="Trebuchet MS"/>
            </a:endParaRPr>
          </a:p>
          <a:p>
            <a:pPr marL="62865" marR="55880" indent="144145" algn="just">
              <a:lnSpc>
                <a:spcPts val="1100"/>
              </a:lnSpc>
              <a:spcBef>
                <a:spcPts val="450"/>
              </a:spcBef>
              <a:buAutoNum type="arabicParenR"/>
              <a:tabLst>
                <a:tab pos="207010" algn="l"/>
              </a:tabLst>
            </a:pPr>
            <a:r>
              <a:rPr sz="1000" spc="-80" dirty="0">
                <a:latin typeface="Trebuchet MS"/>
                <a:cs typeface="Trebuchet MS"/>
              </a:rPr>
              <a:t>The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charge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90" dirty="0">
                <a:latin typeface="Trebuchet MS"/>
                <a:cs typeface="Trebuchet MS"/>
              </a:rPr>
              <a:t>is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placed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85" dirty="0">
                <a:latin typeface="Trebuchet MS"/>
                <a:cs typeface="Trebuchet MS"/>
              </a:rPr>
              <a:t>in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the </a:t>
            </a:r>
            <a:r>
              <a:rPr sz="1000" spc="-10" dirty="0">
                <a:latin typeface="Trebuchet MS"/>
                <a:cs typeface="Trebuchet MS"/>
              </a:rPr>
              <a:t>cylinder.</a:t>
            </a:r>
            <a:endParaRPr sz="1000">
              <a:latin typeface="Trebuchet MS"/>
              <a:cs typeface="Trebuchet MS"/>
            </a:endParaRPr>
          </a:p>
          <a:p>
            <a:pPr marL="62865" marR="55244" indent="136525" algn="just">
              <a:lnSpc>
                <a:spcPts val="1100"/>
              </a:lnSpc>
              <a:spcBef>
                <a:spcPts val="450"/>
              </a:spcBef>
              <a:buAutoNum type="arabicParenR"/>
              <a:tabLst>
                <a:tab pos="199390" algn="l"/>
              </a:tabLst>
            </a:pPr>
            <a:r>
              <a:rPr sz="1000" spc="-60" dirty="0">
                <a:latin typeface="Trebuchet MS"/>
                <a:cs typeface="Trebuchet MS"/>
              </a:rPr>
              <a:t>An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85" dirty="0">
                <a:latin typeface="Trebuchet MS"/>
                <a:cs typeface="Trebuchet MS"/>
              </a:rPr>
              <a:t>initial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vacuum</a:t>
            </a:r>
            <a:r>
              <a:rPr sz="1000" spc="55" dirty="0">
                <a:latin typeface="Trebuchet MS"/>
                <a:cs typeface="Trebuchet MS"/>
              </a:rPr>
              <a:t> </a:t>
            </a:r>
            <a:r>
              <a:rPr sz="1000" spc="-165" dirty="0">
                <a:latin typeface="Trebuchet MS"/>
                <a:cs typeface="Trebuchet MS"/>
              </a:rPr>
              <a:t>of</a:t>
            </a:r>
            <a:r>
              <a:rPr sz="1000" spc="90" dirty="0">
                <a:latin typeface="Trebuchet MS"/>
                <a:cs typeface="Trebuchet MS"/>
              </a:rPr>
              <a:t> </a:t>
            </a:r>
            <a:r>
              <a:rPr sz="1000" spc="-204" dirty="0">
                <a:latin typeface="Trebuchet MS"/>
                <a:cs typeface="Trebuchet MS"/>
              </a:rPr>
              <a:t>at</a:t>
            </a:r>
            <a:r>
              <a:rPr sz="1000" spc="13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least </a:t>
            </a:r>
            <a:r>
              <a:rPr sz="1000" spc="-80" dirty="0">
                <a:latin typeface="Trebuchet MS"/>
                <a:cs typeface="Trebuchet MS"/>
              </a:rPr>
              <a:t>22”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Hg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(inches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of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mercury)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is </a:t>
            </a:r>
            <a:r>
              <a:rPr sz="1000" spc="-65" dirty="0">
                <a:latin typeface="Trebuchet MS"/>
                <a:cs typeface="Trebuchet MS"/>
              </a:rPr>
              <a:t>applied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170" dirty="0">
                <a:latin typeface="Trebuchet MS"/>
                <a:cs typeface="Trebuchet MS"/>
              </a:rPr>
              <a:t>to</a:t>
            </a:r>
            <a:r>
              <a:rPr sz="1000" spc="95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remove</a:t>
            </a:r>
            <a:r>
              <a:rPr sz="1000" spc="60" dirty="0">
                <a:latin typeface="Trebuchet MS"/>
                <a:cs typeface="Trebuchet MS"/>
              </a:rPr>
              <a:t> </a:t>
            </a:r>
            <a:r>
              <a:rPr sz="1000" spc="-120" dirty="0">
                <a:latin typeface="Trebuchet MS"/>
                <a:cs typeface="Trebuchet MS"/>
              </a:rPr>
              <a:t>the</a:t>
            </a:r>
            <a:r>
              <a:rPr sz="1000" spc="60" dirty="0">
                <a:latin typeface="Trebuchet MS"/>
                <a:cs typeface="Trebuchet MS"/>
              </a:rPr>
              <a:t> </a:t>
            </a:r>
            <a:r>
              <a:rPr sz="1000" spc="-140" dirty="0">
                <a:latin typeface="Trebuchet MS"/>
                <a:cs typeface="Trebuchet MS"/>
              </a:rPr>
              <a:t>air</a:t>
            </a:r>
            <a:r>
              <a:rPr sz="1000" spc="6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from </a:t>
            </a:r>
            <a:r>
              <a:rPr sz="1000" spc="-10" dirty="0">
                <a:latin typeface="Trebuchet MS"/>
                <a:cs typeface="Trebuchet MS"/>
              </a:rPr>
              <a:t>the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cylinder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and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as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much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as possible</a:t>
            </a:r>
            <a:r>
              <a:rPr sz="1000" spc="-30" dirty="0">
                <a:latin typeface="Trebuchet MS"/>
                <a:cs typeface="Trebuchet MS"/>
              </a:rPr>
              <a:t> from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wood. This </a:t>
            </a:r>
            <a:r>
              <a:rPr sz="1000" spc="-55" dirty="0">
                <a:latin typeface="Trebuchet MS"/>
                <a:cs typeface="Trebuchet MS"/>
              </a:rPr>
              <a:t>helps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draw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more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preservative </a:t>
            </a:r>
            <a:r>
              <a:rPr sz="1000" spc="-45" dirty="0">
                <a:latin typeface="Trebuchet MS"/>
                <a:cs typeface="Trebuchet MS"/>
              </a:rPr>
              <a:t>into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wood.</a:t>
            </a:r>
            <a:endParaRPr sz="1000">
              <a:latin typeface="Trebuchet MS"/>
              <a:cs typeface="Trebuchet MS"/>
            </a:endParaRPr>
          </a:p>
          <a:p>
            <a:pPr marL="62865" marR="55244" indent="146050" algn="just">
              <a:lnSpc>
                <a:spcPts val="1100"/>
              </a:lnSpc>
              <a:spcBef>
                <a:spcPts val="450"/>
              </a:spcBef>
              <a:buAutoNum type="arabicParenR"/>
              <a:tabLst>
                <a:tab pos="208915" algn="l"/>
              </a:tabLst>
            </a:pPr>
            <a:r>
              <a:rPr sz="1000" spc="-55" dirty="0">
                <a:latin typeface="Trebuchet MS"/>
                <a:cs typeface="Trebuchet MS"/>
              </a:rPr>
              <a:t>Preservative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100" dirty="0">
                <a:latin typeface="Trebuchet MS"/>
                <a:cs typeface="Trebuchet MS"/>
              </a:rPr>
              <a:t>is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admitted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to </a:t>
            </a:r>
            <a:r>
              <a:rPr sz="1000" spc="-105" dirty="0">
                <a:latin typeface="Trebuchet MS"/>
                <a:cs typeface="Trebuchet MS"/>
              </a:rPr>
              <a:t>the</a:t>
            </a:r>
            <a:r>
              <a:rPr sz="1000" spc="3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cylinder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without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breaking </a:t>
            </a:r>
            <a:r>
              <a:rPr sz="1000" dirty="0">
                <a:latin typeface="Trebuchet MS"/>
                <a:cs typeface="Trebuchet MS"/>
              </a:rPr>
              <a:t>the</a:t>
            </a:r>
            <a:r>
              <a:rPr sz="1000" spc="4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vacuum.</a:t>
            </a:r>
            <a:r>
              <a:rPr sz="1000" spc="4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Depending</a:t>
            </a:r>
            <a:r>
              <a:rPr sz="1000" spc="4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on </a:t>
            </a:r>
            <a:r>
              <a:rPr sz="1000" spc="-10" dirty="0">
                <a:latin typeface="Trebuchet MS"/>
                <a:cs typeface="Trebuchet MS"/>
              </a:rPr>
              <a:t>the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treatment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requirements, </a:t>
            </a:r>
            <a:r>
              <a:rPr sz="1000" dirty="0">
                <a:latin typeface="Trebuchet MS"/>
                <a:cs typeface="Trebuchet MS"/>
              </a:rPr>
              <a:t>the</a:t>
            </a:r>
            <a:r>
              <a:rPr sz="1000" spc="15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preservative</a:t>
            </a:r>
            <a:r>
              <a:rPr sz="1000" spc="15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might</a:t>
            </a:r>
            <a:r>
              <a:rPr sz="1000" spc="15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be </a:t>
            </a:r>
            <a:r>
              <a:rPr sz="1000" spc="-45" dirty="0">
                <a:latin typeface="Trebuchet MS"/>
                <a:cs typeface="Trebuchet MS"/>
              </a:rPr>
              <a:t>heated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during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this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step.</a:t>
            </a:r>
            <a:endParaRPr sz="1000">
              <a:latin typeface="Trebuchet MS"/>
              <a:cs typeface="Trebuchet MS"/>
            </a:endParaRPr>
          </a:p>
          <a:p>
            <a:pPr marL="62865" marR="55244" indent="165100" algn="just">
              <a:lnSpc>
                <a:spcPts val="1100"/>
              </a:lnSpc>
              <a:spcBef>
                <a:spcPts val="450"/>
              </a:spcBef>
              <a:buAutoNum type="arabicParenR"/>
              <a:tabLst>
                <a:tab pos="227965" algn="l"/>
              </a:tabLst>
            </a:pPr>
            <a:r>
              <a:rPr sz="1000" spc="-25" dirty="0">
                <a:latin typeface="Trebuchet MS"/>
                <a:cs typeface="Trebuchet MS"/>
              </a:rPr>
              <a:t>Once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cylinder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is </a:t>
            </a:r>
            <a:r>
              <a:rPr sz="1000" spc="-65" dirty="0">
                <a:latin typeface="Trebuchet MS"/>
                <a:cs typeface="Trebuchet MS"/>
              </a:rPr>
              <a:t>filled, </a:t>
            </a:r>
            <a:r>
              <a:rPr sz="1000" spc="-45" dirty="0">
                <a:latin typeface="Trebuchet MS"/>
                <a:cs typeface="Trebuchet MS"/>
              </a:rPr>
              <a:t>more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preservative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90" dirty="0">
                <a:latin typeface="Trebuchet MS"/>
                <a:cs typeface="Trebuchet MS"/>
              </a:rPr>
              <a:t>is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pumped </a:t>
            </a:r>
            <a:r>
              <a:rPr sz="1000" spc="-70" dirty="0">
                <a:latin typeface="Trebuchet MS"/>
                <a:cs typeface="Trebuchet MS"/>
              </a:rPr>
              <a:t>into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100" dirty="0">
                <a:latin typeface="Trebuchet MS"/>
                <a:cs typeface="Trebuchet MS"/>
              </a:rPr>
              <a:t>the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cylinder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against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pres- </a:t>
            </a:r>
            <a:r>
              <a:rPr sz="1000" spc="-20" dirty="0">
                <a:latin typeface="Trebuchet MS"/>
                <a:cs typeface="Trebuchet MS"/>
              </a:rPr>
              <a:t>sure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until</a:t>
            </a:r>
            <a:r>
              <a:rPr sz="1000" spc="-25" dirty="0">
                <a:latin typeface="Trebuchet MS"/>
                <a:cs typeface="Trebuchet MS"/>
              </a:rPr>
              <a:t> the </a:t>
            </a:r>
            <a:r>
              <a:rPr sz="1000" dirty="0">
                <a:latin typeface="Trebuchet MS"/>
                <a:cs typeface="Trebuchet MS"/>
              </a:rPr>
              <a:t>wood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will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take </a:t>
            </a:r>
            <a:r>
              <a:rPr sz="1000" dirty="0">
                <a:latin typeface="Trebuchet MS"/>
                <a:cs typeface="Trebuchet MS"/>
              </a:rPr>
              <a:t>no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more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preservative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or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has </a:t>
            </a:r>
            <a:r>
              <a:rPr sz="1000" spc="-30" dirty="0">
                <a:latin typeface="Trebuchet MS"/>
                <a:cs typeface="Trebuchet MS"/>
              </a:rPr>
              <a:t>absorbed</a:t>
            </a:r>
            <a:r>
              <a:rPr sz="1000" spc="-12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the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desired</a:t>
            </a:r>
            <a:r>
              <a:rPr sz="1000" spc="-12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amount.</a:t>
            </a:r>
            <a:endParaRPr sz="1000">
              <a:latin typeface="Trebuchet MS"/>
              <a:cs typeface="Trebuchet MS"/>
            </a:endParaRPr>
          </a:p>
          <a:p>
            <a:pPr marL="62865" marR="55244" indent="175895" algn="just">
              <a:lnSpc>
                <a:spcPts val="1100"/>
              </a:lnSpc>
              <a:spcBef>
                <a:spcPts val="450"/>
              </a:spcBef>
              <a:buAutoNum type="arabicParenR"/>
              <a:tabLst>
                <a:tab pos="238760" algn="l"/>
              </a:tabLst>
            </a:pPr>
            <a:r>
              <a:rPr sz="1000" spc="-30" dirty="0">
                <a:latin typeface="Trebuchet MS"/>
                <a:cs typeface="Trebuchet MS"/>
              </a:rPr>
              <a:t>Once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pressure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period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is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completed,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pressure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is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released,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preservative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is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with-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drawn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from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sealed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cylin-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80" dirty="0">
                <a:latin typeface="Trebuchet MS"/>
                <a:cs typeface="Trebuchet MS"/>
              </a:rPr>
              <a:t>der,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and</a:t>
            </a:r>
            <a:r>
              <a:rPr sz="1000" spc="-50" dirty="0">
                <a:latin typeface="Trebuchet MS"/>
                <a:cs typeface="Trebuchet MS"/>
              </a:rPr>
              <a:t> a </a:t>
            </a:r>
            <a:r>
              <a:rPr sz="1000" spc="-25" dirty="0">
                <a:latin typeface="Trebuchet MS"/>
                <a:cs typeface="Trebuchet MS"/>
              </a:rPr>
              <a:t>short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final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vacuum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is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applied.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These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steps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remove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excess</a:t>
            </a:r>
            <a:r>
              <a:rPr sz="1000" spc="-13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preservative</a:t>
            </a:r>
            <a:r>
              <a:rPr sz="1000" spc="-13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in</a:t>
            </a:r>
            <a:r>
              <a:rPr sz="1000" spc="-13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or</a:t>
            </a:r>
            <a:r>
              <a:rPr sz="1000" spc="-13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drip-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ping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from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charge.</a:t>
            </a:r>
            <a:endParaRPr sz="1000">
              <a:latin typeface="Trebuchet MS"/>
              <a:cs typeface="Trebuchet MS"/>
            </a:endParaRPr>
          </a:p>
          <a:p>
            <a:pPr marL="62865" marR="55244" indent="193675">
              <a:lnSpc>
                <a:spcPts val="1100"/>
              </a:lnSpc>
              <a:spcBef>
                <a:spcPts val="450"/>
              </a:spcBef>
              <a:buAutoNum type="arabicParenR"/>
              <a:tabLst>
                <a:tab pos="256540" algn="l"/>
              </a:tabLst>
            </a:pPr>
            <a:r>
              <a:rPr sz="1000" dirty="0">
                <a:latin typeface="Trebuchet MS"/>
                <a:cs typeface="Trebuchet MS"/>
              </a:rPr>
              <a:t>The</a:t>
            </a:r>
            <a:r>
              <a:rPr sz="1000" spc="6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vacuum</a:t>
            </a:r>
            <a:r>
              <a:rPr sz="1000" spc="6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is</a:t>
            </a:r>
            <a:r>
              <a:rPr sz="1000" spc="6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released </a:t>
            </a:r>
            <a:r>
              <a:rPr sz="1000" dirty="0">
                <a:latin typeface="Trebuchet MS"/>
                <a:cs typeface="Trebuchet MS"/>
              </a:rPr>
              <a:t>and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when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the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interior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of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the </a:t>
            </a:r>
            <a:r>
              <a:rPr sz="1000" spc="-50" dirty="0">
                <a:latin typeface="Trebuchet MS"/>
                <a:cs typeface="Trebuchet MS"/>
              </a:rPr>
              <a:t>cylinder</a:t>
            </a:r>
            <a:r>
              <a:rPr sz="1000" spc="-11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returns</a:t>
            </a:r>
            <a:r>
              <a:rPr sz="1000" spc="-11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to</a:t>
            </a:r>
            <a:r>
              <a:rPr sz="1000" spc="-11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ambient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air pressure,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the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door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is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opened </a:t>
            </a:r>
            <a:r>
              <a:rPr sz="1000" spc="-25" dirty="0">
                <a:latin typeface="Trebuchet MS"/>
                <a:cs typeface="Trebuchet MS"/>
              </a:rPr>
              <a:t>and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charged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is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removed. </a:t>
            </a:r>
            <a:r>
              <a:rPr sz="800" spc="-45" dirty="0">
                <a:latin typeface="Trebuchet MS"/>
                <a:cs typeface="Trebuchet MS"/>
              </a:rPr>
              <a:t>(Illustration</a:t>
            </a:r>
            <a:r>
              <a:rPr sz="800" spc="-20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courtesy</a:t>
            </a:r>
            <a:r>
              <a:rPr sz="800" spc="-20" dirty="0">
                <a:latin typeface="Trebuchet MS"/>
                <a:cs typeface="Trebuchet MS"/>
              </a:rPr>
              <a:t> </a:t>
            </a:r>
            <a:r>
              <a:rPr sz="800" spc="-40" dirty="0">
                <a:latin typeface="Trebuchet MS"/>
                <a:cs typeface="Trebuchet MS"/>
              </a:rPr>
              <a:t>of</a:t>
            </a:r>
            <a:r>
              <a:rPr sz="800" spc="-20" dirty="0">
                <a:latin typeface="Trebuchet MS"/>
                <a:cs typeface="Trebuchet MS"/>
              </a:rPr>
              <a:t> </a:t>
            </a:r>
            <a:r>
              <a:rPr sz="800" spc="-40" dirty="0">
                <a:latin typeface="Trebuchet MS"/>
                <a:cs typeface="Trebuchet MS"/>
              </a:rPr>
              <a:t>PSEP-</a:t>
            </a:r>
            <a:r>
              <a:rPr sz="800" spc="-20" dirty="0">
                <a:latin typeface="Trebuchet MS"/>
                <a:cs typeface="Trebuchet MS"/>
              </a:rPr>
              <a:t>IMI).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8800" y="7185279"/>
            <a:ext cx="3100705" cy="82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i="1" cap="small" spc="-105" dirty="0">
                <a:latin typeface="Trebuchet MS"/>
                <a:cs typeface="Trebuchet MS"/>
              </a:rPr>
              <a:t>Rueping</a:t>
            </a:r>
            <a:r>
              <a:rPr sz="1100" b="1" i="1" cap="small" spc="-25" dirty="0">
                <a:latin typeface="Trebuchet MS"/>
                <a:cs typeface="Trebuchet MS"/>
              </a:rPr>
              <a:t> </a:t>
            </a:r>
            <a:r>
              <a:rPr sz="1100" b="1" i="1" cap="small" spc="-10" dirty="0">
                <a:latin typeface="Trebuchet MS"/>
                <a:cs typeface="Trebuchet MS"/>
              </a:rPr>
              <a:t>Process</a:t>
            </a:r>
            <a:endParaRPr sz="1100">
              <a:latin typeface="Trebuchet MS"/>
              <a:cs typeface="Trebuchet MS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Instead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initial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vacuum,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full-cell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treat- </a:t>
            </a:r>
            <a:r>
              <a:rPr sz="1100" dirty="0">
                <a:latin typeface="Times New Roman"/>
                <a:cs typeface="Times New Roman"/>
              </a:rPr>
              <a:t>ment,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Rueping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process,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cylinder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air </a:t>
            </a:r>
            <a:r>
              <a:rPr sz="1100" dirty="0">
                <a:latin typeface="Times New Roman"/>
                <a:cs typeface="Times New Roman"/>
              </a:rPr>
              <a:t>under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applied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pressure.</a:t>
            </a:r>
            <a:r>
              <a:rPr sz="1100" spc="4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many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years,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process </a:t>
            </a:r>
            <a:r>
              <a:rPr sz="1100" dirty="0">
                <a:latin typeface="Times New Roman"/>
                <a:cs typeface="Times New Roman"/>
              </a:rPr>
              <a:t>has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been the most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popular pressure creosoting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method.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8800" y="8137779"/>
            <a:ext cx="3100705" cy="114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i="1" cap="small" spc="-145" dirty="0">
                <a:latin typeface="Trebuchet MS"/>
                <a:cs typeface="Trebuchet MS"/>
              </a:rPr>
              <a:t>Lowry</a:t>
            </a:r>
            <a:r>
              <a:rPr sz="1100" b="1" i="1" cap="small" spc="-35" dirty="0">
                <a:latin typeface="Trebuchet MS"/>
                <a:cs typeface="Trebuchet MS"/>
              </a:rPr>
              <a:t> </a:t>
            </a:r>
            <a:r>
              <a:rPr sz="1100" b="1" i="1" cap="small" spc="-10" dirty="0">
                <a:latin typeface="Trebuchet MS"/>
                <a:cs typeface="Trebuchet MS"/>
              </a:rPr>
              <a:t>Process</a:t>
            </a:r>
            <a:endParaRPr sz="1100">
              <a:latin typeface="Trebuchet MS"/>
              <a:cs typeface="Trebuchet MS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Lowry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process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differs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Rueping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that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is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pumped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the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vessel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against </a:t>
            </a:r>
            <a:r>
              <a:rPr sz="1100" dirty="0">
                <a:latin typeface="Times New Roman"/>
                <a:cs typeface="Times New Roman"/>
              </a:rPr>
              <a:t>atmospheric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pressure;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initial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air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pressure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applied. </a:t>
            </a:r>
            <a:r>
              <a:rPr sz="1100" dirty="0">
                <a:latin typeface="Times New Roman"/>
                <a:cs typeface="Times New Roman"/>
              </a:rPr>
              <a:t>Because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of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this,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end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of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pressure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phase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less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so- </a:t>
            </a:r>
            <a:r>
              <a:rPr sz="1100" dirty="0">
                <a:latin typeface="Times New Roman"/>
                <a:cs typeface="Times New Roman"/>
              </a:rPr>
              <a:t>lution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forced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out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Rueping </a:t>
            </a:r>
            <a:r>
              <a:rPr sz="1100" dirty="0">
                <a:latin typeface="Times New Roman"/>
                <a:cs typeface="Times New Roman"/>
              </a:rPr>
              <a:t>process.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amount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recovered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is,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however,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consider-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61866" y="7177113"/>
            <a:ext cx="3100705" cy="2098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ably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greater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attained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full-cell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process. </a:t>
            </a:r>
            <a:r>
              <a:rPr sz="1100" dirty="0">
                <a:latin typeface="Times New Roman"/>
                <a:cs typeface="Times New Roman"/>
              </a:rPr>
              <a:t>The advantage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method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air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compressor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needed;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plants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could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full-cell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Lowry </a:t>
            </a:r>
            <a:r>
              <a:rPr sz="1100" dirty="0">
                <a:latin typeface="Times New Roman"/>
                <a:cs typeface="Times New Roman"/>
              </a:rPr>
              <a:t>methods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same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equipment.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614"/>
              </a:lnSpc>
              <a:spcBef>
                <a:spcPts val="850"/>
              </a:spcBef>
            </a:pPr>
            <a:r>
              <a:rPr sz="1400" b="1" spc="-65" dirty="0">
                <a:latin typeface="Tahoma"/>
                <a:cs typeface="Tahoma"/>
              </a:rPr>
              <a:t>Thermal </a:t>
            </a:r>
            <a:r>
              <a:rPr sz="1400" b="1" spc="-10" dirty="0">
                <a:latin typeface="Tahoma"/>
                <a:cs typeface="Tahoma"/>
              </a:rPr>
              <a:t>Process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thermal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process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actually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uses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same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vacuum </a:t>
            </a:r>
            <a:r>
              <a:rPr sz="1100" dirty="0">
                <a:latin typeface="Times New Roman"/>
                <a:cs typeface="Times New Roman"/>
              </a:rPr>
              <a:t>pressure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principle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pressure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processes,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although</a:t>
            </a:r>
            <a:r>
              <a:rPr sz="1100" spc="229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it </a:t>
            </a:r>
            <a:r>
              <a:rPr sz="1100" dirty="0">
                <a:latin typeface="Times New Roman"/>
                <a:cs typeface="Times New Roman"/>
              </a:rPr>
              <a:t>uses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temperature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rather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equipment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such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cylin- </a:t>
            </a:r>
            <a:r>
              <a:rPr sz="1100" dirty="0">
                <a:latin typeface="Times New Roman"/>
                <a:cs typeface="Times New Roman"/>
              </a:rPr>
              <a:t>ders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vacuum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pumps.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thermal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process,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you </a:t>
            </a:r>
            <a:r>
              <a:rPr sz="1100" dirty="0">
                <a:latin typeface="Times New Roman"/>
                <a:cs typeface="Times New Roman"/>
              </a:rPr>
              <a:t>soak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first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heated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then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un- </a:t>
            </a:r>
            <a:r>
              <a:rPr sz="1100" dirty="0">
                <a:latin typeface="Times New Roman"/>
                <a:cs typeface="Times New Roman"/>
              </a:rPr>
              <a:t>heated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(also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called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hot-</a:t>
            </a:r>
            <a:r>
              <a:rPr sz="1100" dirty="0">
                <a:latin typeface="Times New Roman"/>
                <a:cs typeface="Times New Roman"/>
              </a:rPr>
              <a:t>and-cold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bath).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warms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heated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air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ip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7507684" y="6572694"/>
            <a:ext cx="143510" cy="727075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100" dirty="0">
                <a:solidFill>
                  <a:srgbClr val="FFFFFF"/>
                </a:solidFill>
                <a:latin typeface="Trebuchet MS"/>
                <a:cs typeface="Trebuchet MS"/>
              </a:rPr>
              <a:t>SECTION</a:t>
            </a:r>
            <a:r>
              <a:rPr sz="800" b="1" spc="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35" dirty="0">
                <a:solidFill>
                  <a:srgbClr val="FFFFFF"/>
                </a:solidFill>
                <a:latin typeface="Trebuchet MS"/>
                <a:cs typeface="Trebuchet MS"/>
              </a:rPr>
              <a:t>VII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79084" y="6572694"/>
            <a:ext cx="143510" cy="883285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-20" dirty="0">
                <a:solidFill>
                  <a:srgbClr val="FFFFFF"/>
                </a:solidFill>
                <a:latin typeface="Trebuchet MS"/>
                <a:cs typeface="Trebuchet MS"/>
              </a:rPr>
              <a:t>Applying</a:t>
            </a:r>
            <a:r>
              <a:rPr sz="8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Trebuchet MS"/>
                <a:cs typeface="Trebuchet MS"/>
              </a:rPr>
              <a:t>Pesticides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0259" y="458813"/>
            <a:ext cx="3100070" cy="669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expands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bubbles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out.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Once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air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5" dirty="0">
                <a:latin typeface="Times New Roman"/>
                <a:cs typeface="Times New Roman"/>
              </a:rPr>
              <a:t> es- </a:t>
            </a:r>
            <a:r>
              <a:rPr sz="1100" dirty="0">
                <a:latin typeface="Times New Roman"/>
                <a:cs typeface="Times New Roman"/>
              </a:rPr>
              <a:t>caping,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heated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either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allowed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cool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replaced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by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lower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tempera- </a:t>
            </a:r>
            <a:r>
              <a:rPr sz="1100" dirty="0">
                <a:latin typeface="Times New Roman"/>
                <a:cs typeface="Times New Roman"/>
              </a:rPr>
              <a:t>ture—which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yields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better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penetration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retention.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0259" y="1252448"/>
            <a:ext cx="3100705" cy="510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transferred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cold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preservative </a:t>
            </a:r>
            <a:r>
              <a:rPr sz="1100" dirty="0">
                <a:latin typeface="Times New Roman"/>
                <a:cs typeface="Times New Roman"/>
              </a:rPr>
              <a:t>solution,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remaining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air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shrinks.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This </a:t>
            </a:r>
            <a:r>
              <a:rPr sz="1100" dirty="0">
                <a:latin typeface="Times New Roman"/>
                <a:cs typeface="Times New Roman"/>
              </a:rPr>
              <a:t>creates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vacuum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within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wood,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which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forces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pre-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13466" y="458533"/>
            <a:ext cx="3100705" cy="35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servative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yielding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better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penetration</a:t>
            </a:r>
            <a:r>
              <a:rPr sz="1100" spc="-25" dirty="0">
                <a:latin typeface="Times New Roman"/>
                <a:cs typeface="Times New Roman"/>
              </a:rPr>
              <a:t> and </a:t>
            </a:r>
            <a:r>
              <a:rPr sz="1100" spc="-10" dirty="0">
                <a:latin typeface="Times New Roman"/>
                <a:cs typeface="Times New Roman"/>
              </a:rPr>
              <a:t>retention.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13466" y="934770"/>
            <a:ext cx="3100705" cy="669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thermal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process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mainly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treating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poles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oilborne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preservatives.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species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treated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this </a:t>
            </a:r>
            <a:r>
              <a:rPr sz="1100" dirty="0">
                <a:latin typeface="Times New Roman"/>
                <a:cs typeface="Times New Roman"/>
              </a:rPr>
              <a:t>way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typically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those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narrow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sapwood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du- </a:t>
            </a:r>
            <a:r>
              <a:rPr sz="1100" dirty="0">
                <a:latin typeface="Times New Roman"/>
                <a:cs typeface="Times New Roman"/>
              </a:rPr>
              <a:t>rable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heartwood,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such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western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cedar.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35660" y="1960372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60">
                <a:moveTo>
                  <a:pt x="6352540" y="0"/>
                </a:moveTo>
                <a:lnTo>
                  <a:pt x="0" y="0"/>
                </a:lnTo>
                <a:lnTo>
                  <a:pt x="0" y="378459"/>
                </a:lnTo>
                <a:lnTo>
                  <a:pt x="6352540" y="378459"/>
                </a:lnTo>
                <a:lnTo>
                  <a:pt x="635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48360" y="1994027"/>
            <a:ext cx="6327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sz="1800" b="1" spc="55" dirty="0">
                <a:solidFill>
                  <a:srgbClr val="FFFFFF"/>
                </a:solidFill>
                <a:latin typeface="Tahoma"/>
                <a:cs typeface="Tahoma"/>
              </a:rPr>
              <a:t>Handling</a:t>
            </a:r>
            <a:r>
              <a:rPr sz="1800" b="1" spc="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Treated</a:t>
            </a:r>
            <a:r>
              <a:rPr sz="1800" b="1" spc="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Tahoma"/>
                <a:cs typeface="Tahoma"/>
              </a:rPr>
              <a:t>Wood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35660" y="1960372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60">
                <a:moveTo>
                  <a:pt x="0" y="378459"/>
                </a:moveTo>
                <a:lnTo>
                  <a:pt x="6352540" y="378459"/>
                </a:lnTo>
                <a:lnTo>
                  <a:pt x="6352540" y="0"/>
                </a:lnTo>
                <a:lnTo>
                  <a:pt x="0" y="0"/>
                </a:lnTo>
                <a:lnTo>
                  <a:pt x="0" y="37845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75810" y="2478875"/>
            <a:ext cx="27349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ven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working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directly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75810" y="2637573"/>
            <a:ext cx="27349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preservatives,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remember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handling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treated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7561" y="2316847"/>
            <a:ext cx="3112770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-5" dirty="0">
                <a:latin typeface="Times New Roman"/>
                <a:cs typeface="Times New Roman"/>
              </a:rPr>
              <a:t>E</a:t>
            </a:r>
            <a:r>
              <a:rPr sz="1100" spc="-45" dirty="0">
                <a:latin typeface="Times New Roman"/>
                <a:cs typeface="Times New Roman"/>
              </a:rPr>
              <a:t>w</a:t>
            </a:r>
            <a:r>
              <a:rPr sz="1100" spc="-10" dirty="0">
                <a:latin typeface="Times New Roman"/>
                <a:cs typeface="Times New Roman"/>
              </a:rPr>
              <a:t>oo</a:t>
            </a:r>
            <a:r>
              <a:rPr sz="1100" spc="5" dirty="0">
                <a:latin typeface="Times New Roman"/>
                <a:cs typeface="Times New Roman"/>
              </a:rPr>
              <a:t>d</a:t>
            </a:r>
            <a:r>
              <a:rPr sz="1100" spc="-5" dirty="0">
                <a:latin typeface="Times New Roman"/>
                <a:cs typeface="Times New Roman"/>
              </a:rPr>
              <a:t>,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especially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has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not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yet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dried,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may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0215" y="2954972"/>
            <a:ext cx="3100705" cy="510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lead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exposure.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60" dirty="0">
                <a:latin typeface="Times New Roman"/>
                <a:cs typeface="Times New Roman"/>
              </a:rPr>
              <a:t>You</a:t>
            </a:r>
            <a:r>
              <a:rPr sz="1100" spc="-10" dirty="0">
                <a:latin typeface="Times New Roman"/>
                <a:cs typeface="Times New Roman"/>
              </a:rPr>
              <a:t> should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heed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precau- </a:t>
            </a:r>
            <a:r>
              <a:rPr sz="1100" dirty="0">
                <a:latin typeface="Times New Roman"/>
                <a:cs typeface="Times New Roman"/>
              </a:rPr>
              <a:t>tions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discussed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chapter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</a:rPr>
              <a:t>Protecting</a:t>
            </a:r>
            <a:r>
              <a:rPr sz="1100" spc="-25" dirty="0">
                <a:solidFill>
                  <a:srgbClr val="215E9E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215E9E"/>
                </a:solidFill>
                <a:latin typeface="Times New Roman"/>
                <a:cs typeface="Times New Roman"/>
              </a:rPr>
              <a:t>Yourself</a:t>
            </a:r>
            <a:r>
              <a:rPr sz="1100" spc="-10" dirty="0">
                <a:latin typeface="Times New Roman"/>
                <a:cs typeface="Times New Roman"/>
              </a:rPr>
              <a:t>”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regards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wearing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appropriate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PPE.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0355" y="3589909"/>
            <a:ext cx="3100070" cy="510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3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addition,</a:t>
            </a:r>
            <a:r>
              <a:rPr sz="1100" spc="3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special</a:t>
            </a:r>
            <a:r>
              <a:rPr sz="1100" spc="3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respirators</a:t>
            </a:r>
            <a:r>
              <a:rPr sz="1100" spc="3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3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similar</a:t>
            </a:r>
            <a:r>
              <a:rPr sz="1100" spc="3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breathing </a:t>
            </a:r>
            <a:r>
              <a:rPr sz="1100" dirty="0">
                <a:latin typeface="Times New Roman"/>
                <a:cs typeface="Times New Roman"/>
              </a:rPr>
              <a:t>equipment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may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required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working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ar- </a:t>
            </a:r>
            <a:r>
              <a:rPr sz="1100" dirty="0">
                <a:latin typeface="Times New Roman"/>
                <a:cs typeface="Times New Roman"/>
              </a:rPr>
              <a:t>eas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treating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plant.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13561" y="2478595"/>
            <a:ext cx="3100070" cy="510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saw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machine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treated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wood,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wear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dust/mist </a:t>
            </a:r>
            <a:r>
              <a:rPr sz="1100" dirty="0">
                <a:latin typeface="Times New Roman"/>
                <a:cs typeface="Times New Roman"/>
              </a:rPr>
              <a:t>respirator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goggles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avoid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inhalation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eye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ex- </a:t>
            </a:r>
            <a:r>
              <a:rPr sz="1100" dirty="0">
                <a:latin typeface="Times New Roman"/>
                <a:cs typeface="Times New Roman"/>
              </a:rPr>
              <a:t>posure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preservatives.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13561" y="3113531"/>
            <a:ext cx="3100705" cy="828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After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handling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working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treated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wood,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wash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hands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exposed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skin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before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eat,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drink, </a:t>
            </a:r>
            <a:r>
              <a:rPr sz="1100" dirty="0">
                <a:latin typeface="Times New Roman"/>
                <a:cs typeface="Times New Roman"/>
              </a:rPr>
              <a:t>smoke,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restroom.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oily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preservatives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or </a:t>
            </a:r>
            <a:r>
              <a:rPr sz="1100" dirty="0">
                <a:latin typeface="Times New Roman"/>
                <a:cs typeface="Times New Roman"/>
              </a:rPr>
              <a:t>sawdust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accumulate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clothes,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launder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them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be- </a:t>
            </a:r>
            <a:r>
              <a:rPr sz="1100" dirty="0">
                <a:latin typeface="Times New Roman"/>
                <a:cs typeface="Times New Roman"/>
              </a:rPr>
              <a:t>fore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reuse.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ip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58800" y="8678020"/>
            <a:ext cx="3100705" cy="861774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Green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recently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been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felled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(e.g.,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poles, </a:t>
            </a:r>
            <a:r>
              <a:rPr sz="1100" dirty="0">
                <a:latin typeface="Times New Roman"/>
                <a:cs typeface="Times New Roman"/>
              </a:rPr>
              <a:t>rough-sawn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lumber)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often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dipped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sawmills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0" dirty="0">
                <a:latin typeface="Times New Roman"/>
                <a:cs typeface="Times New Roman"/>
              </a:rPr>
              <a:t> pro- </a:t>
            </a:r>
            <a:r>
              <a:rPr sz="1100" dirty="0">
                <a:latin typeface="Times New Roman"/>
                <a:cs typeface="Times New Roman"/>
              </a:rPr>
              <a:t>tect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sapstain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until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properly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dried.</a:t>
            </a: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 baseline="2777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84200" y="531748"/>
            <a:ext cx="6352540" cy="37846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365"/>
              </a:spcBef>
            </a:pPr>
            <a:r>
              <a:rPr dirty="0"/>
              <a:t>Nonpressure</a:t>
            </a:r>
            <a:r>
              <a:rPr spc="335" dirty="0"/>
              <a:t> </a:t>
            </a:r>
            <a:r>
              <a:rPr dirty="0"/>
              <a:t>Treatment</a:t>
            </a:r>
            <a:r>
              <a:rPr spc="335" dirty="0"/>
              <a:t> </a:t>
            </a:r>
            <a:r>
              <a:rPr spc="-10" dirty="0"/>
              <a:t>Methods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571501" y="6388100"/>
            <a:ext cx="1905635" cy="1657350"/>
            <a:chOff x="571501" y="6388100"/>
            <a:chExt cx="1905635" cy="165735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6899" y="6413500"/>
              <a:ext cx="1854581" cy="160638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84201" y="6400800"/>
              <a:ext cx="1880235" cy="1631950"/>
            </a:xfrm>
            <a:custGeom>
              <a:avLst/>
              <a:gdLst/>
              <a:ahLst/>
              <a:cxnLst/>
              <a:rect l="l" t="t" r="r" b="b"/>
              <a:pathLst>
                <a:path w="1880235" h="1631950">
                  <a:moveTo>
                    <a:pt x="0" y="12700"/>
                  </a:moveTo>
                  <a:lnTo>
                    <a:pt x="0" y="1619084"/>
                  </a:lnTo>
                  <a:lnTo>
                    <a:pt x="0" y="1631784"/>
                  </a:lnTo>
                  <a:lnTo>
                    <a:pt x="12700" y="1631784"/>
                  </a:lnTo>
                  <a:lnTo>
                    <a:pt x="1867268" y="1631784"/>
                  </a:lnTo>
                  <a:lnTo>
                    <a:pt x="1879968" y="1631784"/>
                  </a:lnTo>
                  <a:lnTo>
                    <a:pt x="1879968" y="1619084"/>
                  </a:lnTo>
                  <a:lnTo>
                    <a:pt x="1879968" y="12700"/>
                  </a:lnTo>
                  <a:lnTo>
                    <a:pt x="1879968" y="0"/>
                  </a:lnTo>
                  <a:lnTo>
                    <a:pt x="1867268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532333" y="6388100"/>
            <a:ext cx="1788795" cy="1657350"/>
            <a:chOff x="2532333" y="6388100"/>
            <a:chExt cx="1788795" cy="165735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7741" y="6413500"/>
              <a:ext cx="1737410" cy="160638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545033" y="6400800"/>
              <a:ext cx="1763395" cy="1631950"/>
            </a:xfrm>
            <a:custGeom>
              <a:avLst/>
              <a:gdLst/>
              <a:ahLst/>
              <a:cxnLst/>
              <a:rect l="l" t="t" r="r" b="b"/>
              <a:pathLst>
                <a:path w="1763395" h="1631950">
                  <a:moveTo>
                    <a:pt x="0" y="12700"/>
                  </a:moveTo>
                  <a:lnTo>
                    <a:pt x="0" y="1619084"/>
                  </a:lnTo>
                  <a:lnTo>
                    <a:pt x="0" y="1631784"/>
                  </a:lnTo>
                  <a:lnTo>
                    <a:pt x="12700" y="1631784"/>
                  </a:lnTo>
                  <a:lnTo>
                    <a:pt x="1750110" y="1631784"/>
                  </a:lnTo>
                  <a:lnTo>
                    <a:pt x="1762810" y="1631784"/>
                  </a:lnTo>
                  <a:lnTo>
                    <a:pt x="1762810" y="1619084"/>
                  </a:lnTo>
                  <a:lnTo>
                    <a:pt x="1762810" y="12700"/>
                  </a:lnTo>
                  <a:lnTo>
                    <a:pt x="1762810" y="0"/>
                  </a:lnTo>
                  <a:lnTo>
                    <a:pt x="175011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77850" y="8115846"/>
            <a:ext cx="3736340" cy="40830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63500" marR="55880">
              <a:lnSpc>
                <a:spcPts val="1100"/>
              </a:lnSpc>
              <a:spcBef>
                <a:spcPts val="550"/>
              </a:spcBef>
            </a:pPr>
            <a:r>
              <a:rPr sz="1000" b="1" spc="-50" dirty="0">
                <a:latin typeface="Tahoma"/>
                <a:cs typeface="Tahoma"/>
              </a:rPr>
              <a:t>Figure</a:t>
            </a:r>
            <a:r>
              <a:rPr sz="1000" b="1" spc="-25" dirty="0">
                <a:latin typeface="Tahoma"/>
                <a:cs typeface="Tahoma"/>
              </a:rPr>
              <a:t> </a:t>
            </a:r>
            <a:r>
              <a:rPr sz="1000" b="1" spc="-114" dirty="0">
                <a:latin typeface="Tahoma"/>
                <a:cs typeface="Tahoma"/>
              </a:rPr>
              <a:t>1:</a:t>
            </a:r>
            <a:r>
              <a:rPr sz="1000" b="1" spc="30" dirty="0">
                <a:latin typeface="Tahoma"/>
                <a:cs typeface="Tahoma"/>
              </a:rPr>
              <a:t> </a:t>
            </a:r>
            <a:r>
              <a:rPr sz="1000" dirty="0">
                <a:latin typeface="Trebuchet MS"/>
                <a:cs typeface="Trebuchet MS"/>
              </a:rPr>
              <a:t>On </a:t>
            </a:r>
            <a:r>
              <a:rPr sz="1000" spc="-20" dirty="0">
                <a:latin typeface="Trebuchet MS"/>
                <a:cs typeface="Trebuchet MS"/>
              </a:rPr>
              <a:t>the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left</a:t>
            </a:r>
            <a:r>
              <a:rPr sz="1000" dirty="0">
                <a:latin typeface="Trebuchet MS"/>
                <a:cs typeface="Trebuchet MS"/>
              </a:rPr>
              <a:t> is </a:t>
            </a:r>
            <a:r>
              <a:rPr sz="1000" spc="-10" dirty="0">
                <a:latin typeface="Trebuchet MS"/>
                <a:cs typeface="Trebuchet MS"/>
              </a:rPr>
              <a:t>rough-</a:t>
            </a:r>
            <a:r>
              <a:rPr sz="1000" dirty="0">
                <a:latin typeface="Trebuchet MS"/>
                <a:cs typeface="Trebuchet MS"/>
              </a:rPr>
              <a:t>sawn </a:t>
            </a:r>
            <a:r>
              <a:rPr sz="1000" spc="-20" dirty="0">
                <a:latin typeface="Trebuchet MS"/>
                <a:cs typeface="Trebuchet MS"/>
              </a:rPr>
              <a:t>lumber</a:t>
            </a:r>
            <a:r>
              <a:rPr sz="1000" dirty="0">
                <a:latin typeface="Trebuchet MS"/>
                <a:cs typeface="Trebuchet MS"/>
              </a:rPr>
              <a:t> being </a:t>
            </a:r>
            <a:r>
              <a:rPr sz="1000" spc="-25" dirty="0">
                <a:latin typeface="Trebuchet MS"/>
                <a:cs typeface="Trebuchet MS"/>
              </a:rPr>
              <a:t>dipped.</a:t>
            </a:r>
            <a:r>
              <a:rPr sz="1000" dirty="0">
                <a:latin typeface="Trebuchet MS"/>
                <a:cs typeface="Trebuchet MS"/>
              </a:rPr>
              <a:t> On </a:t>
            </a:r>
            <a:r>
              <a:rPr sz="1000" spc="-25" dirty="0">
                <a:latin typeface="Trebuchet MS"/>
                <a:cs typeface="Trebuchet MS"/>
              </a:rPr>
              <a:t>the </a:t>
            </a:r>
            <a:r>
              <a:rPr sz="1000" spc="-65" dirty="0">
                <a:latin typeface="Trebuchet MS"/>
                <a:cs typeface="Trebuchet MS"/>
              </a:rPr>
              <a:t>right,</a:t>
            </a:r>
            <a:r>
              <a:rPr sz="1000" spc="-110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air</a:t>
            </a:r>
            <a:r>
              <a:rPr sz="1000" spc="-11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bubbles</a:t>
            </a:r>
            <a:r>
              <a:rPr sz="1000" spc="-11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escaping</a:t>
            </a:r>
            <a:r>
              <a:rPr sz="1000" spc="-11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from</a:t>
            </a:r>
            <a:r>
              <a:rPr sz="1000" spc="-11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dipped</a:t>
            </a:r>
            <a:r>
              <a:rPr sz="1000" spc="-11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wood.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(Photos</a:t>
            </a:r>
            <a:r>
              <a:rPr sz="800" spc="-110" dirty="0">
                <a:latin typeface="Trebuchet MS"/>
                <a:cs typeface="Trebuchet MS"/>
              </a:rPr>
              <a:t> </a:t>
            </a:r>
            <a:r>
              <a:rPr sz="800" spc="-40" dirty="0">
                <a:latin typeface="Trebuchet MS"/>
                <a:cs typeface="Trebuchet MS"/>
              </a:rPr>
              <a:t>courtesy</a:t>
            </a:r>
            <a:r>
              <a:rPr sz="800" spc="-110" dirty="0">
                <a:latin typeface="Trebuchet MS"/>
                <a:cs typeface="Trebuchet MS"/>
              </a:rPr>
              <a:t> </a:t>
            </a:r>
            <a:r>
              <a:rPr sz="800" spc="-40" dirty="0">
                <a:latin typeface="Trebuchet MS"/>
                <a:cs typeface="Trebuchet MS"/>
              </a:rPr>
              <a:t>of</a:t>
            </a:r>
            <a:r>
              <a:rPr sz="800" spc="-110" dirty="0">
                <a:latin typeface="Trebuchet MS"/>
                <a:cs typeface="Trebuchet MS"/>
              </a:rPr>
              <a:t> </a:t>
            </a:r>
            <a:r>
              <a:rPr sz="800" spc="-45" dirty="0">
                <a:latin typeface="Trebuchet MS"/>
                <a:cs typeface="Trebuchet MS"/>
              </a:rPr>
              <a:t>PSEP-</a:t>
            </a:r>
            <a:r>
              <a:rPr sz="800" spc="-10" dirty="0">
                <a:latin typeface="Trebuchet MS"/>
                <a:cs typeface="Trebuchet MS"/>
              </a:rPr>
              <a:t>IMI).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3207" y="1058249"/>
            <a:ext cx="27660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3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nonpressure</a:t>
            </a:r>
            <a:r>
              <a:rPr sz="1100" spc="3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3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3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treatments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3207" y="1216948"/>
            <a:ext cx="27660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should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prepare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described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8821" y="896221"/>
            <a:ext cx="3110230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-20" dirty="0">
                <a:latin typeface="Times New Roman"/>
                <a:cs typeface="Times New Roman"/>
              </a:rPr>
              <a:t>F</a:t>
            </a:r>
            <a:r>
              <a:rPr sz="1100" spc="-5" dirty="0">
                <a:latin typeface="Times New Roman"/>
                <a:cs typeface="Times New Roman"/>
              </a:rPr>
              <a:t>b</a:t>
            </a:r>
            <a:r>
              <a:rPr sz="1100" spc="-20" dirty="0">
                <a:latin typeface="Times New Roman"/>
                <a:cs typeface="Times New Roman"/>
              </a:rPr>
              <a:t>e</a:t>
            </a:r>
            <a:r>
              <a:rPr sz="1100" spc="5" dirty="0">
                <a:latin typeface="Times New Roman"/>
                <a:cs typeface="Times New Roman"/>
              </a:rPr>
              <a:t>g</a:t>
            </a:r>
            <a:r>
              <a:rPr sz="1100" spc="10" dirty="0">
                <a:latin typeface="Times New Roman"/>
                <a:cs typeface="Times New Roman"/>
              </a:rPr>
              <a:t>i</a:t>
            </a:r>
            <a:r>
              <a:rPr sz="1100" spc="20" dirty="0">
                <a:latin typeface="Times New Roman"/>
                <a:cs typeface="Times New Roman"/>
              </a:rPr>
              <a:t>n</a:t>
            </a:r>
            <a:r>
              <a:rPr sz="1100" spc="10" dirty="0">
                <a:latin typeface="Times New Roman"/>
                <a:cs typeface="Times New Roman"/>
              </a:rPr>
              <a:t>ni</a:t>
            </a:r>
            <a:r>
              <a:rPr sz="1100" spc="-20" dirty="0">
                <a:latin typeface="Times New Roman"/>
                <a:cs typeface="Times New Roman"/>
              </a:rPr>
              <a:t>ng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previous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chapter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(except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that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8800" y="1534346"/>
            <a:ext cx="3100705" cy="2415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conditioning,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which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requires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of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pressure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treat- </a:t>
            </a:r>
            <a:r>
              <a:rPr sz="1100" dirty="0">
                <a:latin typeface="Times New Roman"/>
                <a:cs typeface="Times New Roman"/>
              </a:rPr>
              <a:t>ment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cylinder,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would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option).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some </a:t>
            </a:r>
            <a:r>
              <a:rPr sz="1100" spc="-25" dirty="0">
                <a:latin typeface="Times New Roman"/>
                <a:cs typeface="Times New Roman"/>
              </a:rPr>
              <a:t>exceptions, </a:t>
            </a:r>
            <a:r>
              <a:rPr sz="1100" spc="-35" dirty="0">
                <a:latin typeface="Times New Roman"/>
                <a:cs typeface="Times New Roman"/>
              </a:rPr>
              <a:t>such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as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anti-sapstain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dips, that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are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applied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green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soon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after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logs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sawed.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same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precautions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handling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nonpressure-</a:t>
            </a:r>
            <a:r>
              <a:rPr sz="1100" spc="-10" dirty="0">
                <a:latin typeface="Times New Roman"/>
                <a:cs typeface="Times New Roman"/>
              </a:rPr>
              <a:t>treated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would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handling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pressure-</a:t>
            </a:r>
            <a:r>
              <a:rPr sz="1100" spc="-10" dirty="0">
                <a:latin typeface="Times New Roman"/>
                <a:cs typeface="Times New Roman"/>
              </a:rPr>
              <a:t>treated wood.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614"/>
              </a:lnSpc>
              <a:spcBef>
                <a:spcPts val="850"/>
              </a:spcBef>
            </a:pPr>
            <a:r>
              <a:rPr sz="1400" b="1" spc="-55" dirty="0">
                <a:latin typeface="Tahoma"/>
                <a:cs typeface="Tahoma"/>
              </a:rPr>
              <a:t>Brushing,</a:t>
            </a:r>
            <a:r>
              <a:rPr sz="1400" b="1" spc="-50" dirty="0">
                <a:latin typeface="Tahoma"/>
                <a:cs typeface="Tahoma"/>
              </a:rPr>
              <a:t> </a:t>
            </a:r>
            <a:r>
              <a:rPr sz="1400" b="1" spc="-55" dirty="0">
                <a:latin typeface="Tahoma"/>
                <a:cs typeface="Tahoma"/>
              </a:rPr>
              <a:t>Spraying,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b="1" spc="-55" dirty="0">
                <a:latin typeface="Tahoma"/>
                <a:cs typeface="Tahoma"/>
              </a:rPr>
              <a:t>and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Pouring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apply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preservatives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dried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by </a:t>
            </a:r>
            <a:r>
              <a:rPr sz="1100" dirty="0">
                <a:latin typeface="Times New Roman"/>
                <a:cs typeface="Times New Roman"/>
              </a:rPr>
              <a:t>brushing,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spraying,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pouring.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Warm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prior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using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oilborne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prevent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oil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from </a:t>
            </a:r>
            <a:r>
              <a:rPr sz="1100" dirty="0">
                <a:latin typeface="Times New Roman"/>
                <a:cs typeface="Times New Roman"/>
              </a:rPr>
              <a:t>congealing.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Flood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over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wood,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allow- </a:t>
            </a:r>
            <a:r>
              <a:rPr sz="1100" dirty="0">
                <a:latin typeface="Times New Roman"/>
                <a:cs typeface="Times New Roman"/>
              </a:rPr>
              <a:t>ing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soak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in.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Make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second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application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after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first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dried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soaked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8800" y="4074283"/>
            <a:ext cx="3100705" cy="209867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Penetration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retention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minimal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abra- </a:t>
            </a:r>
            <a:r>
              <a:rPr sz="1100" dirty="0">
                <a:latin typeface="Times New Roman"/>
                <a:cs typeface="Times New Roman"/>
              </a:rPr>
              <a:t>sions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expose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untreated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pests.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Brushing, </a:t>
            </a:r>
            <a:r>
              <a:rPr sz="1100" dirty="0">
                <a:latin typeface="Times New Roman"/>
                <a:cs typeface="Times New Roman"/>
              </a:rPr>
              <a:t>spraying,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pouring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most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widely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pro- </a:t>
            </a:r>
            <a:r>
              <a:rPr sz="1100" dirty="0">
                <a:latin typeface="Times New Roman"/>
                <a:cs typeface="Times New Roman"/>
              </a:rPr>
              <a:t>tecting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areas of treated wood that have been cut or </a:t>
            </a:r>
            <a:r>
              <a:rPr sz="1100" spc="-25" dirty="0">
                <a:latin typeface="Times New Roman"/>
                <a:cs typeface="Times New Roman"/>
              </a:rPr>
              <a:t>ma- </a:t>
            </a:r>
            <a:r>
              <a:rPr sz="1100" dirty="0">
                <a:latin typeface="Times New Roman"/>
                <a:cs typeface="Times New Roman"/>
              </a:rPr>
              <a:t>chined,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which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exposes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untreated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surfaces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(e.g.,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when </a:t>
            </a:r>
            <a:r>
              <a:rPr sz="1100" dirty="0">
                <a:latin typeface="Times New Roman"/>
                <a:cs typeface="Times New Roman"/>
              </a:rPr>
              <a:t>using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treated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construction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project).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614"/>
              </a:lnSpc>
              <a:spcBef>
                <a:spcPts val="850"/>
              </a:spcBef>
            </a:pPr>
            <a:r>
              <a:rPr sz="1400" b="1" spc="-10" dirty="0">
                <a:latin typeface="Tahoma"/>
                <a:cs typeface="Tahoma"/>
              </a:rPr>
              <a:t>Dipping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Dipping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involves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immersing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tank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preser- </a:t>
            </a:r>
            <a:r>
              <a:rPr sz="1100" dirty="0">
                <a:latin typeface="Times New Roman"/>
                <a:cs typeface="Times New Roman"/>
              </a:rPr>
              <a:t>vative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solution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few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minutes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until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no </a:t>
            </a:r>
            <a:r>
              <a:rPr sz="1100" dirty="0">
                <a:latin typeface="Times New Roman"/>
                <a:cs typeface="Times New Roman"/>
              </a:rPr>
              <a:t>longer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releases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air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bubbles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1).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Penetration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is </a:t>
            </a:r>
            <a:r>
              <a:rPr sz="1100" dirty="0">
                <a:latin typeface="Times New Roman"/>
                <a:cs typeface="Times New Roman"/>
              </a:rPr>
              <a:t>very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shallow,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perhaps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only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few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millimeters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wood,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 protection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does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last very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long.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62006" y="1057943"/>
            <a:ext cx="3100705" cy="35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Because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protection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time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short,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you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should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soon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possible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after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dipping.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62006" y="1534181"/>
            <a:ext cx="3100705" cy="479742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Dipping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for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millwork,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such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for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windows. </a:t>
            </a:r>
            <a:r>
              <a:rPr sz="1100" dirty="0">
                <a:latin typeface="Times New Roman"/>
                <a:cs typeface="Times New Roman"/>
              </a:rPr>
              <a:t>Dipping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provides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adequate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protection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millwork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be- </a:t>
            </a:r>
            <a:r>
              <a:rPr sz="1100" dirty="0">
                <a:latin typeface="Times New Roman"/>
                <a:cs typeface="Times New Roman"/>
              </a:rPr>
              <a:t>cause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finished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(e.g.,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stained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paint- </a:t>
            </a:r>
            <a:r>
              <a:rPr sz="1100" dirty="0">
                <a:latin typeface="Times New Roman"/>
                <a:cs typeface="Times New Roman"/>
              </a:rPr>
              <a:t>ed)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conditions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decay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severe.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614"/>
              </a:lnSpc>
              <a:spcBef>
                <a:spcPts val="850"/>
              </a:spcBef>
            </a:pPr>
            <a:r>
              <a:rPr sz="1400" b="1" spc="-50" dirty="0">
                <a:latin typeface="Tahoma"/>
                <a:cs typeface="Tahoma"/>
              </a:rPr>
              <a:t>Cold</a:t>
            </a:r>
            <a:r>
              <a:rPr sz="1400" b="1" spc="-75" dirty="0">
                <a:latin typeface="Tahoma"/>
                <a:cs typeface="Tahoma"/>
              </a:rPr>
              <a:t> </a:t>
            </a:r>
            <a:r>
              <a:rPr sz="1400" b="1" spc="-50" dirty="0">
                <a:latin typeface="Tahoma"/>
                <a:cs typeface="Tahoma"/>
              </a:rPr>
              <a:t>Soaking</a:t>
            </a:r>
            <a:r>
              <a:rPr sz="1400" b="1" spc="-70" dirty="0">
                <a:latin typeface="Tahoma"/>
                <a:cs typeface="Tahoma"/>
              </a:rPr>
              <a:t> </a:t>
            </a:r>
            <a:r>
              <a:rPr sz="1400" b="1" spc="-55" dirty="0">
                <a:latin typeface="Tahoma"/>
                <a:cs typeface="Tahoma"/>
              </a:rPr>
              <a:t>and</a:t>
            </a:r>
            <a:r>
              <a:rPr sz="1400" b="1" spc="-7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Steeping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Cold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soaking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involves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immersing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dried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un- </a:t>
            </a:r>
            <a:r>
              <a:rPr sz="1100" dirty="0">
                <a:latin typeface="Times New Roman"/>
                <a:cs typeface="Times New Roman"/>
              </a:rPr>
              <a:t>heated,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35" dirty="0">
                <a:latin typeface="Times New Roman"/>
                <a:cs typeface="Times New Roman"/>
              </a:rPr>
              <a:t>low-</a:t>
            </a:r>
            <a:r>
              <a:rPr sz="1100" dirty="0">
                <a:latin typeface="Times New Roman"/>
                <a:cs typeface="Times New Roman"/>
              </a:rPr>
              <a:t>viscosity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oilborne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several </a:t>
            </a:r>
            <a:r>
              <a:rPr sz="1100" dirty="0">
                <a:latin typeface="Times New Roman"/>
                <a:cs typeface="Times New Roman"/>
              </a:rPr>
              <a:t>hours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days.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Soaking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lumber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several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hours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pro- </a:t>
            </a:r>
            <a:r>
              <a:rPr sz="1100" dirty="0">
                <a:latin typeface="Times New Roman"/>
                <a:cs typeface="Times New Roman"/>
              </a:rPr>
              <a:t>vides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much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better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penetration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retention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just </a:t>
            </a:r>
            <a:r>
              <a:rPr sz="1100" dirty="0">
                <a:latin typeface="Times New Roman"/>
                <a:cs typeface="Times New Roman"/>
              </a:rPr>
              <a:t>dipping,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though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typically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high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pressure </a:t>
            </a:r>
            <a:r>
              <a:rPr sz="1100" dirty="0">
                <a:latin typeface="Times New Roman"/>
                <a:cs typeface="Times New Roman"/>
              </a:rPr>
              <a:t>treatments.</a:t>
            </a:r>
            <a:r>
              <a:rPr sz="1100" spc="2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2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soaking</a:t>
            </a:r>
            <a:r>
              <a:rPr sz="1100" spc="26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flat-</a:t>
            </a:r>
            <a:r>
              <a:rPr sz="1100" dirty="0">
                <a:latin typeface="Times New Roman"/>
                <a:cs typeface="Times New Roman"/>
              </a:rPr>
              <a:t>sawn</a:t>
            </a:r>
            <a:r>
              <a:rPr sz="1100" spc="2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2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products, </a:t>
            </a:r>
            <a:r>
              <a:rPr sz="1100" dirty="0">
                <a:latin typeface="Times New Roman"/>
                <a:cs typeface="Times New Roman"/>
              </a:rPr>
              <a:t>provide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space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around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each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piece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ensure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exposure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preservative.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Steeping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similar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cold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soaking, </a:t>
            </a:r>
            <a:r>
              <a:rPr sz="1100" dirty="0">
                <a:latin typeface="Times New Roman"/>
                <a:cs typeface="Times New Roman"/>
              </a:rPr>
              <a:t>but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waterborne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preservatives.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614"/>
              </a:lnSpc>
              <a:spcBef>
                <a:spcPts val="850"/>
              </a:spcBef>
            </a:pPr>
            <a:r>
              <a:rPr sz="1400" b="1" spc="-55" dirty="0">
                <a:latin typeface="Tahoma"/>
                <a:cs typeface="Tahoma"/>
              </a:rPr>
              <a:t>Diffusion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Process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diffusion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process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provides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way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impregnate </a:t>
            </a:r>
            <a:r>
              <a:rPr sz="1100" dirty="0">
                <a:latin typeface="Times New Roman"/>
                <a:cs typeface="Times New Roman"/>
              </a:rPr>
              <a:t>green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waterborne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preservatives.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spc="-10" dirty="0">
                <a:latin typeface="Times New Roman"/>
                <a:cs typeface="Times New Roman"/>
              </a:rPr>
              <a:t>wood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soaked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solution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preserva- </a:t>
            </a:r>
            <a:r>
              <a:rPr sz="1100" dirty="0">
                <a:latin typeface="Times New Roman"/>
                <a:cs typeface="Times New Roman"/>
              </a:rPr>
              <a:t>tive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paste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then </a:t>
            </a:r>
            <a:r>
              <a:rPr sz="1100" dirty="0">
                <a:latin typeface="Times New Roman"/>
                <a:cs typeface="Times New Roman"/>
              </a:rPr>
              <a:t>moves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solution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paste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moist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regions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diffusion.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614"/>
              </a:lnSpc>
              <a:spcBef>
                <a:spcPts val="850"/>
              </a:spcBef>
            </a:pPr>
            <a:r>
              <a:rPr sz="1400" b="1" spc="-80" dirty="0">
                <a:latin typeface="Tahoma"/>
                <a:cs typeface="Tahoma"/>
              </a:rPr>
              <a:t>Vacuum</a:t>
            </a:r>
            <a:r>
              <a:rPr sz="1400" b="1" spc="-7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Process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vacuum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process,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dried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sealed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treat- </a:t>
            </a:r>
            <a:r>
              <a:rPr sz="1100" dirty="0">
                <a:latin typeface="Times New Roman"/>
                <a:cs typeface="Times New Roman"/>
              </a:rPr>
              <a:t>ment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cylinder.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initial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vacuum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applied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then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cylinder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filled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waterborne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un- </a:t>
            </a:r>
            <a:r>
              <a:rPr sz="1100" dirty="0">
                <a:latin typeface="Times New Roman"/>
                <a:cs typeface="Times New Roman"/>
              </a:rPr>
              <a:t>der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vacuum.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vacuum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then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released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 </a:t>
            </a:r>
            <a:r>
              <a:rPr sz="1100" dirty="0">
                <a:latin typeface="Times New Roman"/>
                <a:cs typeface="Times New Roman"/>
              </a:rPr>
              <a:t>soaks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preservative.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Finally,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15840" y="6296745"/>
            <a:ext cx="22212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removed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final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vacuum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0" dirty="0">
                <a:latin typeface="Times New Roman"/>
                <a:cs typeface="Times New Roman"/>
              </a:rPr>
              <a:t> applied.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15840" y="6614283"/>
            <a:ext cx="2546985" cy="162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Vacuum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works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well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easily </a:t>
            </a:r>
            <a:r>
              <a:rPr sz="1100" dirty="0">
                <a:latin typeface="Times New Roman"/>
                <a:cs typeface="Times New Roman"/>
              </a:rPr>
              <a:t>treatable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products.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For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mill- </a:t>
            </a:r>
            <a:r>
              <a:rPr sz="1100" dirty="0">
                <a:latin typeface="Times New Roman"/>
                <a:cs typeface="Times New Roman"/>
              </a:rPr>
              <a:t>work,</a:t>
            </a:r>
            <a:r>
              <a:rPr sz="1100" spc="2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vacuum</a:t>
            </a:r>
            <a:r>
              <a:rPr sz="1100" spc="2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process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provides</a:t>
            </a:r>
            <a:r>
              <a:rPr sz="1100" spc="2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better </a:t>
            </a:r>
            <a:r>
              <a:rPr sz="1100" dirty="0">
                <a:latin typeface="Times New Roman"/>
                <a:cs typeface="Times New Roman"/>
              </a:rPr>
              <a:t>penetration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retention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dipping.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dries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quickly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soon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ready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glazing,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priming,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painting.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higher </a:t>
            </a:r>
            <a:r>
              <a:rPr sz="1100" dirty="0">
                <a:latin typeface="Times New Roman"/>
                <a:cs typeface="Times New Roman"/>
              </a:rPr>
              <a:t>initial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vacuum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longer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soaking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period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are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3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treating</a:t>
            </a:r>
            <a:r>
              <a:rPr sz="1100" spc="3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lumber</a:t>
            </a:r>
            <a:r>
              <a:rPr sz="1100" spc="3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3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3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treating </a:t>
            </a:r>
            <a:r>
              <a:rPr sz="1100" dirty="0">
                <a:latin typeface="Times New Roman"/>
                <a:cs typeface="Times New Roman"/>
              </a:rPr>
              <a:t>millwork.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Retention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less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obtained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pressure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treatment.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15840" y="8360114"/>
            <a:ext cx="2546350" cy="35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Table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1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compares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non-</a:t>
            </a:r>
            <a:r>
              <a:rPr sz="1100" dirty="0">
                <a:latin typeface="Times New Roman"/>
                <a:cs typeface="Times New Roman"/>
              </a:rPr>
              <a:t>pressure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 </a:t>
            </a:r>
            <a:r>
              <a:rPr sz="1100" dirty="0">
                <a:latin typeface="Times New Roman"/>
                <a:cs typeface="Times New Roman"/>
              </a:rPr>
              <a:t>product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methods.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ip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584200" y="528573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59">
                <a:moveTo>
                  <a:pt x="6352540" y="0"/>
                </a:moveTo>
                <a:lnTo>
                  <a:pt x="0" y="0"/>
                </a:lnTo>
                <a:lnTo>
                  <a:pt x="0" y="378459"/>
                </a:lnTo>
                <a:lnTo>
                  <a:pt x="6352540" y="378459"/>
                </a:lnTo>
                <a:lnTo>
                  <a:pt x="635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96900" y="562230"/>
            <a:ext cx="6327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Application</a:t>
            </a:r>
            <a:r>
              <a:rPr spc="105" dirty="0"/>
              <a:t> </a:t>
            </a:r>
            <a:r>
              <a:rPr spc="-10" dirty="0"/>
              <a:t>Precautions</a:t>
            </a:r>
          </a:p>
        </p:txBody>
      </p:sp>
      <p:sp>
        <p:nvSpPr>
          <p:cNvPr id="8" name="object 8"/>
          <p:cNvSpPr/>
          <p:nvPr/>
        </p:nvSpPr>
        <p:spPr>
          <a:xfrm>
            <a:off x="584200" y="528573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59">
                <a:moveTo>
                  <a:pt x="0" y="378459"/>
                </a:moveTo>
                <a:lnTo>
                  <a:pt x="6352540" y="378459"/>
                </a:lnTo>
                <a:lnTo>
                  <a:pt x="6352540" y="0"/>
                </a:lnTo>
                <a:lnTo>
                  <a:pt x="0" y="0"/>
                </a:lnTo>
                <a:lnTo>
                  <a:pt x="0" y="37845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4200" y="3322828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60">
                <a:moveTo>
                  <a:pt x="6352540" y="0"/>
                </a:moveTo>
                <a:lnTo>
                  <a:pt x="0" y="0"/>
                </a:lnTo>
                <a:lnTo>
                  <a:pt x="0" y="378460"/>
                </a:lnTo>
                <a:lnTo>
                  <a:pt x="6352540" y="378460"/>
                </a:lnTo>
                <a:lnTo>
                  <a:pt x="635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6900" y="3356483"/>
            <a:ext cx="6327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On-Site</a:t>
            </a:r>
            <a:r>
              <a:rPr sz="1800" b="1" spc="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Retreatment</a:t>
            </a:r>
            <a:r>
              <a:rPr sz="1800" b="1" spc="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800" b="1" spc="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Wood</a:t>
            </a:r>
            <a:r>
              <a:rPr sz="1800" b="1" spc="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ahoma"/>
                <a:cs typeface="Tahoma"/>
              </a:rPr>
              <a:t>Products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4200" y="3322828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60">
                <a:moveTo>
                  <a:pt x="0" y="378460"/>
                </a:moveTo>
                <a:lnTo>
                  <a:pt x="6352540" y="378460"/>
                </a:lnTo>
                <a:lnTo>
                  <a:pt x="6352540" y="0"/>
                </a:lnTo>
                <a:lnTo>
                  <a:pt x="0" y="0"/>
                </a:lnTo>
                <a:lnTo>
                  <a:pt x="0" y="37846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2617468" y="3929634"/>
            <a:ext cx="2286000" cy="1919605"/>
            <a:chOff x="2617468" y="3929634"/>
            <a:chExt cx="2286000" cy="191960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2869" y="3955034"/>
              <a:ext cx="2235199" cy="186842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630168" y="3942334"/>
              <a:ext cx="2260600" cy="1894205"/>
            </a:xfrm>
            <a:custGeom>
              <a:avLst/>
              <a:gdLst/>
              <a:ahLst/>
              <a:cxnLst/>
              <a:rect l="l" t="t" r="r" b="b"/>
              <a:pathLst>
                <a:path w="2260600" h="1894204">
                  <a:moveTo>
                    <a:pt x="0" y="12700"/>
                  </a:moveTo>
                  <a:lnTo>
                    <a:pt x="0" y="1881124"/>
                  </a:lnTo>
                  <a:lnTo>
                    <a:pt x="0" y="1893824"/>
                  </a:lnTo>
                  <a:lnTo>
                    <a:pt x="12700" y="1893824"/>
                  </a:lnTo>
                  <a:lnTo>
                    <a:pt x="2247900" y="1893824"/>
                  </a:lnTo>
                  <a:lnTo>
                    <a:pt x="2260600" y="1893824"/>
                  </a:lnTo>
                  <a:lnTo>
                    <a:pt x="2260600" y="1881124"/>
                  </a:lnTo>
                  <a:lnTo>
                    <a:pt x="2260600" y="12700"/>
                  </a:lnTo>
                  <a:lnTo>
                    <a:pt x="2260600" y="0"/>
                  </a:lnTo>
                  <a:lnTo>
                    <a:pt x="224790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623820" y="5904229"/>
            <a:ext cx="2273300" cy="98425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62865" marR="55244" algn="just">
              <a:lnSpc>
                <a:spcPts val="1100"/>
              </a:lnSpc>
              <a:spcBef>
                <a:spcPts val="620"/>
              </a:spcBef>
            </a:pPr>
            <a:r>
              <a:rPr sz="1000" b="1" spc="-90" dirty="0">
                <a:latin typeface="Tahoma"/>
                <a:cs typeface="Tahoma"/>
              </a:rPr>
              <a:t>Figure</a:t>
            </a:r>
            <a:r>
              <a:rPr sz="1000" b="1" spc="15" dirty="0">
                <a:latin typeface="Tahoma"/>
                <a:cs typeface="Tahoma"/>
              </a:rPr>
              <a:t> </a:t>
            </a:r>
            <a:r>
              <a:rPr sz="1000" b="1" spc="-290" dirty="0">
                <a:latin typeface="Tahoma"/>
                <a:cs typeface="Tahoma"/>
              </a:rPr>
              <a:t>2:</a:t>
            </a:r>
            <a:r>
              <a:rPr sz="1000" b="1" spc="220" dirty="0">
                <a:latin typeface="Tahoma"/>
                <a:cs typeface="Tahoma"/>
              </a:rPr>
              <a:t> </a:t>
            </a:r>
            <a:r>
              <a:rPr sz="1000" spc="-90" dirty="0">
                <a:latin typeface="Trebuchet MS"/>
                <a:cs typeface="Trebuchet MS"/>
              </a:rPr>
              <a:t>This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situation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170" dirty="0">
                <a:latin typeface="Trebuchet MS"/>
                <a:cs typeface="Trebuchet MS"/>
              </a:rPr>
              <a:t>is</a:t>
            </a:r>
            <a:r>
              <a:rPr sz="1000" spc="9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obviously</a:t>
            </a:r>
            <a:r>
              <a:rPr sz="1000" spc="7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some- </a:t>
            </a:r>
            <a:r>
              <a:rPr sz="1000" dirty="0">
                <a:latin typeface="Trebuchet MS"/>
                <a:cs typeface="Trebuchet MS"/>
              </a:rPr>
              <a:t>thing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neither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the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utilities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or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the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public </a:t>
            </a:r>
            <a:r>
              <a:rPr sz="1000" spc="-35" dirty="0">
                <a:latin typeface="Trebuchet MS"/>
                <a:cs typeface="Trebuchet MS"/>
              </a:rPr>
              <a:t>want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to </a:t>
            </a:r>
            <a:r>
              <a:rPr sz="1000" spc="-25" dirty="0">
                <a:latin typeface="Trebuchet MS"/>
                <a:cs typeface="Trebuchet MS"/>
              </a:rPr>
              <a:t>see </a:t>
            </a:r>
            <a:r>
              <a:rPr sz="1000" spc="-35" dirty="0">
                <a:latin typeface="Trebuchet MS"/>
                <a:cs typeface="Trebuchet MS"/>
              </a:rPr>
              <a:t>happen.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75" dirty="0">
                <a:latin typeface="Trebuchet MS"/>
                <a:cs typeface="Trebuchet MS"/>
              </a:rPr>
              <a:t>Here,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deterioration </a:t>
            </a:r>
            <a:r>
              <a:rPr sz="1000" dirty="0">
                <a:latin typeface="Trebuchet MS"/>
                <a:cs typeface="Trebuchet MS"/>
              </a:rPr>
              <a:t>led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to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failure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of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this</a:t>
            </a:r>
            <a:r>
              <a:rPr sz="1000" spc="-25" dirty="0">
                <a:latin typeface="Trebuchet MS"/>
                <a:cs typeface="Trebuchet MS"/>
              </a:rPr>
              <a:t> pole,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bringing</a:t>
            </a:r>
            <a:r>
              <a:rPr sz="1000" spc="-25" dirty="0">
                <a:latin typeface="Trebuchet MS"/>
                <a:cs typeface="Trebuchet MS"/>
              </a:rPr>
              <a:t> the </a:t>
            </a:r>
            <a:r>
              <a:rPr sz="1000" spc="-30" dirty="0">
                <a:latin typeface="Trebuchet MS"/>
                <a:cs typeface="Trebuchet MS"/>
              </a:rPr>
              <a:t>power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lines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down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with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135" dirty="0">
                <a:latin typeface="Trebuchet MS"/>
                <a:cs typeface="Trebuchet MS"/>
              </a:rPr>
              <a:t>it.</a:t>
            </a:r>
            <a:r>
              <a:rPr sz="1000" spc="60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(Photo</a:t>
            </a:r>
            <a:r>
              <a:rPr sz="800" spc="-20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courtesy</a:t>
            </a:r>
            <a:r>
              <a:rPr sz="800" spc="-20" dirty="0">
                <a:latin typeface="Trebuchet MS"/>
                <a:cs typeface="Trebuchet MS"/>
              </a:rPr>
              <a:t> </a:t>
            </a:r>
            <a:r>
              <a:rPr sz="800" spc="-25" dirty="0">
                <a:latin typeface="Trebuchet MS"/>
                <a:cs typeface="Trebuchet MS"/>
              </a:rPr>
              <a:t>of </a:t>
            </a:r>
            <a:r>
              <a:rPr sz="800" spc="-20" dirty="0">
                <a:latin typeface="Trebuchet MS"/>
                <a:cs typeface="Trebuchet MS"/>
              </a:rPr>
              <a:t>Oregon</a:t>
            </a:r>
            <a:r>
              <a:rPr sz="800" spc="-105" dirty="0">
                <a:latin typeface="Trebuchet MS"/>
                <a:cs typeface="Trebuchet MS"/>
              </a:rPr>
              <a:t> </a:t>
            </a:r>
            <a:r>
              <a:rPr sz="800" spc="-55" dirty="0">
                <a:latin typeface="Trebuchet MS"/>
                <a:cs typeface="Trebuchet MS"/>
              </a:rPr>
              <a:t>State</a:t>
            </a:r>
            <a:r>
              <a:rPr sz="800" spc="-105" dirty="0">
                <a:latin typeface="Trebuchet MS"/>
                <a:cs typeface="Trebuchet MS"/>
              </a:rPr>
              <a:t> </a:t>
            </a:r>
            <a:r>
              <a:rPr sz="800" spc="-55" dirty="0">
                <a:latin typeface="Trebuchet MS"/>
                <a:cs typeface="Trebuchet MS"/>
              </a:rPr>
              <a:t>University,</a:t>
            </a:r>
            <a:r>
              <a:rPr sz="800" spc="-100" dirty="0">
                <a:latin typeface="Trebuchet MS"/>
                <a:cs typeface="Trebuchet MS"/>
              </a:rPr>
              <a:t> </a:t>
            </a:r>
            <a:r>
              <a:rPr sz="800" spc="-45" dirty="0">
                <a:latin typeface="Trebuchet MS"/>
                <a:cs typeface="Trebuchet MS"/>
              </a:rPr>
              <a:t>Forest</a:t>
            </a:r>
            <a:r>
              <a:rPr sz="800" spc="-105" dirty="0">
                <a:latin typeface="Trebuchet MS"/>
                <a:cs typeface="Trebuchet MS"/>
              </a:rPr>
              <a:t> </a:t>
            </a:r>
            <a:r>
              <a:rPr sz="800" spc="-50" dirty="0">
                <a:latin typeface="Trebuchet MS"/>
                <a:cs typeface="Trebuchet MS"/>
              </a:rPr>
              <a:t>Research</a:t>
            </a:r>
            <a:r>
              <a:rPr sz="800" spc="-105" dirty="0">
                <a:latin typeface="Trebuchet MS"/>
                <a:cs typeface="Trebuchet MS"/>
              </a:rPr>
              <a:t> </a:t>
            </a:r>
            <a:r>
              <a:rPr sz="800" spc="-40" dirty="0">
                <a:latin typeface="Trebuchet MS"/>
                <a:cs typeface="Trebuchet MS"/>
              </a:rPr>
              <a:t>Laboratory).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0636" y="885049"/>
            <a:ext cx="610235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-50" dirty="0">
                <a:latin typeface="Times New Roman"/>
                <a:cs typeface="Times New Roman"/>
              </a:rPr>
              <a:t>W</a:t>
            </a:r>
            <a:endParaRPr sz="48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5093" y="1047077"/>
            <a:ext cx="25241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have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already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discussed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steps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you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take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5093" y="1205776"/>
            <a:ext cx="25241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reduce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risk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exposure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35093" y="1364475"/>
            <a:ext cx="25241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chapter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</a:rPr>
              <a:t>Protecting</a:t>
            </a:r>
            <a:r>
              <a:rPr sz="1100" spc="-15" dirty="0">
                <a:solidFill>
                  <a:srgbClr val="215E9E"/>
                </a:solidFill>
                <a:latin typeface="Times New Roman"/>
                <a:cs typeface="Times New Roman"/>
              </a:rPr>
              <a:t> </a:t>
            </a:r>
            <a:r>
              <a:rPr sz="1100" spc="-20" dirty="0">
                <a:solidFill>
                  <a:srgbClr val="215E9E"/>
                </a:solidFill>
                <a:latin typeface="Times New Roman"/>
                <a:cs typeface="Times New Roman"/>
              </a:rPr>
              <a:t>Yourself.</a:t>
            </a:r>
            <a:r>
              <a:rPr sz="1100" spc="-20" dirty="0">
                <a:latin typeface="Times New Roman"/>
                <a:cs typeface="Times New Roman"/>
              </a:rPr>
              <a:t>”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are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8830" y="1523174"/>
            <a:ext cx="31000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applying wood preservatives to wood that is already </a:t>
            </a:r>
            <a:r>
              <a:rPr sz="1100" spc="-25" dirty="0">
                <a:latin typeface="Times New Roman"/>
                <a:cs typeface="Times New Roman"/>
              </a:rPr>
              <a:t>in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8830" y="1681874"/>
            <a:ext cx="3100705" cy="35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service,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additional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measures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should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take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ensure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safety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others: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8800" y="2045295"/>
            <a:ext cx="3100705" cy="10350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41300" marR="5080" indent="-229235" algn="just">
              <a:lnSpc>
                <a:spcPts val="1250"/>
              </a:lnSpc>
              <a:spcBef>
                <a:spcPts val="200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Let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least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person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know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where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when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applying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pesticide,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well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what </a:t>
            </a:r>
            <a:r>
              <a:rPr sz="1100" dirty="0">
                <a:latin typeface="Times New Roman"/>
                <a:cs typeface="Times New Roman"/>
              </a:rPr>
              <a:t>product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applying.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work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alone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when </a:t>
            </a:r>
            <a:r>
              <a:rPr sz="1100" dirty="0">
                <a:latin typeface="Times New Roman"/>
                <a:cs typeface="Times New Roman"/>
              </a:rPr>
              <a:t>applying highly toxic pesticides or if there is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 </a:t>
            </a:r>
            <a:r>
              <a:rPr sz="1100" spc="-20" dirty="0">
                <a:latin typeface="Times New Roman"/>
                <a:cs typeface="Times New Roman"/>
              </a:rPr>
              <a:t>risk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significant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exposure.</a:t>
            </a:r>
            <a:endParaRPr sz="1100">
              <a:latin typeface="Times New Roman"/>
              <a:cs typeface="Times New Roman"/>
            </a:endParaRPr>
          </a:p>
          <a:p>
            <a:pPr marL="256540" indent="-243840" algn="just">
              <a:lnSpc>
                <a:spcPct val="100000"/>
              </a:lnSpc>
              <a:spcBef>
                <a:spcPts val="260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working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remote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location,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plan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62071" y="1024837"/>
            <a:ext cx="3100705" cy="189420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40665" algn="just">
              <a:lnSpc>
                <a:spcPct val="100000"/>
              </a:lnSpc>
              <a:spcBef>
                <a:spcPts val="275"/>
              </a:spcBef>
            </a:pPr>
            <a:r>
              <a:rPr sz="1100" dirty="0">
                <a:latin typeface="Times New Roman"/>
                <a:cs typeface="Times New Roman"/>
              </a:rPr>
              <a:t>ahead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how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get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help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something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goes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wrong.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 algn="just">
              <a:lnSpc>
                <a:spcPts val="1250"/>
              </a:lnSpc>
              <a:spcBef>
                <a:spcPts val="390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Times New Roman"/>
                <a:cs typeface="Times New Roman"/>
              </a:rPr>
              <a:t>Keep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children,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10" dirty="0">
                <a:latin typeface="Times New Roman"/>
                <a:cs typeface="Times New Roman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s,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d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unauthorized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people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away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from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application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site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d</a:t>
            </a:r>
            <a:r>
              <a:rPr sz="1100" spc="5" dirty="0">
                <a:latin typeface="Times New Roman"/>
                <a:cs typeface="Times New Roman"/>
              </a:rPr>
              <a:t> from </a:t>
            </a:r>
            <a:r>
              <a:rPr sz="1100" spc="-5" dirty="0">
                <a:latin typeface="Times New Roman"/>
                <a:cs typeface="Times New Roman"/>
              </a:rPr>
              <a:t>pesticide</a:t>
            </a:r>
            <a:r>
              <a:rPr sz="1100" spc="5" dirty="0">
                <a:latin typeface="Times New Roman"/>
                <a:cs typeface="Times New Roman"/>
              </a:rPr>
              <a:t> equip-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ment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25" dirty="0">
                <a:latin typeface="Times New Roman"/>
                <a:cs typeface="Times New Roman"/>
              </a:rPr>
              <a:t>a</a:t>
            </a:r>
            <a:r>
              <a:rPr sz="1100" spc="5" dirty="0">
                <a:latin typeface="Times New Roman"/>
                <a:cs typeface="Times New Roman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d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containers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(this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is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legal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requirement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whenever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y</a:t>
            </a:r>
            <a:r>
              <a:rPr sz="1100" spc="-10" dirty="0">
                <a:latin typeface="Times New Roman"/>
                <a:cs typeface="Times New Roman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u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handle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pesticides).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If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y</a:t>
            </a:r>
            <a:r>
              <a:rPr sz="1100" spc="-10" dirty="0">
                <a:latin typeface="Times New Roman"/>
                <a:cs typeface="Times New Roman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u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are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treating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residential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setting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35" dirty="0">
                <a:latin typeface="Times New Roman"/>
                <a:cs typeface="Times New Roman"/>
              </a:rPr>
              <a:t>(e.g.,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wooden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deck),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</a:t>
            </a:r>
            <a:r>
              <a:rPr sz="1100" dirty="0">
                <a:latin typeface="Times New Roman"/>
                <a:cs typeface="Times New Roman"/>
              </a:rPr>
              <a:t>e sure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remove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</a:t>
            </a:r>
            <a:r>
              <a:rPr sz="1100" spc="-25" dirty="0">
                <a:latin typeface="Times New Roman"/>
                <a:cs typeface="Times New Roman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y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toys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</a:t>
            </a:r>
            <a:r>
              <a:rPr sz="1100" spc="-15" dirty="0">
                <a:latin typeface="Times New Roman"/>
                <a:cs typeface="Times New Roman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d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food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or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drink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containers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well</a:t>
            </a:r>
            <a:r>
              <a:rPr sz="1100" spc="10" dirty="0">
                <a:latin typeface="Times New Roman"/>
                <a:cs typeface="Times New Roman"/>
              </a:rPr>
              <a:t> a</a:t>
            </a:r>
            <a:r>
              <a:rPr sz="1100" dirty="0">
                <a:latin typeface="Times New Roman"/>
                <a:cs typeface="Times New Roman"/>
              </a:rPr>
              <a:t>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a</a:t>
            </a:r>
            <a:r>
              <a:rPr sz="1100" spc="-15" dirty="0">
                <a:latin typeface="Times New Roman"/>
                <a:cs typeface="Times New Roman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y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p</a:t>
            </a:r>
            <a:r>
              <a:rPr sz="1100" dirty="0">
                <a:latin typeface="Times New Roman"/>
                <a:cs typeface="Times New Roman"/>
              </a:rPr>
              <a:t>et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items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(e.g.,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food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or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water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dishes, </a:t>
            </a:r>
            <a:r>
              <a:rPr sz="1100" spc="-20" dirty="0">
                <a:latin typeface="Times New Roman"/>
                <a:cs typeface="Times New Roman"/>
              </a:rPr>
              <a:t>toys)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before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making</a:t>
            </a:r>
            <a:r>
              <a:rPr sz="1100" dirty="0">
                <a:latin typeface="Times New Roman"/>
                <a:cs typeface="Times New Roman"/>
              </a:rPr>
              <a:t> the </a:t>
            </a:r>
            <a:r>
              <a:rPr sz="1100" spc="-5" dirty="0">
                <a:latin typeface="Times New Roman"/>
                <a:cs typeface="Times New Roman"/>
              </a:rPr>
              <a:t>application.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 algn="just">
              <a:lnSpc>
                <a:spcPts val="1250"/>
              </a:lnSpc>
              <a:spcBef>
                <a:spcPts val="360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If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you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must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make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equipment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repairs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on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site,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sure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 wear 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proper </a:t>
            </a:r>
            <a:r>
              <a:rPr sz="1100" spc="-20" dirty="0">
                <a:latin typeface="Times New Roman"/>
                <a:cs typeface="Times New Roman"/>
              </a:rPr>
              <a:t>PPE.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24350" y="3874095"/>
            <a:ext cx="15982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ven</a:t>
            </a:r>
            <a:r>
              <a:rPr sz="1100" spc="3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pressure-treated</a:t>
            </a:r>
            <a:r>
              <a:rPr sz="1100" spc="3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24350" y="4032794"/>
            <a:ext cx="15982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deteriorates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eventually.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Re-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6101" y="3712067"/>
            <a:ext cx="1976120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-15" dirty="0">
                <a:latin typeface="Times New Roman"/>
                <a:cs typeface="Times New Roman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r</a:t>
            </a:r>
            <a:r>
              <a:rPr sz="1100" spc="5" dirty="0">
                <a:latin typeface="Times New Roman"/>
                <a:cs typeface="Times New Roman"/>
              </a:rPr>
              <a:t>e</a:t>
            </a:r>
            <a:r>
              <a:rPr sz="1100" spc="-10" dirty="0">
                <a:latin typeface="Times New Roman"/>
                <a:cs typeface="Times New Roman"/>
              </a:rPr>
              <a:t>a</a:t>
            </a:r>
            <a:r>
              <a:rPr sz="1100" spc="25" dirty="0">
                <a:latin typeface="Times New Roman"/>
                <a:cs typeface="Times New Roman"/>
              </a:rPr>
              <a:t>t</a:t>
            </a:r>
            <a:r>
              <a:rPr sz="1100" spc="-10" dirty="0">
                <a:latin typeface="Times New Roman"/>
                <a:cs typeface="Times New Roman"/>
              </a:rPr>
              <a:t>m</a:t>
            </a:r>
            <a:r>
              <a:rPr sz="1100" spc="5" dirty="0">
                <a:latin typeface="Times New Roman"/>
                <a:cs typeface="Times New Roman"/>
              </a:rPr>
              <a:t>e</a:t>
            </a:r>
            <a:r>
              <a:rPr sz="1100" spc="-15" dirty="0">
                <a:latin typeface="Times New Roman"/>
                <a:cs typeface="Times New Roman"/>
              </a:rPr>
              <a:t>nt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already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8755" y="4350193"/>
            <a:ext cx="1963420" cy="35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service,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however,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delay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this </a:t>
            </a:r>
            <a:r>
              <a:rPr sz="1100" spc="-10" dirty="0">
                <a:latin typeface="Times New Roman"/>
                <a:cs typeface="Times New Roman"/>
              </a:rPr>
              <a:t>deterioration.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8755" y="4826430"/>
            <a:ext cx="1964055" cy="2415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Nonpressure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only </a:t>
            </a:r>
            <a:r>
              <a:rPr sz="1100" dirty="0">
                <a:latin typeface="Times New Roman"/>
                <a:cs typeface="Times New Roman"/>
              </a:rPr>
              <a:t>alternative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treating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that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already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use.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proper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such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greatly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add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service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life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wood.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Next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we </a:t>
            </a:r>
            <a:r>
              <a:rPr sz="1100" dirty="0">
                <a:latin typeface="Times New Roman"/>
                <a:cs typeface="Times New Roman"/>
              </a:rPr>
              <a:t>discuss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situations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where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3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might</a:t>
            </a:r>
            <a:r>
              <a:rPr sz="1100" spc="3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3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using</a:t>
            </a:r>
            <a:r>
              <a:rPr sz="1100" spc="3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3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tech- niques.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 algn="just">
              <a:lnSpc>
                <a:spcPct val="93300"/>
              </a:lnSpc>
              <a:spcBef>
                <a:spcPts val="780"/>
              </a:spcBef>
            </a:pPr>
            <a:r>
              <a:rPr sz="1600" spc="-114" dirty="0">
                <a:latin typeface="Yu Gothic"/>
                <a:cs typeface="Yu Gothic"/>
              </a:rPr>
              <a:t>☞</a:t>
            </a:r>
            <a:r>
              <a:rPr sz="1600" spc="-160" dirty="0">
                <a:latin typeface="Yu Gothic"/>
                <a:cs typeface="Yu Gothic"/>
              </a:rPr>
              <a:t> </a:t>
            </a:r>
            <a:r>
              <a:rPr sz="1100" spc="-75" dirty="0">
                <a:latin typeface="Times New Roman"/>
                <a:cs typeface="Times New Roman"/>
              </a:rPr>
              <a:t>W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5" dirty="0">
                <a:latin typeface="Times New Roman"/>
                <a:cs typeface="Times New Roman"/>
              </a:rPr>
              <a:t> will </a:t>
            </a:r>
            <a:r>
              <a:rPr sz="1100" spc="-5" dirty="0">
                <a:latin typeface="Times New Roman"/>
                <a:cs typeface="Times New Roman"/>
              </a:rPr>
              <a:t>focus</a:t>
            </a:r>
            <a:r>
              <a:rPr sz="1100" spc="5" dirty="0">
                <a:latin typeface="Times New Roman"/>
                <a:cs typeface="Times New Roman"/>
              </a:rPr>
              <a:t> our </a:t>
            </a:r>
            <a:r>
              <a:rPr sz="1100" dirty="0">
                <a:latin typeface="Times New Roman"/>
                <a:cs typeface="Times New Roman"/>
              </a:rPr>
              <a:t>attention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n retreatment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of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utility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poles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in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this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section,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but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principles </a:t>
            </a:r>
            <a:r>
              <a:rPr sz="1100" spc="-20" dirty="0">
                <a:latin typeface="Times New Roman"/>
                <a:cs typeface="Times New Roman"/>
              </a:rPr>
              <a:t>we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discuss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apply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con-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structions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well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(e.g.,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bridge </a:t>
            </a:r>
            <a:r>
              <a:rPr sz="1100" spc="5" dirty="0">
                <a:latin typeface="Times New Roman"/>
                <a:cs typeface="Times New Roman"/>
              </a:rPr>
              <a:t>supports,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structural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timbers).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8800" y="7328495"/>
            <a:ext cx="3100070" cy="548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14"/>
              </a:lnSpc>
              <a:spcBef>
                <a:spcPts val="100"/>
              </a:spcBef>
            </a:pPr>
            <a:r>
              <a:rPr sz="1400" b="1" spc="-65" dirty="0">
                <a:latin typeface="Tahoma"/>
                <a:cs typeface="Tahoma"/>
              </a:rPr>
              <a:t>Benefits</a:t>
            </a:r>
            <a:r>
              <a:rPr sz="1400" b="1" spc="-85" dirty="0">
                <a:latin typeface="Tahoma"/>
                <a:cs typeface="Tahoma"/>
              </a:rPr>
              <a:t> </a:t>
            </a:r>
            <a:r>
              <a:rPr sz="1400" b="1" spc="-30" dirty="0">
                <a:latin typeface="Tahoma"/>
                <a:cs typeface="Tahoma"/>
              </a:rPr>
              <a:t>of</a:t>
            </a:r>
            <a:r>
              <a:rPr sz="1400" b="1" spc="-8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Retreatment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220"/>
              </a:lnSpc>
            </a:pPr>
            <a:r>
              <a:rPr sz="1100" spc="-10" dirty="0">
                <a:latin typeface="Times New Roman"/>
                <a:cs typeface="Times New Roman"/>
              </a:rPr>
              <a:t>The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benefits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retreating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utility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poles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are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nearly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identical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5"/>
              </a:lnSpc>
            </a:pP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those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original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pressure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treatment: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8800" y="7888565"/>
            <a:ext cx="3100705" cy="13525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41300" marR="5080" indent="-229235" algn="just">
              <a:lnSpc>
                <a:spcPts val="1250"/>
              </a:lnSpc>
              <a:spcBef>
                <a:spcPts val="200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Reduce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costs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extending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service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life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pole.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average,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pressure-treated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poles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last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25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 </a:t>
            </a:r>
            <a:r>
              <a:rPr sz="1100" spc="-45" dirty="0">
                <a:latin typeface="Times New Roman"/>
                <a:cs typeface="Times New Roman"/>
              </a:rPr>
              <a:t>40</a:t>
            </a:r>
            <a:r>
              <a:rPr sz="1100" spc="-20" dirty="0">
                <a:latin typeface="Times New Roman"/>
                <a:cs typeface="Times New Roman"/>
              </a:rPr>
              <a:t> years. </a:t>
            </a:r>
            <a:r>
              <a:rPr sz="1100" spc="-30" dirty="0">
                <a:latin typeface="Times New Roman"/>
                <a:cs typeface="Times New Roman"/>
              </a:rPr>
              <a:t>If,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35" dirty="0">
                <a:latin typeface="Times New Roman"/>
                <a:cs typeface="Times New Roman"/>
              </a:rPr>
              <a:t>however,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Times New Roman"/>
                <a:cs typeface="Times New Roman"/>
              </a:rPr>
              <a:t>you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routinely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inspect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poles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retreat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them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needed,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the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life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expectancy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might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be </a:t>
            </a:r>
            <a:r>
              <a:rPr sz="1100" spc="-20" dirty="0">
                <a:latin typeface="Times New Roman"/>
                <a:cs typeface="Times New Roman"/>
              </a:rPr>
              <a:t>doubled.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Retreatment reduces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cost </a:t>
            </a:r>
            <a:r>
              <a:rPr sz="1100" spc="-35" dirty="0">
                <a:latin typeface="Times New Roman"/>
                <a:cs typeface="Times New Roman"/>
              </a:rPr>
              <a:t>by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increasing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spc="-10" dirty="0">
                <a:latin typeface="Times New Roman"/>
                <a:cs typeface="Times New Roman"/>
              </a:rPr>
              <a:t>life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the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pole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and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reduces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labor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and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equipment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cost </a:t>
            </a:r>
            <a:r>
              <a:rPr sz="1100" dirty="0">
                <a:latin typeface="Times New Roman"/>
                <a:cs typeface="Times New Roman"/>
              </a:rPr>
              <a:t>by decreasing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frequency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replacement.</a:t>
            </a:r>
            <a:endParaRPr sz="1100">
              <a:latin typeface="Times New Roman"/>
              <a:cs typeface="Times New Roman"/>
            </a:endParaRPr>
          </a:p>
          <a:p>
            <a:pPr marL="256540" indent="-243840" algn="just">
              <a:lnSpc>
                <a:spcPct val="100000"/>
              </a:lnSpc>
              <a:spcBef>
                <a:spcPts val="260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Reduce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drain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forest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resources.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benefit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98721" y="3874120"/>
            <a:ext cx="1957705" cy="198501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40665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becomes</a:t>
            </a:r>
            <a:r>
              <a:rPr sz="1100" spc="4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4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important</a:t>
            </a:r>
            <a:r>
              <a:rPr sz="1100" spc="40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as </a:t>
            </a:r>
            <a:r>
              <a:rPr sz="1100" dirty="0">
                <a:latin typeface="Times New Roman"/>
                <a:cs typeface="Times New Roman"/>
              </a:rPr>
              <a:t>demands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2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forest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resources increase.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 algn="just">
              <a:lnSpc>
                <a:spcPts val="1250"/>
              </a:lnSpc>
              <a:spcBef>
                <a:spcPts val="359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Reduced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service </a:t>
            </a:r>
            <a:r>
              <a:rPr sz="1100" spc="-10" dirty="0">
                <a:latin typeface="Times New Roman"/>
                <a:cs typeface="Times New Roman"/>
              </a:rPr>
              <a:t>interruptions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safer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pole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worker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2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public.</a:t>
            </a:r>
            <a:r>
              <a:rPr sz="1100" spc="2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29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prevent- </a:t>
            </a:r>
            <a:r>
              <a:rPr sz="1100" dirty="0">
                <a:latin typeface="Times New Roman"/>
                <a:cs typeface="Times New Roman"/>
              </a:rPr>
              <a:t>ing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decay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insect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damage, </a:t>
            </a:r>
            <a:r>
              <a:rPr sz="1100" dirty="0">
                <a:latin typeface="Times New Roman"/>
                <a:cs typeface="Times New Roman"/>
              </a:rPr>
              <a:t>retreatment</a:t>
            </a:r>
            <a:r>
              <a:rPr sz="1100" spc="2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2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maintenance </a:t>
            </a:r>
            <a:r>
              <a:rPr sz="1100" dirty="0">
                <a:latin typeface="Times New Roman"/>
                <a:cs typeface="Times New Roman"/>
              </a:rPr>
              <a:t>programs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decrease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chance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2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poles</a:t>
            </a:r>
            <a:r>
              <a:rPr sz="1100" spc="2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2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break</a:t>
            </a:r>
            <a:r>
              <a:rPr sz="1100" spc="2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during </a:t>
            </a:r>
            <a:r>
              <a:rPr sz="1100" dirty="0">
                <a:latin typeface="Times New Roman"/>
                <a:cs typeface="Times New Roman"/>
              </a:rPr>
              <a:t>storms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issues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(Figure </a:t>
            </a:r>
            <a:r>
              <a:rPr sz="1100" spc="-25" dirty="0">
                <a:latin typeface="Times New Roman"/>
                <a:cs typeface="Times New Roman"/>
              </a:rPr>
              <a:t>2).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998720" y="5945465"/>
            <a:ext cx="1957705" cy="102489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702945">
              <a:lnSpc>
                <a:spcPct val="74400"/>
              </a:lnSpc>
              <a:spcBef>
                <a:spcPts val="530"/>
              </a:spcBef>
            </a:pPr>
            <a:r>
              <a:rPr sz="1400" b="1" spc="-30" dirty="0">
                <a:latin typeface="Tahoma"/>
                <a:cs typeface="Tahoma"/>
              </a:rPr>
              <a:t>Utility</a:t>
            </a:r>
            <a:r>
              <a:rPr sz="1400" b="1" spc="-55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Tahoma"/>
                <a:cs typeface="Tahoma"/>
              </a:rPr>
              <a:t>Pole </a:t>
            </a:r>
            <a:r>
              <a:rPr sz="1400" b="1" spc="-65" dirty="0">
                <a:latin typeface="Tahoma"/>
                <a:cs typeface="Tahoma"/>
              </a:rPr>
              <a:t>Characteristics</a:t>
            </a:r>
            <a:endParaRPr sz="1400">
              <a:latin typeface="Tahoma"/>
              <a:cs typeface="Tahoma"/>
            </a:endParaRPr>
          </a:p>
          <a:p>
            <a:pPr marL="12700" algn="just">
              <a:lnSpc>
                <a:spcPts val="1155"/>
              </a:lnSpc>
            </a:pP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should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familiar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sev-</a:t>
            </a: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eral</a:t>
            </a:r>
            <a:r>
              <a:rPr sz="1100" spc="145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characteristics</a:t>
            </a:r>
            <a:r>
              <a:rPr sz="1100" spc="150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50" dirty="0">
                <a:latin typeface="Times New Roman"/>
                <a:cs typeface="Times New Roman"/>
              </a:rPr>
              <a:t>  </a:t>
            </a:r>
            <a:r>
              <a:rPr sz="1100" spc="-10" dirty="0">
                <a:latin typeface="Times New Roman"/>
                <a:cs typeface="Times New Roman"/>
              </a:rPr>
              <a:t>standing </a:t>
            </a:r>
            <a:r>
              <a:rPr sz="1100" dirty="0">
                <a:latin typeface="Times New Roman"/>
                <a:cs typeface="Times New Roman"/>
              </a:rPr>
              <a:t>utility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poles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order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properly </a:t>
            </a:r>
            <a:r>
              <a:rPr sz="1100" dirty="0">
                <a:latin typeface="Times New Roman"/>
                <a:cs typeface="Times New Roman"/>
              </a:rPr>
              <a:t>inspect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retreat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poles.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55694" y="7094701"/>
            <a:ext cx="3100070" cy="162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spc="-60" dirty="0">
                <a:latin typeface="Tahoma"/>
                <a:cs typeface="Tahoma"/>
              </a:rPr>
              <a:t>Shell and</a:t>
            </a:r>
            <a:r>
              <a:rPr sz="1100" b="1" spc="-55" dirty="0">
                <a:latin typeface="Tahoma"/>
                <a:cs typeface="Tahoma"/>
              </a:rPr>
              <a:t> </a:t>
            </a:r>
            <a:r>
              <a:rPr sz="1100" b="1" spc="-20" dirty="0">
                <a:latin typeface="Tahoma"/>
                <a:cs typeface="Tahoma"/>
              </a:rPr>
              <a:t>Core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cross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section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pole,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outer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ring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is </a:t>
            </a:r>
            <a:r>
              <a:rPr sz="1100" dirty="0">
                <a:latin typeface="Times New Roman"/>
                <a:cs typeface="Times New Roman"/>
              </a:rPr>
              <a:t>called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shell.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shell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surrounds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inner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cylinder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called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core.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thick-</a:t>
            </a:r>
            <a:r>
              <a:rPr sz="1100" dirty="0">
                <a:latin typeface="Times New Roman"/>
                <a:cs typeface="Times New Roman"/>
              </a:rPr>
              <a:t>sapwood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species, </a:t>
            </a:r>
            <a:r>
              <a:rPr sz="1100" dirty="0">
                <a:latin typeface="Times New Roman"/>
                <a:cs typeface="Times New Roman"/>
              </a:rPr>
              <a:t>such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southern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yellow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pine,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shell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sapwood.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many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cases,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however,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shell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includes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some </a:t>
            </a:r>
            <a:r>
              <a:rPr sz="1100" dirty="0">
                <a:latin typeface="Times New Roman"/>
                <a:cs typeface="Times New Roman"/>
              </a:rPr>
              <a:t>heartwood,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particularly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larger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poles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thin-</a:t>
            </a:r>
            <a:r>
              <a:rPr sz="1100" spc="-20" dirty="0">
                <a:latin typeface="Times New Roman"/>
                <a:cs typeface="Times New Roman"/>
              </a:rPr>
              <a:t>sap-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species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such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Douglas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fir.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Sapwood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thickness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significant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because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thin-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thick-</a:t>
            </a:r>
            <a:r>
              <a:rPr sz="1100" dirty="0">
                <a:latin typeface="Times New Roman"/>
                <a:cs typeface="Times New Roman"/>
              </a:rPr>
              <a:t>sapwood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species develop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characteristic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patterns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deterioration.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55694" y="8840532"/>
            <a:ext cx="3100705" cy="35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rule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thumb,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total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shell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makes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up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third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pole’s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diameter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groundline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pole.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In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ip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7507684" y="6572694"/>
            <a:ext cx="143510" cy="727075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100" dirty="0">
                <a:solidFill>
                  <a:srgbClr val="FFFFFF"/>
                </a:solidFill>
                <a:latin typeface="Trebuchet MS"/>
                <a:cs typeface="Trebuchet MS"/>
              </a:rPr>
              <a:t>SECTION</a:t>
            </a:r>
            <a:r>
              <a:rPr sz="800" b="1" spc="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35" dirty="0">
                <a:solidFill>
                  <a:srgbClr val="FFFFFF"/>
                </a:solidFill>
                <a:latin typeface="Trebuchet MS"/>
                <a:cs typeface="Trebuchet MS"/>
              </a:rPr>
              <a:t>VII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79084" y="6572694"/>
            <a:ext cx="143510" cy="883285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-20" dirty="0">
                <a:solidFill>
                  <a:srgbClr val="FFFFFF"/>
                </a:solidFill>
                <a:latin typeface="Trebuchet MS"/>
                <a:cs typeface="Trebuchet MS"/>
              </a:rPr>
              <a:t>Applying</a:t>
            </a:r>
            <a:r>
              <a:rPr sz="8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Trebuchet MS"/>
                <a:cs typeface="Trebuchet MS"/>
              </a:rPr>
              <a:t>Pesticides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35660" y="527050"/>
            <a:ext cx="6352540" cy="3212465"/>
            <a:chOff x="835660" y="527050"/>
            <a:chExt cx="6352540" cy="3212465"/>
          </a:xfrm>
        </p:grpSpPr>
        <p:sp>
          <p:nvSpPr>
            <p:cNvPr id="12" name="object 12"/>
            <p:cNvSpPr/>
            <p:nvPr/>
          </p:nvSpPr>
          <p:spPr>
            <a:xfrm>
              <a:off x="835660" y="527050"/>
              <a:ext cx="6352540" cy="3212465"/>
            </a:xfrm>
            <a:custGeom>
              <a:avLst/>
              <a:gdLst/>
              <a:ahLst/>
              <a:cxnLst/>
              <a:rect l="l" t="t" r="r" b="b"/>
              <a:pathLst>
                <a:path w="6352540" h="3212465">
                  <a:moveTo>
                    <a:pt x="6352540" y="0"/>
                  </a:moveTo>
                  <a:lnTo>
                    <a:pt x="0" y="0"/>
                  </a:lnTo>
                  <a:lnTo>
                    <a:pt x="0" y="3212084"/>
                  </a:lnTo>
                  <a:lnTo>
                    <a:pt x="6352540" y="3212084"/>
                  </a:lnTo>
                  <a:lnTo>
                    <a:pt x="6352540" y="0"/>
                  </a:lnTo>
                  <a:close/>
                </a:path>
              </a:pathLst>
            </a:custGeom>
            <a:solidFill>
              <a:srgbClr val="E1E9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5868" y="667766"/>
              <a:ext cx="2656331" cy="1895855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963167" y="655066"/>
            <a:ext cx="2682240" cy="192151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105"/>
              </a:spcBef>
            </a:pPr>
            <a:r>
              <a:rPr sz="1900" b="1" spc="-50" dirty="0">
                <a:latin typeface="Tahoma"/>
                <a:cs typeface="Tahoma"/>
              </a:rPr>
              <a:t>A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50467" y="642366"/>
            <a:ext cx="6136640" cy="2962275"/>
            <a:chOff x="950467" y="642366"/>
            <a:chExt cx="6136640" cy="2962275"/>
          </a:xfrm>
        </p:grpSpPr>
        <p:sp>
          <p:nvSpPr>
            <p:cNvPr id="16" name="object 16"/>
            <p:cNvSpPr/>
            <p:nvPr/>
          </p:nvSpPr>
          <p:spPr>
            <a:xfrm>
              <a:off x="956817" y="2639567"/>
              <a:ext cx="6123940" cy="958850"/>
            </a:xfrm>
            <a:custGeom>
              <a:avLst/>
              <a:gdLst/>
              <a:ahLst/>
              <a:cxnLst/>
              <a:rect l="l" t="t" r="r" b="b"/>
              <a:pathLst>
                <a:path w="6123940" h="958850">
                  <a:moveTo>
                    <a:pt x="0" y="958595"/>
                  </a:moveTo>
                  <a:lnTo>
                    <a:pt x="6123432" y="958595"/>
                  </a:lnTo>
                  <a:lnTo>
                    <a:pt x="6123432" y="0"/>
                  </a:lnTo>
                  <a:lnTo>
                    <a:pt x="0" y="0"/>
                  </a:lnTo>
                  <a:lnTo>
                    <a:pt x="0" y="95859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3611" y="667753"/>
              <a:ext cx="3305047" cy="242012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740911" y="655066"/>
              <a:ext cx="3330575" cy="2446020"/>
            </a:xfrm>
            <a:custGeom>
              <a:avLst/>
              <a:gdLst/>
              <a:ahLst/>
              <a:cxnLst/>
              <a:rect l="l" t="t" r="r" b="b"/>
              <a:pathLst>
                <a:path w="3330575" h="2446020">
                  <a:moveTo>
                    <a:pt x="0" y="12700"/>
                  </a:moveTo>
                  <a:lnTo>
                    <a:pt x="0" y="2432812"/>
                  </a:lnTo>
                  <a:lnTo>
                    <a:pt x="0" y="2445512"/>
                  </a:lnTo>
                  <a:lnTo>
                    <a:pt x="12700" y="2445512"/>
                  </a:lnTo>
                  <a:lnTo>
                    <a:pt x="3317748" y="2445512"/>
                  </a:lnTo>
                  <a:lnTo>
                    <a:pt x="3330448" y="2445512"/>
                  </a:lnTo>
                  <a:lnTo>
                    <a:pt x="3330448" y="2432812"/>
                  </a:lnTo>
                  <a:lnTo>
                    <a:pt x="3330448" y="12700"/>
                  </a:lnTo>
                  <a:lnTo>
                    <a:pt x="3330448" y="0"/>
                  </a:lnTo>
                  <a:lnTo>
                    <a:pt x="3317748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35660" y="527050"/>
            <a:ext cx="6352540" cy="321246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68910" rIns="0" bIns="0" rtlCol="0">
            <a:spAutoFit/>
          </a:bodyPr>
          <a:lstStyle/>
          <a:p>
            <a:pPr marR="220979" algn="ctr">
              <a:lnSpc>
                <a:spcPct val="100000"/>
              </a:lnSpc>
              <a:spcBef>
                <a:spcPts val="1330"/>
              </a:spcBef>
            </a:pPr>
            <a:r>
              <a:rPr sz="1900" b="1" spc="-50" dirty="0">
                <a:latin typeface="Tahoma"/>
                <a:cs typeface="Tahoma"/>
              </a:rPr>
              <a:t>B</a:t>
            </a:r>
            <a:endParaRPr sz="19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9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9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9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75"/>
              </a:spcBef>
            </a:pPr>
            <a:endParaRPr sz="1900">
              <a:latin typeface="Tahoma"/>
              <a:cs typeface="Tahoma"/>
            </a:endParaRPr>
          </a:p>
          <a:p>
            <a:pPr marL="184150" marR="3540760" algn="just">
              <a:lnSpc>
                <a:spcPts val="1100"/>
              </a:lnSpc>
            </a:pPr>
            <a:r>
              <a:rPr sz="1000" b="1" spc="-55" dirty="0">
                <a:latin typeface="Tahoma"/>
                <a:cs typeface="Tahoma"/>
              </a:rPr>
              <a:t>Figure</a:t>
            </a:r>
            <a:r>
              <a:rPr sz="1000" b="1" spc="-110" dirty="0">
                <a:latin typeface="Tahoma"/>
                <a:cs typeface="Tahoma"/>
              </a:rPr>
              <a:t> </a:t>
            </a:r>
            <a:r>
              <a:rPr sz="1000" b="1" spc="-100" dirty="0">
                <a:latin typeface="Tahoma"/>
                <a:cs typeface="Tahoma"/>
              </a:rPr>
              <a:t>5:</a:t>
            </a:r>
            <a:r>
              <a:rPr sz="1000" b="1" spc="90" dirty="0">
                <a:latin typeface="Tahoma"/>
                <a:cs typeface="Tahoma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(A)</a:t>
            </a:r>
            <a:r>
              <a:rPr sz="1000" spc="-110" dirty="0">
                <a:latin typeface="Trebuchet MS"/>
                <a:cs typeface="Trebuchet MS"/>
              </a:rPr>
              <a:t> </a:t>
            </a:r>
            <a:r>
              <a:rPr sz="1000" spc="20" dirty="0">
                <a:latin typeface="Trebuchet MS"/>
                <a:cs typeface="Trebuchet MS"/>
              </a:rPr>
              <a:t>A</a:t>
            </a:r>
            <a:r>
              <a:rPr sz="1000" spc="-11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worker</a:t>
            </a:r>
            <a:r>
              <a:rPr sz="1000" spc="-11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drills</a:t>
            </a:r>
            <a:r>
              <a:rPr sz="1000" spc="-11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holes</a:t>
            </a:r>
            <a:r>
              <a:rPr sz="1000" spc="-110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at</a:t>
            </a:r>
            <a:r>
              <a:rPr sz="1000" spc="-11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11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steep</a:t>
            </a:r>
            <a:r>
              <a:rPr sz="1000" spc="-11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angle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into</a:t>
            </a:r>
            <a:r>
              <a:rPr sz="1000" spc="-14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14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pole</a:t>
            </a:r>
            <a:r>
              <a:rPr sz="1000" spc="-14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as</a:t>
            </a:r>
            <a:r>
              <a:rPr sz="1000" spc="-14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14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first</a:t>
            </a:r>
            <a:r>
              <a:rPr sz="1000" spc="-14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step</a:t>
            </a:r>
            <a:r>
              <a:rPr sz="1000" spc="-14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in</a:t>
            </a:r>
            <a:r>
              <a:rPr sz="1000" spc="-14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14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fumigant</a:t>
            </a:r>
            <a:r>
              <a:rPr sz="1000" spc="-14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applica-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tion.</a:t>
            </a:r>
            <a:r>
              <a:rPr sz="1000" spc="-17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Then</a:t>
            </a:r>
            <a:r>
              <a:rPr sz="1000" spc="-17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he</a:t>
            </a:r>
            <a:r>
              <a:rPr sz="1000" spc="-17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adds</a:t>
            </a:r>
            <a:r>
              <a:rPr sz="1000" spc="-17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17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fumigant</a:t>
            </a:r>
            <a:r>
              <a:rPr sz="1000" spc="-17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chemical</a:t>
            </a:r>
            <a:r>
              <a:rPr sz="1000" spc="-17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and</a:t>
            </a:r>
            <a:r>
              <a:rPr sz="1000" spc="-170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plugs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holes.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In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100" dirty="0">
                <a:latin typeface="Trebuchet MS"/>
                <a:cs typeface="Trebuchet MS"/>
              </a:rPr>
              <a:t>(B),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worker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adds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copper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accelerant</a:t>
            </a:r>
            <a:endParaRPr sz="1000">
              <a:latin typeface="Trebuchet MS"/>
              <a:cs typeface="Trebuchet MS"/>
            </a:endParaRPr>
          </a:p>
          <a:p>
            <a:pPr marL="184150" marR="163830" algn="just">
              <a:lnSpc>
                <a:spcPts val="1100"/>
              </a:lnSpc>
            </a:pPr>
            <a:r>
              <a:rPr sz="1000" spc="-40" dirty="0">
                <a:latin typeface="Trebuchet MS"/>
                <a:cs typeface="Trebuchet MS"/>
              </a:rPr>
              <a:t>to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dazomet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treatment.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Note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plastic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plugs,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which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are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used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to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plug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inspection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and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treatment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holes.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(Photos</a:t>
            </a:r>
            <a:r>
              <a:rPr sz="800" spc="-135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courtesy</a:t>
            </a:r>
            <a:r>
              <a:rPr sz="800" spc="-15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of</a:t>
            </a:r>
            <a:r>
              <a:rPr sz="800" spc="70" dirty="0">
                <a:latin typeface="Trebuchet MS"/>
                <a:cs typeface="Trebuchet MS"/>
              </a:rPr>
              <a:t> </a:t>
            </a:r>
            <a:r>
              <a:rPr sz="800" spc="-5" dirty="0">
                <a:latin typeface="Trebuchet MS"/>
                <a:cs typeface="Trebuchet MS"/>
              </a:rPr>
              <a:t>Oregon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45" dirty="0">
                <a:latin typeface="Trebuchet MS"/>
                <a:cs typeface="Trebuchet MS"/>
              </a:rPr>
              <a:t>State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45" dirty="0">
                <a:latin typeface="Trebuchet MS"/>
                <a:cs typeface="Trebuchet MS"/>
              </a:rPr>
              <a:t>University,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Forest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40" dirty="0">
                <a:latin typeface="Trebuchet MS"/>
                <a:cs typeface="Trebuchet MS"/>
              </a:rPr>
              <a:t>Research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45" dirty="0">
                <a:latin typeface="Trebuchet MS"/>
                <a:cs typeface="Trebuchet MS"/>
              </a:rPr>
              <a:t>Laboratory).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0259" y="3839297"/>
            <a:ext cx="3100705" cy="510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decay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fungi.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fumigants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registered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for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restricted-use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pesticides.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three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cur- </a:t>
            </a:r>
            <a:r>
              <a:rPr sz="1100" dirty="0">
                <a:latin typeface="Times New Roman"/>
                <a:cs typeface="Times New Roman"/>
              </a:rPr>
              <a:t>rently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registered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fumigants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are: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0259" y="4339150"/>
            <a:ext cx="1178560" cy="62674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56540" indent="-243840">
              <a:lnSpc>
                <a:spcPct val="100000"/>
              </a:lnSpc>
              <a:spcBef>
                <a:spcPts val="275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Metam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Sodium,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90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MITC,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90"/>
              </a:spcBef>
              <a:buSzPct val="109090"/>
              <a:buChar char="●"/>
              <a:tabLst>
                <a:tab pos="256540" algn="l"/>
              </a:tabLst>
            </a:pPr>
            <a:r>
              <a:rPr sz="1100" spc="-10" dirty="0">
                <a:latin typeface="Times New Roman"/>
                <a:cs typeface="Times New Roman"/>
              </a:rPr>
              <a:t>Dazomet.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0234" y="5087745"/>
            <a:ext cx="3100705" cy="1780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dirty="0">
                <a:latin typeface="Times New Roman"/>
                <a:cs typeface="Times New Roman"/>
              </a:rPr>
              <a:t>Metam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Times New Roman"/>
                <a:cs typeface="Times New Roman"/>
              </a:rPr>
              <a:t>Sodium:</a:t>
            </a: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Metam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sodium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32.7%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sodium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n-methydithio- </a:t>
            </a:r>
            <a:r>
              <a:rPr sz="1100" dirty="0">
                <a:latin typeface="Times New Roman"/>
                <a:cs typeface="Times New Roman"/>
              </a:rPr>
              <a:t>carbamate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water.</a:t>
            </a:r>
            <a:r>
              <a:rPr sz="1100" dirty="0">
                <a:latin typeface="Times New Roman"/>
                <a:cs typeface="Times New Roman"/>
              </a:rPr>
              <a:t> This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compound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decomposes in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presence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number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compounds, </a:t>
            </a:r>
            <a:r>
              <a:rPr sz="1100" dirty="0">
                <a:latin typeface="Times New Roman"/>
                <a:cs typeface="Times New Roman"/>
              </a:rPr>
              <a:t>but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most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important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MITC.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MITC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then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diffuses </a:t>
            </a:r>
            <a:r>
              <a:rPr sz="1100" dirty="0">
                <a:latin typeface="Times New Roman"/>
                <a:cs typeface="Times New Roman"/>
              </a:rPr>
              <a:t>through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where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kills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established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fungi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remains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4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years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after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application.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Metam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so- </a:t>
            </a:r>
            <a:r>
              <a:rPr sz="1100" dirty="0">
                <a:latin typeface="Times New Roman"/>
                <a:cs typeface="Times New Roman"/>
              </a:rPr>
              <a:t>dium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slightly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volatile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rotten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egg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odor.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also </a:t>
            </a:r>
            <a:r>
              <a:rPr sz="1100" dirty="0">
                <a:latin typeface="Times New Roman"/>
                <a:cs typeface="Times New Roman"/>
              </a:rPr>
              <a:t>very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caustic,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making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PPE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important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applying. </a:t>
            </a:r>
            <a:r>
              <a:rPr sz="1100" dirty="0">
                <a:latin typeface="Times New Roman"/>
                <a:cs typeface="Times New Roman"/>
              </a:rPr>
              <a:t>Metam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sodium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provides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shortest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protective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period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currently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registered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internal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treatments.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0234" y="6992275"/>
            <a:ext cx="3100705" cy="209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5"/>
              </a:lnSpc>
              <a:spcBef>
                <a:spcPts val="100"/>
              </a:spcBef>
            </a:pPr>
            <a:r>
              <a:rPr sz="1100" b="1" spc="-20" dirty="0">
                <a:latin typeface="Times New Roman"/>
                <a:cs typeface="Times New Roman"/>
              </a:rPr>
              <a:t>MITC</a:t>
            </a: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MITC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formulated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purified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form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alumi- </a:t>
            </a:r>
            <a:r>
              <a:rPr sz="1100" dirty="0">
                <a:latin typeface="Times New Roman"/>
                <a:cs typeface="Times New Roman"/>
              </a:rPr>
              <a:t>num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tubes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opened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then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inserted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open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end </a:t>
            </a:r>
            <a:r>
              <a:rPr sz="1100" dirty="0">
                <a:latin typeface="Times New Roman"/>
                <a:cs typeface="Times New Roman"/>
              </a:rPr>
              <a:t>facing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downward,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holes.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MITC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is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solid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below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37°C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(98.6°F)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goes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directly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a </a:t>
            </a:r>
            <a:r>
              <a:rPr sz="1100" dirty="0">
                <a:latin typeface="Times New Roman"/>
                <a:cs typeface="Times New Roman"/>
              </a:rPr>
              <a:t>solid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gas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moves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kill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fungi. </a:t>
            </a:r>
            <a:r>
              <a:rPr sz="1100" dirty="0">
                <a:latin typeface="Times New Roman"/>
                <a:cs typeface="Times New Roman"/>
              </a:rPr>
              <a:t>MITC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application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tends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provide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less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risk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applica- </a:t>
            </a:r>
            <a:r>
              <a:rPr sz="1100" dirty="0">
                <a:latin typeface="Times New Roman"/>
                <a:cs typeface="Times New Roman"/>
              </a:rPr>
              <a:t>tor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exposure,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although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care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must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taken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tem- </a:t>
            </a:r>
            <a:r>
              <a:rPr sz="1100" dirty="0">
                <a:latin typeface="Times New Roman"/>
                <a:cs typeface="Times New Roman"/>
              </a:rPr>
              <a:t>peratures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above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37°C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either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keep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tubes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on </a:t>
            </a:r>
            <a:r>
              <a:rPr sz="1100" dirty="0">
                <a:latin typeface="Times New Roman"/>
                <a:cs typeface="Times New Roman"/>
              </a:rPr>
              <a:t>ice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until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applied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wearing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appropriate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PPE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avoid </a:t>
            </a:r>
            <a:r>
              <a:rPr sz="1100" dirty="0">
                <a:latin typeface="Times New Roman"/>
                <a:cs typeface="Times New Roman"/>
              </a:rPr>
              <a:t>splashes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liquid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chemical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tubes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inserted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holes.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pure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MITC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provides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7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10 </a:t>
            </a:r>
            <a:r>
              <a:rPr sz="1100" dirty="0">
                <a:latin typeface="Times New Roman"/>
                <a:cs typeface="Times New Roman"/>
              </a:rPr>
              <a:t>years of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protection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against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renewed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fungal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attack.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13441" y="3836033"/>
            <a:ext cx="3100705" cy="209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5"/>
              </a:lnSpc>
              <a:spcBef>
                <a:spcPts val="100"/>
              </a:spcBef>
            </a:pPr>
            <a:r>
              <a:rPr sz="1100" b="1" spc="-10" dirty="0">
                <a:latin typeface="Times New Roman"/>
                <a:cs typeface="Times New Roman"/>
              </a:rPr>
              <a:t>Dazomet</a:t>
            </a: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Dazomet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solid,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powder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decomposes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pro- </a:t>
            </a:r>
            <a:r>
              <a:rPr sz="1100" dirty="0">
                <a:latin typeface="Times New Roman"/>
                <a:cs typeface="Times New Roman"/>
              </a:rPr>
              <a:t>duce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MITC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along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number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compounds.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applied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small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amounts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copper </a:t>
            </a:r>
            <a:r>
              <a:rPr sz="1100" dirty="0">
                <a:latin typeface="Times New Roman"/>
                <a:cs typeface="Times New Roman"/>
              </a:rPr>
              <a:t>compound</a:t>
            </a:r>
            <a:r>
              <a:rPr sz="1100" spc="3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like</a:t>
            </a:r>
            <a:r>
              <a:rPr sz="1100" spc="3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copper</a:t>
            </a:r>
            <a:r>
              <a:rPr sz="1100" spc="3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naphthenate</a:t>
            </a:r>
            <a:r>
              <a:rPr sz="1100" spc="3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3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accelerates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decomposition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process.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primary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advantage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Dazomet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easily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applied.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main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drawback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does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decompose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well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unless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moisture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is </a:t>
            </a:r>
            <a:r>
              <a:rPr sz="1100" dirty="0">
                <a:latin typeface="Times New Roman"/>
                <a:cs typeface="Times New Roman"/>
              </a:rPr>
              <a:t>present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wood,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making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them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less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useful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drier </a:t>
            </a:r>
            <a:r>
              <a:rPr sz="1100" dirty="0">
                <a:latin typeface="Times New Roman"/>
                <a:cs typeface="Times New Roman"/>
              </a:rPr>
              <a:t>climates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unless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holes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placed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well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be- </a:t>
            </a:r>
            <a:r>
              <a:rPr sz="1100" dirty="0">
                <a:latin typeface="Times New Roman"/>
                <a:cs typeface="Times New Roman"/>
              </a:rPr>
              <a:t>low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groundline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where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sub-surface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moisture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often </a:t>
            </a:r>
            <a:r>
              <a:rPr sz="1100" dirty="0">
                <a:latin typeface="Times New Roman"/>
                <a:cs typeface="Times New Roman"/>
              </a:rPr>
              <a:t>present.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Dazomet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provides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7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10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years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protection </a:t>
            </a:r>
            <a:r>
              <a:rPr sz="1100" dirty="0">
                <a:latin typeface="Times New Roman"/>
                <a:cs typeface="Times New Roman"/>
              </a:rPr>
              <a:t>against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renewed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fungal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attack.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13441" y="6057962"/>
            <a:ext cx="3100705" cy="1304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spc="-10" dirty="0">
                <a:latin typeface="Times New Roman"/>
                <a:cs typeface="Times New Roman"/>
              </a:rPr>
              <a:t>Water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Times New Roman"/>
                <a:cs typeface="Times New Roman"/>
              </a:rPr>
              <a:t>Diffusible Compounds</a:t>
            </a: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Two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diffusible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boron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systems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registered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for </a:t>
            </a:r>
            <a:r>
              <a:rPr sz="1100" dirty="0">
                <a:latin typeface="Times New Roman"/>
                <a:cs typeface="Times New Roman"/>
              </a:rPr>
              <a:t>internal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decay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control.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Both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produced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rod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form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primarily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boron,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but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one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contains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small </a:t>
            </a:r>
            <a:r>
              <a:rPr sz="1100" dirty="0">
                <a:latin typeface="Times New Roman"/>
                <a:cs typeface="Times New Roman"/>
              </a:rPr>
              <a:t>amounts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copper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well.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Both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systems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appear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 </a:t>
            </a:r>
            <a:r>
              <a:rPr sz="1100" dirty="0">
                <a:latin typeface="Times New Roman"/>
                <a:cs typeface="Times New Roman"/>
              </a:rPr>
              <a:t>perform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similarly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field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trials.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Boron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attractive </a:t>
            </a:r>
            <a:r>
              <a:rPr sz="1100" dirty="0">
                <a:latin typeface="Times New Roman"/>
                <a:cs typeface="Times New Roman"/>
              </a:rPr>
              <a:t>treatment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because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its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low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toxicity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humans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non-</a:t>
            </a:r>
            <a:r>
              <a:rPr sz="1100" dirty="0">
                <a:latin typeface="Times New Roman"/>
                <a:cs typeface="Times New Roman"/>
              </a:rPr>
              <a:t>target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organisms.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13441" y="7486394"/>
            <a:ext cx="3100705" cy="1304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Boron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rods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applied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same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manner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fumi- </a:t>
            </a:r>
            <a:r>
              <a:rPr sz="1100" dirty="0">
                <a:latin typeface="Times New Roman"/>
                <a:cs typeface="Times New Roman"/>
              </a:rPr>
              <a:t>gants,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move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through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along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free </a:t>
            </a:r>
            <a:r>
              <a:rPr sz="1100" dirty="0">
                <a:latin typeface="Times New Roman"/>
                <a:cs typeface="Times New Roman"/>
              </a:rPr>
              <a:t>water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present.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result,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boron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rods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very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sensitive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moisture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conditions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less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effective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protecting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drier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climates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unless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applied well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below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ground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where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moisture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present.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However,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systems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provide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protection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7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10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years </a:t>
            </a:r>
            <a:r>
              <a:rPr sz="1100" dirty="0">
                <a:latin typeface="Times New Roman"/>
                <a:cs typeface="Times New Roman"/>
              </a:rPr>
              <a:t>after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application.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13441" y="8914827"/>
            <a:ext cx="3100705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5"/>
              </a:lnSpc>
              <a:spcBef>
                <a:spcPts val="100"/>
              </a:spcBef>
            </a:pPr>
            <a:r>
              <a:rPr sz="1100" b="1" spc="-60" dirty="0">
                <a:latin typeface="Tahoma"/>
                <a:cs typeface="Tahoma"/>
              </a:rPr>
              <a:t>External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sz="1100" b="1" spc="-65" dirty="0">
                <a:latin typeface="Tahoma"/>
                <a:cs typeface="Tahoma"/>
              </a:rPr>
              <a:t>Preservative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Pastes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ts val="1285"/>
              </a:lnSpc>
            </a:pPr>
            <a:r>
              <a:rPr sz="1100" dirty="0">
                <a:latin typeface="Times New Roman"/>
                <a:cs typeface="Times New Roman"/>
              </a:rPr>
              <a:t>External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decay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occur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both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above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below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ground,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ip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58838" y="458761"/>
            <a:ext cx="3100705" cy="162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but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prevalent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below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ground.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-20" dirty="0">
                <a:latin typeface="Times New Roman"/>
                <a:cs typeface="Times New Roman"/>
              </a:rPr>
              <a:t> type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decay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usually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managed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removing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damaged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chipper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then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applying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supplemen- </a:t>
            </a:r>
            <a:r>
              <a:rPr sz="1100" dirty="0">
                <a:latin typeface="Times New Roman"/>
                <a:cs typeface="Times New Roman"/>
              </a:rPr>
              <a:t>tal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paste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surface.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remove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weakened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because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point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applying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chemical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little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strength.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However,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removing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exposes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lower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levels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possibly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even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preservative.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critical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apply </a:t>
            </a: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form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supplemental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protection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newly</a:t>
            </a:r>
            <a:r>
              <a:rPr sz="1100" spc="-25" dirty="0">
                <a:latin typeface="Times New Roman"/>
                <a:cs typeface="Times New Roman"/>
              </a:rPr>
              <a:t> ex- </a:t>
            </a:r>
            <a:r>
              <a:rPr sz="1100" dirty="0">
                <a:latin typeface="Times New Roman"/>
                <a:cs typeface="Times New Roman"/>
              </a:rPr>
              <a:t>posed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8838" y="2204593"/>
            <a:ext cx="3100705" cy="1145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typical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application,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remove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weakened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 </a:t>
            </a:r>
            <a:r>
              <a:rPr sz="1100" dirty="0">
                <a:latin typeface="Times New Roman"/>
                <a:cs typeface="Times New Roman"/>
              </a:rPr>
              <a:t>using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shovel-</a:t>
            </a:r>
            <a:r>
              <a:rPr sz="1100" dirty="0">
                <a:latin typeface="Times New Roman"/>
                <a:cs typeface="Times New Roman"/>
              </a:rPr>
              <a:t>like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chipper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measure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residual </a:t>
            </a:r>
            <a:r>
              <a:rPr sz="1100" dirty="0">
                <a:latin typeface="Times New Roman"/>
                <a:cs typeface="Times New Roman"/>
              </a:rPr>
              <a:t>circumference to make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sure that pole still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retains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suf- </a:t>
            </a:r>
            <a:r>
              <a:rPr sz="1100" spc="-10" dirty="0">
                <a:latin typeface="Times New Roman"/>
                <a:cs typeface="Times New Roman"/>
              </a:rPr>
              <a:t>ficient </a:t>
            </a:r>
            <a:r>
              <a:rPr sz="1100" dirty="0">
                <a:latin typeface="Times New Roman"/>
                <a:cs typeface="Times New Roman"/>
              </a:rPr>
              <a:t>cross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section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support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load.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Then,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brush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paste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surface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desired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thickness, </a:t>
            </a:r>
            <a:r>
              <a:rPr sz="1100" dirty="0">
                <a:latin typeface="Times New Roman"/>
                <a:cs typeface="Times New Roman"/>
              </a:rPr>
              <a:t>being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sure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push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checks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surface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fea- </a:t>
            </a:r>
            <a:r>
              <a:rPr sz="1100" dirty="0">
                <a:latin typeface="Times New Roman"/>
                <a:cs typeface="Times New Roman"/>
              </a:rPr>
              <a:t>tures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6).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838" y="3474326"/>
            <a:ext cx="3100705" cy="1463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2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usually</a:t>
            </a:r>
            <a:r>
              <a:rPr sz="1100" spc="2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apply</a:t>
            </a:r>
            <a:r>
              <a:rPr sz="1100" spc="2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paste</a:t>
            </a:r>
            <a:r>
              <a:rPr sz="1100" spc="2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2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lowest</a:t>
            </a:r>
            <a:r>
              <a:rPr sz="1100" spc="2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point </a:t>
            </a:r>
            <a:r>
              <a:rPr sz="1100" dirty="0">
                <a:latin typeface="Times New Roman"/>
                <a:cs typeface="Times New Roman"/>
              </a:rPr>
              <a:t>scraped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(typically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3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feet)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slightly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above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groundline.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then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cover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paste-treated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surface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either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plastic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barrier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plastic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coated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paper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 </a:t>
            </a:r>
            <a:r>
              <a:rPr sz="1100" dirty="0">
                <a:latin typeface="Times New Roman"/>
                <a:cs typeface="Times New Roman"/>
              </a:rPr>
              <a:t>protect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chemical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being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lost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surround- </a:t>
            </a:r>
            <a:r>
              <a:rPr sz="1100" dirty="0">
                <a:latin typeface="Times New Roman"/>
                <a:cs typeface="Times New Roman"/>
              </a:rPr>
              <a:t>ing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soil.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Next,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replace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soil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around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pole,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being </a:t>
            </a:r>
            <a:r>
              <a:rPr sz="1100" dirty="0">
                <a:latin typeface="Times New Roman"/>
                <a:cs typeface="Times New Roman"/>
              </a:rPr>
              <a:t>sure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paste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area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covered,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particularly </a:t>
            </a:r>
            <a:r>
              <a:rPr sz="1100" dirty="0">
                <a:latin typeface="Times New Roman"/>
                <a:cs typeface="Times New Roman"/>
              </a:rPr>
              <a:t>above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groundline,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since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pastes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attractive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animals.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8838" y="5061458"/>
            <a:ext cx="3100705" cy="1463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Pastes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formulated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prepared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bandag- </a:t>
            </a:r>
            <a:r>
              <a:rPr sz="1100" dirty="0">
                <a:latin typeface="Times New Roman"/>
                <a:cs typeface="Times New Roman"/>
              </a:rPr>
              <a:t>es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simplify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application;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however,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systems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typically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costly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debates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about </a:t>
            </a:r>
            <a:r>
              <a:rPr sz="1100" dirty="0">
                <a:latin typeface="Times New Roman"/>
                <a:cs typeface="Times New Roman"/>
              </a:rPr>
              <a:t>whether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pastes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bandages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interact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surface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same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degree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brushed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ap- </a:t>
            </a:r>
            <a:r>
              <a:rPr sz="1100" dirty="0">
                <a:latin typeface="Times New Roman"/>
                <a:cs typeface="Times New Roman"/>
              </a:rPr>
              <a:t>plication.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However,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prepared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bandages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useful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when </a:t>
            </a:r>
            <a:r>
              <a:rPr sz="1100" dirty="0">
                <a:latin typeface="Times New Roman"/>
                <a:cs typeface="Times New Roman"/>
              </a:rPr>
              <a:t>old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poles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reused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placed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new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site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when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pole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placed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surrounded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concrete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would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preclude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subsequent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digging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inspections.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8800" y="6650063"/>
            <a:ext cx="3100705" cy="986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i="1" cap="small" spc="-130" dirty="0">
                <a:latin typeface="Trebuchet MS"/>
                <a:cs typeface="Trebuchet MS"/>
              </a:rPr>
              <a:t>Paste</a:t>
            </a:r>
            <a:r>
              <a:rPr sz="1100" b="1" i="1" cap="small" spc="-35" dirty="0">
                <a:latin typeface="Trebuchet MS"/>
                <a:cs typeface="Trebuchet MS"/>
              </a:rPr>
              <a:t> </a:t>
            </a:r>
            <a:r>
              <a:rPr sz="1100" b="1" i="1" cap="small" spc="-135" dirty="0">
                <a:latin typeface="Trebuchet MS"/>
                <a:cs typeface="Trebuchet MS"/>
              </a:rPr>
              <a:t>System</a:t>
            </a:r>
            <a:r>
              <a:rPr sz="1100" b="1" i="1" cap="small" spc="-30" dirty="0">
                <a:latin typeface="Trebuchet MS"/>
                <a:cs typeface="Trebuchet MS"/>
              </a:rPr>
              <a:t> </a:t>
            </a:r>
            <a:r>
              <a:rPr sz="1100" b="1" i="1" cap="small" spc="-10" dirty="0">
                <a:latin typeface="Trebuchet MS"/>
                <a:cs typeface="Trebuchet MS"/>
              </a:rPr>
              <a:t>Components</a:t>
            </a:r>
            <a:endParaRPr sz="1100">
              <a:latin typeface="Trebuchet MS"/>
              <a:cs typeface="Trebuchet MS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Paste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systems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typically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oil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soluble </a:t>
            </a:r>
            <a:r>
              <a:rPr sz="1100" dirty="0">
                <a:latin typeface="Times New Roman"/>
                <a:cs typeface="Times New Roman"/>
              </a:rPr>
              <a:t>components.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most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common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soluble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compo- </a:t>
            </a:r>
            <a:r>
              <a:rPr sz="1100" dirty="0">
                <a:latin typeface="Times New Roman"/>
                <a:cs typeface="Times New Roman"/>
              </a:rPr>
              <a:t>nents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borates.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variety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borates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used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pastes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including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disodium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octaborate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tetrahydrate </a:t>
            </a:r>
            <a:r>
              <a:rPr sz="1100" dirty="0">
                <a:latin typeface="Times New Roman"/>
                <a:cs typeface="Times New Roman"/>
              </a:rPr>
              <a:t>(DOT)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sodium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decaborate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tetrahydrate,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but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62006" y="4194467"/>
            <a:ext cx="3100070" cy="1304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compounds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ultimate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release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boric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acid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dif- </a:t>
            </a:r>
            <a:r>
              <a:rPr sz="1100" dirty="0">
                <a:latin typeface="Times New Roman"/>
                <a:cs typeface="Times New Roman"/>
              </a:rPr>
              <a:t>fuses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moisture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arrest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fungal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at- </a:t>
            </a:r>
            <a:r>
              <a:rPr sz="1100" dirty="0">
                <a:latin typeface="Times New Roman"/>
                <a:cs typeface="Times New Roman"/>
              </a:rPr>
              <a:t>tack.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Borates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relatively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low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non-</a:t>
            </a:r>
            <a:r>
              <a:rPr sz="1100" dirty="0">
                <a:latin typeface="Times New Roman"/>
                <a:cs typeface="Times New Roman"/>
              </a:rPr>
              <a:t>target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tox- </a:t>
            </a:r>
            <a:r>
              <a:rPr sz="1100" dirty="0">
                <a:latin typeface="Times New Roman"/>
                <a:cs typeface="Times New Roman"/>
              </a:rPr>
              <a:t>icity.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common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component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most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pastes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is </a:t>
            </a:r>
            <a:r>
              <a:rPr sz="1100" dirty="0">
                <a:latin typeface="Times New Roman"/>
                <a:cs typeface="Times New Roman"/>
              </a:rPr>
              <a:t>copper,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which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tends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stay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near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surface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pro- </a:t>
            </a:r>
            <a:r>
              <a:rPr sz="1100" dirty="0">
                <a:latin typeface="Times New Roman"/>
                <a:cs typeface="Times New Roman"/>
              </a:rPr>
              <a:t>vide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barrier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against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renewed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fungal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attack.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Cop- </a:t>
            </a:r>
            <a:r>
              <a:rPr sz="1100" dirty="0">
                <a:latin typeface="Times New Roman"/>
                <a:cs typeface="Times New Roman"/>
              </a:rPr>
              <a:t>per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components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pastes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include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copper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naphthenate, </a:t>
            </a:r>
            <a:r>
              <a:rPr sz="1100" dirty="0">
                <a:latin typeface="Times New Roman"/>
                <a:cs typeface="Times New Roman"/>
              </a:rPr>
              <a:t>oxine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copper,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copper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hydroxide.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62006" y="5622899"/>
            <a:ext cx="15817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Examples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pastes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include: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62046" y="5805746"/>
            <a:ext cx="3104515" cy="166814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56540" indent="-243840">
              <a:lnSpc>
                <a:spcPct val="100000"/>
              </a:lnSpc>
              <a:spcBef>
                <a:spcPts val="275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Copper </a:t>
            </a:r>
            <a:r>
              <a:rPr sz="1100" spc="-10" dirty="0">
                <a:latin typeface="Times New Roman"/>
                <a:cs typeface="Times New Roman"/>
              </a:rPr>
              <a:t>naphthenate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90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Copper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hydroxide/sodium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tetraborate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decahydrate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90"/>
              </a:spcBef>
              <a:buSzPct val="109090"/>
              <a:buChar char="●"/>
              <a:tabLst>
                <a:tab pos="256540" algn="l"/>
              </a:tabLst>
            </a:pPr>
            <a:r>
              <a:rPr sz="1100" spc="-10" dirty="0">
                <a:latin typeface="Times New Roman"/>
                <a:cs typeface="Times New Roman"/>
              </a:rPr>
              <a:t>Copper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naphthenate/sodium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octaborate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tetrahydrate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1250"/>
              </a:lnSpc>
              <a:spcBef>
                <a:spcPts val="390"/>
              </a:spcBef>
              <a:buChar char="●"/>
              <a:tabLst>
                <a:tab pos="241300" algn="l"/>
                <a:tab pos="256540" algn="l"/>
              </a:tabLst>
            </a:pP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Times New Roman"/>
                <a:cs typeface="Times New Roman"/>
              </a:rPr>
              <a:t>Oxine</a:t>
            </a:r>
            <a:r>
              <a:rPr sz="1100" spc="110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copper/sodium</a:t>
            </a:r>
            <a:r>
              <a:rPr sz="1100" spc="114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tetraborate</a:t>
            </a:r>
            <a:r>
              <a:rPr sz="1100" spc="114" dirty="0">
                <a:latin typeface="Times New Roman"/>
                <a:cs typeface="Times New Roman"/>
              </a:rPr>
              <a:t>  </a:t>
            </a:r>
            <a:r>
              <a:rPr sz="1100" spc="-10" dirty="0">
                <a:latin typeface="Times New Roman"/>
                <a:cs typeface="Times New Roman"/>
              </a:rPr>
              <a:t>decahydrate/ bifenthrin/tebuconazole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59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Oxine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copper/sodium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tetraborate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decahydrate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8890">
              <a:lnSpc>
                <a:spcPts val="1250"/>
              </a:lnSpc>
              <a:spcBef>
                <a:spcPts val="5"/>
              </a:spcBef>
            </a:pPr>
            <a:r>
              <a:rPr sz="1100" dirty="0">
                <a:latin typeface="Times New Roman"/>
                <a:cs typeface="Times New Roman"/>
              </a:rPr>
              <a:t>External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paste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systems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usually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provide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7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10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years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protection.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874770" y="508000"/>
            <a:ext cx="3074670" cy="2585720"/>
            <a:chOff x="3874770" y="508000"/>
            <a:chExt cx="3074670" cy="258572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0170" y="533400"/>
              <a:ext cx="3023869" cy="253466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887470" y="520700"/>
              <a:ext cx="3049270" cy="2560320"/>
            </a:xfrm>
            <a:custGeom>
              <a:avLst/>
              <a:gdLst/>
              <a:ahLst/>
              <a:cxnLst/>
              <a:rect l="l" t="t" r="r" b="b"/>
              <a:pathLst>
                <a:path w="3049270" h="2560320">
                  <a:moveTo>
                    <a:pt x="0" y="12700"/>
                  </a:moveTo>
                  <a:lnTo>
                    <a:pt x="0" y="2547366"/>
                  </a:lnTo>
                  <a:lnTo>
                    <a:pt x="0" y="2560066"/>
                  </a:lnTo>
                  <a:lnTo>
                    <a:pt x="12700" y="2560066"/>
                  </a:lnTo>
                  <a:lnTo>
                    <a:pt x="3036570" y="2560066"/>
                  </a:lnTo>
                  <a:lnTo>
                    <a:pt x="3049270" y="2560066"/>
                  </a:lnTo>
                  <a:lnTo>
                    <a:pt x="3049270" y="2547366"/>
                  </a:lnTo>
                  <a:lnTo>
                    <a:pt x="3049270" y="12700"/>
                  </a:lnTo>
                  <a:lnTo>
                    <a:pt x="3049270" y="0"/>
                  </a:lnTo>
                  <a:lnTo>
                    <a:pt x="303657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881120" y="3170427"/>
            <a:ext cx="3061970" cy="96583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62865" marR="55244" algn="just">
              <a:lnSpc>
                <a:spcPts val="1100"/>
              </a:lnSpc>
              <a:spcBef>
                <a:spcPts val="545"/>
              </a:spcBef>
            </a:pPr>
            <a:r>
              <a:rPr sz="1000" b="1" spc="-55" dirty="0">
                <a:latin typeface="Tahoma"/>
                <a:cs typeface="Tahoma"/>
              </a:rPr>
              <a:t>Figure</a:t>
            </a:r>
            <a:r>
              <a:rPr sz="1000" b="1" spc="-20" dirty="0">
                <a:latin typeface="Tahoma"/>
                <a:cs typeface="Tahoma"/>
              </a:rPr>
              <a:t> </a:t>
            </a:r>
            <a:r>
              <a:rPr sz="1000" b="1" spc="-95" dirty="0">
                <a:latin typeface="Tahoma"/>
                <a:cs typeface="Tahoma"/>
              </a:rPr>
              <a:t>6:</a:t>
            </a:r>
            <a:r>
              <a:rPr sz="1000" b="1" spc="25" dirty="0">
                <a:latin typeface="Tahoma"/>
                <a:cs typeface="Tahoma"/>
              </a:rPr>
              <a:t> </a:t>
            </a:r>
            <a:r>
              <a:rPr sz="1000" dirty="0">
                <a:latin typeface="Trebuchet MS"/>
                <a:cs typeface="Trebuchet MS"/>
              </a:rPr>
              <a:t>In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a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groundline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treatment,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you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apply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pastes </a:t>
            </a:r>
            <a:r>
              <a:rPr sz="1000" dirty="0">
                <a:latin typeface="Trebuchet MS"/>
                <a:cs typeface="Trebuchet MS"/>
              </a:rPr>
              <a:t>or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wraps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80" dirty="0">
                <a:latin typeface="Trebuchet MS"/>
                <a:cs typeface="Trebuchet MS"/>
              </a:rPr>
              <a:t>at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the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groundline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and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extend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them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down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for </a:t>
            </a:r>
            <a:r>
              <a:rPr sz="1000" spc="-65" dirty="0">
                <a:latin typeface="Trebuchet MS"/>
                <a:cs typeface="Trebuchet MS"/>
              </a:rPr>
              <a:t>18-</a:t>
            </a:r>
            <a:r>
              <a:rPr sz="1000" dirty="0">
                <a:latin typeface="Trebuchet MS"/>
                <a:cs typeface="Trebuchet MS"/>
              </a:rPr>
              <a:t>24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inches.</a:t>
            </a:r>
            <a:r>
              <a:rPr sz="1000" spc="-30" dirty="0">
                <a:latin typeface="Trebuchet MS"/>
                <a:cs typeface="Trebuchet MS"/>
              </a:rPr>
              <a:t> Since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soil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will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be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placed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back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around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the </a:t>
            </a:r>
            <a:r>
              <a:rPr sz="1000" spc="-10" dirty="0">
                <a:latin typeface="Trebuchet MS"/>
                <a:cs typeface="Trebuchet MS"/>
              </a:rPr>
              <a:t>damaged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90" dirty="0">
                <a:latin typeface="Trebuchet MS"/>
                <a:cs typeface="Trebuchet MS"/>
              </a:rPr>
              <a:t>area,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95" dirty="0">
                <a:latin typeface="Trebuchet MS"/>
                <a:cs typeface="Trebuchet MS"/>
              </a:rPr>
              <a:t>it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is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equally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important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to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limit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entry </a:t>
            </a:r>
            <a:r>
              <a:rPr sz="1000" spc="-165" dirty="0">
                <a:latin typeface="Trebuchet MS"/>
                <a:cs typeface="Trebuchet MS"/>
              </a:rPr>
              <a:t>of</a:t>
            </a:r>
            <a:r>
              <a:rPr sz="1000" spc="9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fungi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75" dirty="0">
                <a:latin typeface="Trebuchet MS"/>
                <a:cs typeface="Trebuchet MS"/>
              </a:rPr>
              <a:t>from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110" dirty="0">
                <a:latin typeface="Trebuchet MS"/>
                <a:cs typeface="Trebuchet MS"/>
              </a:rPr>
              <a:t>the</a:t>
            </a:r>
            <a:r>
              <a:rPr sz="1000" spc="3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surrounding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95" dirty="0">
                <a:latin typeface="Trebuchet MS"/>
                <a:cs typeface="Trebuchet MS"/>
              </a:rPr>
              <a:t>soil.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(</a:t>
            </a:r>
            <a:r>
              <a:rPr sz="800" spc="-50" dirty="0">
                <a:latin typeface="Trebuchet MS"/>
                <a:cs typeface="Trebuchet MS"/>
              </a:rPr>
              <a:t>Photos</a:t>
            </a:r>
            <a:r>
              <a:rPr sz="800" spc="-10" dirty="0">
                <a:latin typeface="Trebuchet MS"/>
                <a:cs typeface="Trebuchet MS"/>
              </a:rPr>
              <a:t> </a:t>
            </a:r>
            <a:r>
              <a:rPr sz="800" spc="-45" dirty="0">
                <a:latin typeface="Trebuchet MS"/>
                <a:cs typeface="Trebuchet MS"/>
              </a:rPr>
              <a:t>courtesy</a:t>
            </a:r>
            <a:r>
              <a:rPr sz="800" spc="-15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of</a:t>
            </a:r>
            <a:r>
              <a:rPr sz="800" spc="120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Oregon </a:t>
            </a:r>
            <a:r>
              <a:rPr sz="800" spc="-50" dirty="0">
                <a:latin typeface="Trebuchet MS"/>
                <a:cs typeface="Trebuchet MS"/>
              </a:rPr>
              <a:t>State</a:t>
            </a:r>
            <a:r>
              <a:rPr sz="800" spc="-30" dirty="0">
                <a:latin typeface="Trebuchet MS"/>
                <a:cs typeface="Trebuchet MS"/>
              </a:rPr>
              <a:t> </a:t>
            </a:r>
            <a:r>
              <a:rPr sz="800" spc="-50" dirty="0">
                <a:latin typeface="Trebuchet MS"/>
                <a:cs typeface="Trebuchet MS"/>
              </a:rPr>
              <a:t>University,</a:t>
            </a:r>
            <a:r>
              <a:rPr sz="800" spc="-30" dirty="0">
                <a:latin typeface="Trebuchet MS"/>
                <a:cs typeface="Trebuchet MS"/>
              </a:rPr>
              <a:t> </a:t>
            </a:r>
            <a:r>
              <a:rPr sz="800" spc="-40" dirty="0">
                <a:latin typeface="Trebuchet MS"/>
                <a:cs typeface="Trebuchet MS"/>
              </a:rPr>
              <a:t>Forest</a:t>
            </a:r>
            <a:r>
              <a:rPr sz="800" spc="-30" dirty="0">
                <a:latin typeface="Trebuchet MS"/>
                <a:cs typeface="Trebuchet MS"/>
              </a:rPr>
              <a:t> </a:t>
            </a:r>
            <a:r>
              <a:rPr sz="800" spc="-45" dirty="0">
                <a:latin typeface="Trebuchet MS"/>
                <a:cs typeface="Trebuchet MS"/>
              </a:rPr>
              <a:t>Research</a:t>
            </a:r>
            <a:r>
              <a:rPr sz="800" spc="-30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Laboratory).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4200" y="7849361"/>
            <a:ext cx="6352540" cy="37846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365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Treating</a:t>
            </a:r>
            <a:r>
              <a:rPr sz="1800" b="1" spc="2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Wood</a:t>
            </a:r>
            <a:r>
              <a:rPr sz="1800" b="1" spc="2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800" b="1" spc="2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Residential</a:t>
            </a:r>
            <a:r>
              <a:rPr sz="1800" b="1" spc="2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ahoma"/>
                <a:cs typeface="Tahoma"/>
              </a:rPr>
              <a:t>Settings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24350" y="8367859"/>
            <a:ext cx="27343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xposed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common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architectural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feature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24350" y="8526558"/>
            <a:ext cx="27349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many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homes.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Examples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include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decks,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cedar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6101" y="8205831"/>
            <a:ext cx="3113405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-5" dirty="0">
                <a:latin typeface="Times New Roman"/>
                <a:cs typeface="Times New Roman"/>
              </a:rPr>
              <a:t>E</a:t>
            </a:r>
            <a:r>
              <a:rPr sz="1100" spc="-15" dirty="0">
                <a:latin typeface="Times New Roman"/>
                <a:cs typeface="Times New Roman"/>
              </a:rPr>
              <a:t>s</a:t>
            </a:r>
            <a:r>
              <a:rPr sz="1100" spc="10" dirty="0">
                <a:latin typeface="Times New Roman"/>
                <a:cs typeface="Times New Roman"/>
              </a:rPr>
              <a:t>h</a:t>
            </a:r>
            <a:r>
              <a:rPr sz="1100" spc="15" dirty="0">
                <a:latin typeface="Times New Roman"/>
                <a:cs typeface="Times New Roman"/>
              </a:rPr>
              <a:t>i</a:t>
            </a:r>
            <a:r>
              <a:rPr sz="1100" spc="-15" dirty="0">
                <a:latin typeface="Times New Roman"/>
                <a:cs typeface="Times New Roman"/>
              </a:rPr>
              <a:t>n</a:t>
            </a:r>
            <a:r>
              <a:rPr sz="1100" spc="-5" dirty="0">
                <a:latin typeface="Times New Roman"/>
                <a:cs typeface="Times New Roman"/>
              </a:rPr>
              <a:t>g</a:t>
            </a:r>
            <a:r>
              <a:rPr sz="1100" spc="-20" dirty="0">
                <a:latin typeface="Times New Roman"/>
                <a:cs typeface="Times New Roman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siding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roofing,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log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homes.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8755" y="8843957"/>
            <a:ext cx="3100070" cy="35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Treating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such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different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situations </a:t>
            </a:r>
            <a:r>
              <a:rPr sz="1100" spc="-30" dirty="0">
                <a:latin typeface="Times New Roman"/>
                <a:cs typeface="Times New Roman"/>
              </a:rPr>
              <a:t>we’ve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discussed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because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greater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risk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expo-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61961" y="8367720"/>
            <a:ext cx="3100705" cy="828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sure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public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(i.e.,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homeowners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others)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during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application.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Also,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most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commonly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 </a:t>
            </a:r>
            <a:r>
              <a:rPr sz="1100" dirty="0">
                <a:latin typeface="Times New Roman"/>
                <a:cs typeface="Times New Roman"/>
              </a:rPr>
              <a:t>preservatives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(creosote,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penta,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CCA,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 </a:t>
            </a:r>
            <a:r>
              <a:rPr sz="1100" spc="-10" dirty="0">
                <a:latin typeface="Times New Roman"/>
                <a:cs typeface="Times New Roman"/>
              </a:rPr>
              <a:t>ACQ)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not </a:t>
            </a:r>
            <a:r>
              <a:rPr sz="1100" dirty="0">
                <a:latin typeface="Times New Roman"/>
                <a:cs typeface="Times New Roman"/>
              </a:rPr>
              <a:t>available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such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treatments.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important </a:t>
            </a:r>
            <a:r>
              <a:rPr sz="1100" dirty="0">
                <a:latin typeface="Times New Roman"/>
                <a:cs typeface="Times New Roman"/>
              </a:rPr>
              <a:t>issues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notification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applying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pesticide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ip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7507684" y="6572694"/>
            <a:ext cx="143510" cy="727075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100" dirty="0">
                <a:solidFill>
                  <a:srgbClr val="FFFFFF"/>
                </a:solidFill>
                <a:latin typeface="Trebuchet MS"/>
                <a:cs typeface="Trebuchet MS"/>
              </a:rPr>
              <a:t>SECTION</a:t>
            </a:r>
            <a:r>
              <a:rPr sz="800" b="1" spc="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35" dirty="0">
                <a:solidFill>
                  <a:srgbClr val="FFFFFF"/>
                </a:solidFill>
                <a:latin typeface="Trebuchet MS"/>
                <a:cs typeface="Trebuchet MS"/>
              </a:rPr>
              <a:t>VII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79084" y="6572694"/>
            <a:ext cx="143510" cy="883285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-20" dirty="0">
                <a:solidFill>
                  <a:srgbClr val="FFFFFF"/>
                </a:solidFill>
                <a:latin typeface="Trebuchet MS"/>
                <a:cs typeface="Trebuchet MS"/>
              </a:rPr>
              <a:t>Applying</a:t>
            </a:r>
            <a:r>
              <a:rPr sz="8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Trebuchet MS"/>
                <a:cs typeface="Trebuchet MS"/>
              </a:rPr>
              <a:t>Pesticides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0259" y="458813"/>
            <a:ext cx="3100070" cy="1463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residential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areas.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We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cover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this </a:t>
            </a:r>
            <a:r>
              <a:rPr sz="1100" spc="-10" dirty="0">
                <a:latin typeface="Times New Roman"/>
                <a:cs typeface="Times New Roman"/>
              </a:rPr>
              <a:t>section.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614"/>
              </a:lnSpc>
              <a:spcBef>
                <a:spcPts val="850"/>
              </a:spcBef>
            </a:pPr>
            <a:r>
              <a:rPr sz="1400" b="1" spc="-65" dirty="0">
                <a:latin typeface="Tahoma"/>
                <a:cs typeface="Tahoma"/>
              </a:rPr>
              <a:t>Notice</a:t>
            </a:r>
            <a:r>
              <a:rPr sz="1400" b="1" spc="-80" dirty="0">
                <a:latin typeface="Tahoma"/>
                <a:cs typeface="Tahoma"/>
              </a:rPr>
              <a:t> </a:t>
            </a:r>
            <a:r>
              <a:rPr sz="1400" b="1" spc="-40" dirty="0">
                <a:latin typeface="Tahoma"/>
                <a:cs typeface="Tahoma"/>
              </a:rPr>
              <a:t>of</a:t>
            </a:r>
            <a:r>
              <a:rPr sz="1400" b="1" spc="-7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Application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residential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application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application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residential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structure,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including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facilities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fur- </a:t>
            </a:r>
            <a:r>
              <a:rPr sz="1100" dirty="0">
                <a:latin typeface="Times New Roman"/>
                <a:cs typeface="Times New Roman"/>
              </a:rPr>
              <a:t>nishings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pertaining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such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structure.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Applying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bo- </a:t>
            </a:r>
            <a:r>
              <a:rPr sz="1100" dirty="0">
                <a:latin typeface="Times New Roman"/>
                <a:cs typeface="Times New Roman"/>
              </a:rPr>
              <a:t>rates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exterior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log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home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example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a </a:t>
            </a:r>
            <a:r>
              <a:rPr sz="1100" dirty="0">
                <a:latin typeface="Times New Roman"/>
                <a:cs typeface="Times New Roman"/>
              </a:rPr>
              <a:t>residential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application.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0259" y="2046147"/>
            <a:ext cx="3100705" cy="828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must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give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notice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applications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your </a:t>
            </a:r>
            <a:r>
              <a:rPr sz="1100" dirty="0">
                <a:latin typeface="Times New Roman"/>
                <a:cs typeface="Times New Roman"/>
              </a:rPr>
              <a:t>customer,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sometimes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residents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buildings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as </a:t>
            </a:r>
            <a:r>
              <a:rPr sz="1100" dirty="0">
                <a:latin typeface="Times New Roman"/>
                <a:cs typeface="Times New Roman"/>
              </a:rPr>
              <a:t>well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(note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customer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resident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may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same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person).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both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pre-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post- </a:t>
            </a:r>
            <a:r>
              <a:rPr sz="1100" dirty="0">
                <a:latin typeface="Times New Roman"/>
                <a:cs typeface="Times New Roman"/>
              </a:rPr>
              <a:t>application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notification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requirements.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0259" y="2998482"/>
            <a:ext cx="3100705" cy="715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5"/>
              </a:lnSpc>
              <a:spcBef>
                <a:spcPts val="100"/>
              </a:spcBef>
            </a:pPr>
            <a:r>
              <a:rPr sz="1100" b="1" spc="-95" dirty="0">
                <a:latin typeface="Tahoma"/>
                <a:cs typeface="Tahoma"/>
              </a:rPr>
              <a:t>Terms</a:t>
            </a:r>
            <a:r>
              <a:rPr sz="1100" b="1" spc="-55" dirty="0">
                <a:latin typeface="Tahoma"/>
                <a:cs typeface="Tahoma"/>
              </a:rPr>
              <a:t> </a:t>
            </a:r>
            <a:r>
              <a:rPr sz="1100" b="1" spc="-50" dirty="0">
                <a:latin typeface="Tahoma"/>
                <a:cs typeface="Tahoma"/>
              </a:rPr>
              <a:t>to</a:t>
            </a:r>
            <a:r>
              <a:rPr sz="1100" b="1" spc="-55" dirty="0">
                <a:latin typeface="Tahoma"/>
                <a:cs typeface="Tahoma"/>
              </a:rPr>
              <a:t> </a:t>
            </a:r>
            <a:r>
              <a:rPr sz="1100" b="1" spc="-20" dirty="0">
                <a:latin typeface="Tahoma"/>
                <a:cs typeface="Tahoma"/>
              </a:rPr>
              <a:t>Know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ts val="1285"/>
              </a:lnSpc>
            </a:pPr>
            <a:r>
              <a:rPr sz="1100" dirty="0">
                <a:latin typeface="Times New Roman"/>
                <a:cs typeface="Times New Roman"/>
              </a:rPr>
              <a:t>First,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must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define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terms: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1250"/>
              </a:lnSpc>
              <a:spcBef>
                <a:spcPts val="390"/>
              </a:spcBef>
              <a:buChar char="●"/>
              <a:tabLst>
                <a:tab pos="241300" algn="l"/>
                <a:tab pos="256540" algn="l"/>
              </a:tabLst>
            </a:pP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residential</a:t>
            </a:r>
            <a:r>
              <a:rPr sz="1100" i="1" spc="-35" dirty="0">
                <a:latin typeface="Times New Roman"/>
                <a:cs typeface="Times New Roman"/>
                <a:hlinkClick r:id="" action="ppaction://noactio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structure</a:t>
            </a:r>
            <a:r>
              <a:rPr sz="1100" i="1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building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wholly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or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part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human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residence.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0259" y="3725252"/>
            <a:ext cx="3100070" cy="291592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40665" marR="5080" indent="-228600" algn="just">
              <a:lnSpc>
                <a:spcPts val="1250"/>
              </a:lnSpc>
              <a:spcBef>
                <a:spcPts val="200"/>
              </a:spcBef>
              <a:buSzPct val="109090"/>
              <a:buChar char="●"/>
              <a:tabLst>
                <a:tab pos="240665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A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residential</a:t>
            </a:r>
            <a:r>
              <a:rPr sz="1100" i="1" spc="15" dirty="0">
                <a:latin typeface="Times New Roman"/>
                <a:cs typeface="Times New Roman"/>
                <a:hlinkClick r:id="" action="ppaction://noactio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application</a:t>
            </a:r>
            <a:r>
              <a:rPr sz="1100" i="1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application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residential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structure,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including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perimeter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bar- </a:t>
            </a:r>
            <a:r>
              <a:rPr sz="1100" dirty="0">
                <a:latin typeface="Times New Roman"/>
                <a:cs typeface="Times New Roman"/>
              </a:rPr>
              <a:t>rier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applications.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 algn="just">
              <a:lnSpc>
                <a:spcPts val="1250"/>
              </a:lnSpc>
              <a:spcBef>
                <a:spcPts val="359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A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resident</a:t>
            </a:r>
            <a:r>
              <a:rPr sz="1100" i="1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person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residing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residential structure.</a:t>
            </a:r>
            <a:endParaRPr sz="1100">
              <a:latin typeface="Times New Roman"/>
              <a:cs typeface="Times New Roman"/>
            </a:endParaRPr>
          </a:p>
          <a:p>
            <a:pPr marL="256540" indent="-243840" algn="just">
              <a:lnSpc>
                <a:spcPts val="1285"/>
              </a:lnSpc>
              <a:spcBef>
                <a:spcPts val="259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Times New Roman"/>
                <a:cs typeface="Times New Roman"/>
                <a:hlinkClick r:id="" action="ppaction://noaction"/>
              </a:rPr>
              <a:t>dwelling</a:t>
            </a:r>
            <a:r>
              <a:rPr sz="1100" i="1" spc="-25" dirty="0">
                <a:latin typeface="Times New Roman"/>
                <a:cs typeface="Times New Roman"/>
                <a:hlinkClick r:id="" action="ppaction://noactio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unit</a:t>
            </a:r>
            <a:r>
              <a:rPr sz="1100" i="1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part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residential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structure</a:t>
            </a:r>
            <a:endParaRPr sz="1100">
              <a:latin typeface="Times New Roman"/>
              <a:cs typeface="Times New Roman"/>
            </a:endParaRPr>
          </a:p>
          <a:p>
            <a:pPr marL="241300" algn="just">
              <a:lnSpc>
                <a:spcPts val="1285"/>
              </a:lnSpc>
            </a:pP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residence by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 </a:t>
            </a:r>
            <a:r>
              <a:rPr sz="1100" spc="-10" dirty="0">
                <a:latin typeface="Times New Roman"/>
                <a:cs typeface="Times New Roman"/>
              </a:rPr>
              <a:t>household.</a:t>
            </a:r>
            <a:endParaRPr sz="1100">
              <a:latin typeface="Times New Roman"/>
              <a:cs typeface="Times New Roman"/>
            </a:endParaRPr>
          </a:p>
          <a:p>
            <a:pPr marL="240665" marR="5080" indent="-228600" algn="just">
              <a:lnSpc>
                <a:spcPts val="1250"/>
              </a:lnSpc>
              <a:spcBef>
                <a:spcPts val="390"/>
              </a:spcBef>
              <a:buSzPct val="109090"/>
              <a:buChar char="●"/>
              <a:tabLst>
                <a:tab pos="240665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A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common</a:t>
            </a:r>
            <a:r>
              <a:rPr sz="1100" i="1" spc="-35" dirty="0">
                <a:latin typeface="Times New Roman"/>
                <a:cs typeface="Times New Roman"/>
                <a:hlinkClick r:id="" action="ppaction://noactio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area</a:t>
            </a:r>
            <a:r>
              <a:rPr sz="1100" i="1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area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residential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structure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accessible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residents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part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any </a:t>
            </a:r>
            <a:r>
              <a:rPr sz="1100" dirty="0">
                <a:latin typeface="Times New Roman"/>
                <a:cs typeface="Times New Roman"/>
              </a:rPr>
              <a:t>individual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dwelling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unit.</a:t>
            </a:r>
            <a:endParaRPr sz="1100">
              <a:latin typeface="Times New Roman"/>
              <a:cs typeface="Times New Roman"/>
            </a:endParaRPr>
          </a:p>
          <a:p>
            <a:pPr marL="240665" marR="5080" indent="-228600" algn="just">
              <a:lnSpc>
                <a:spcPts val="1250"/>
              </a:lnSpc>
              <a:spcBef>
                <a:spcPts val="360"/>
              </a:spcBef>
              <a:buSzPct val="109090"/>
              <a:buChar char="●"/>
              <a:tabLst>
                <a:tab pos="240665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30" dirty="0">
                <a:latin typeface="Times New Roman"/>
                <a:cs typeface="Times New Roman"/>
              </a:rPr>
              <a:t>Your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customer</a:t>
            </a:r>
            <a:r>
              <a:rPr sz="1100" i="1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person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who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hires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y</a:t>
            </a:r>
            <a:r>
              <a:rPr sz="1100" spc="-10" dirty="0">
                <a:latin typeface="Times New Roman"/>
                <a:cs typeface="Times New Roman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u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</a:t>
            </a:r>
            <a:r>
              <a:rPr sz="1100" spc="15" dirty="0">
                <a:latin typeface="Times New Roman"/>
                <a:cs typeface="Times New Roman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e </a:t>
            </a:r>
            <a:r>
              <a:rPr sz="1100" spc="15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application.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person</a:t>
            </a:r>
            <a:r>
              <a:rPr sz="1100" spc="5" dirty="0">
                <a:latin typeface="Times New Roman"/>
                <a:cs typeface="Times New Roman"/>
              </a:rPr>
              <a:t> m</a:t>
            </a:r>
            <a:r>
              <a:rPr sz="1100" spc="-15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y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resident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(e.g.,</a:t>
            </a:r>
            <a:r>
              <a:rPr sz="1100" dirty="0">
                <a:latin typeface="Times New Roman"/>
                <a:cs typeface="Times New Roman"/>
              </a:rPr>
              <a:t> a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homeowner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who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hires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y</a:t>
            </a:r>
            <a:r>
              <a:rPr sz="1100" spc="-10" dirty="0">
                <a:latin typeface="Times New Roman"/>
                <a:cs typeface="Times New Roman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u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</a:t>
            </a:r>
            <a:r>
              <a:rPr sz="1100" spc="15" dirty="0">
                <a:latin typeface="Times New Roman"/>
                <a:cs typeface="Times New Roman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applications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their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home).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Or,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customer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</a:t>
            </a:r>
            <a:r>
              <a:rPr sz="1100" spc="-15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not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resident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(e.g.,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landlord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who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hires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y</a:t>
            </a:r>
            <a:r>
              <a:rPr sz="1100" spc="-10" dirty="0">
                <a:latin typeface="Times New Roman"/>
                <a:cs typeface="Times New Roman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u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</a:t>
            </a:r>
            <a:r>
              <a:rPr sz="1100" spc="15" dirty="0">
                <a:latin typeface="Times New Roman"/>
                <a:cs typeface="Times New Roman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applications</a:t>
            </a:r>
            <a:r>
              <a:rPr sz="1100" dirty="0">
                <a:latin typeface="Times New Roman"/>
                <a:cs typeface="Times New Roman"/>
              </a:rPr>
              <a:t> to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apartment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complex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own,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but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o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not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re-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side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in).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0252" y="6658636"/>
            <a:ext cx="2213610" cy="93535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400" b="1" spc="-70" dirty="0">
                <a:latin typeface="Tahoma"/>
                <a:cs typeface="Tahoma"/>
              </a:rPr>
              <a:t>Information </a:t>
            </a:r>
            <a:r>
              <a:rPr sz="1400" b="1" spc="-50" dirty="0">
                <a:latin typeface="Tahoma"/>
                <a:cs typeface="Tahoma"/>
              </a:rPr>
              <a:t>to</a:t>
            </a:r>
            <a:r>
              <a:rPr sz="1400" b="1" spc="-6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Customers</a:t>
            </a:r>
            <a:endParaRPr sz="1400">
              <a:latin typeface="Tahoma"/>
              <a:cs typeface="Tahoma"/>
            </a:endParaRPr>
          </a:p>
          <a:p>
            <a:pPr marL="241300" marR="5080" indent="-229235" algn="just">
              <a:lnSpc>
                <a:spcPct val="91200"/>
              </a:lnSpc>
              <a:spcBef>
                <a:spcPts val="790"/>
              </a:spcBef>
            </a:pPr>
            <a:r>
              <a:rPr sz="1600" spc="-114" dirty="0">
                <a:latin typeface="Yu Gothic"/>
                <a:cs typeface="Yu Gothic"/>
              </a:rPr>
              <a:t>☞</a:t>
            </a:r>
            <a:r>
              <a:rPr sz="1600" spc="-160" dirty="0">
                <a:latin typeface="Yu Gothic"/>
                <a:cs typeface="Yu Gothic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Commercial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applicators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for-</a:t>
            </a:r>
            <a:r>
              <a:rPr sz="1100" spc="5" dirty="0">
                <a:latin typeface="Times New Roman"/>
                <a:cs typeface="Times New Roman"/>
              </a:rPr>
              <a:t>hire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r>
              <a:rPr sz="1100" spc="-5" dirty="0">
                <a:latin typeface="Times New Roman"/>
                <a:cs typeface="Times New Roman"/>
              </a:rPr>
              <a:t>re </a:t>
            </a:r>
            <a:r>
              <a:rPr sz="1100" spc="5" dirty="0">
                <a:latin typeface="Times New Roman"/>
                <a:cs typeface="Times New Roman"/>
              </a:rPr>
              <a:t>required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provide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notice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of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pesti- </a:t>
            </a:r>
            <a:r>
              <a:rPr sz="1100" spc="-10" dirty="0">
                <a:latin typeface="Times New Roman"/>
                <a:cs typeface="Times New Roman"/>
              </a:rPr>
              <a:t>cide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applications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their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customers.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0310" y="7718068"/>
            <a:ext cx="2213610" cy="1463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229235">
              <a:lnSpc>
                <a:spcPts val="1250"/>
              </a:lnSpc>
              <a:spcBef>
                <a:spcPts val="200"/>
              </a:spcBef>
            </a:pPr>
            <a:r>
              <a:rPr sz="1100" b="1" spc="-80" dirty="0">
                <a:latin typeface="Tahoma"/>
                <a:cs typeface="Tahoma"/>
              </a:rPr>
              <a:t>Pre-</a:t>
            </a:r>
            <a:r>
              <a:rPr sz="1100" b="1" spc="-45" dirty="0">
                <a:latin typeface="Tahoma"/>
                <a:cs typeface="Tahoma"/>
              </a:rPr>
              <a:t>Application</a:t>
            </a:r>
            <a:r>
              <a:rPr sz="1100" b="1" spc="15" dirty="0">
                <a:latin typeface="Tahoma"/>
                <a:cs typeface="Tahoma"/>
              </a:rPr>
              <a:t> </a:t>
            </a:r>
            <a:r>
              <a:rPr sz="1100" b="1" spc="-75" dirty="0">
                <a:latin typeface="Tahoma"/>
                <a:cs typeface="Tahoma"/>
              </a:rPr>
              <a:t>Information</a:t>
            </a:r>
            <a:r>
              <a:rPr sz="1100" b="1" spc="15" dirty="0">
                <a:latin typeface="Tahoma"/>
                <a:cs typeface="Tahoma"/>
              </a:rPr>
              <a:t> </a:t>
            </a:r>
            <a:r>
              <a:rPr sz="1100" b="1" spc="-25" dirty="0">
                <a:latin typeface="Tahoma"/>
                <a:cs typeface="Tahoma"/>
              </a:rPr>
              <a:t>to </a:t>
            </a:r>
            <a:r>
              <a:rPr sz="1100" b="1" spc="-10" dirty="0">
                <a:latin typeface="Tahoma"/>
                <a:cs typeface="Tahoma"/>
              </a:rPr>
              <a:t>Customer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</a:pPr>
            <a:r>
              <a:rPr sz="1100" dirty="0">
                <a:latin typeface="Times New Roman"/>
                <a:cs typeface="Times New Roman"/>
              </a:rPr>
              <a:t>Before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make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first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residential </a:t>
            </a:r>
            <a:r>
              <a:rPr sz="1100" dirty="0">
                <a:latin typeface="Times New Roman"/>
                <a:cs typeface="Times New Roman"/>
              </a:rPr>
              <a:t>application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customer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must</a:t>
            </a:r>
            <a:r>
              <a:rPr sz="1100" spc="-25" dirty="0">
                <a:latin typeface="Times New Roman"/>
                <a:cs typeface="Times New Roman"/>
              </a:rPr>
              <a:t> of- </a:t>
            </a:r>
            <a:r>
              <a:rPr sz="1100" dirty="0">
                <a:latin typeface="Times New Roman"/>
                <a:cs typeface="Times New Roman"/>
              </a:rPr>
              <a:t>fer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writing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provide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customer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pre-application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information.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customer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does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request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 </a:t>
            </a:r>
            <a:r>
              <a:rPr sz="1100" spc="-10" dirty="0">
                <a:latin typeface="Times New Roman"/>
                <a:cs typeface="Times New Roman"/>
              </a:rPr>
              <a:t>information,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must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provide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writing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Times New Roman"/>
                <a:cs typeface="Times New Roman"/>
              </a:rPr>
              <a:t>before </a:t>
            </a:r>
            <a:r>
              <a:rPr sz="1100" dirty="0">
                <a:latin typeface="Times New Roman"/>
                <a:cs typeface="Times New Roman"/>
              </a:rPr>
              <a:t>making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first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application.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You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must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13529" y="458813"/>
            <a:ext cx="3100070" cy="35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repeat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offer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annually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continuing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con- </a:t>
            </a:r>
            <a:r>
              <a:rPr sz="1100" dirty="0">
                <a:latin typeface="Times New Roman"/>
                <a:cs typeface="Times New Roman"/>
              </a:rPr>
              <a:t>tract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same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customer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year.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13523" y="935049"/>
            <a:ext cx="3100705" cy="146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spc="-90" dirty="0">
                <a:latin typeface="Tahoma"/>
                <a:cs typeface="Tahoma"/>
              </a:rPr>
              <a:t>Post-</a:t>
            </a:r>
            <a:r>
              <a:rPr sz="1100" b="1" spc="-45" dirty="0">
                <a:latin typeface="Tahoma"/>
                <a:cs typeface="Tahoma"/>
              </a:rPr>
              <a:t>Application</a:t>
            </a:r>
            <a:r>
              <a:rPr sz="1100" b="1" spc="-10" dirty="0">
                <a:latin typeface="Tahoma"/>
                <a:cs typeface="Tahoma"/>
              </a:rPr>
              <a:t> </a:t>
            </a:r>
            <a:r>
              <a:rPr sz="1100" b="1" spc="-75" dirty="0">
                <a:latin typeface="Tahoma"/>
                <a:cs typeface="Tahoma"/>
              </a:rPr>
              <a:t>Information</a:t>
            </a:r>
            <a:r>
              <a:rPr sz="1100" b="1" spc="-5" dirty="0">
                <a:latin typeface="Tahoma"/>
                <a:cs typeface="Tahoma"/>
              </a:rPr>
              <a:t> </a:t>
            </a:r>
            <a:r>
              <a:rPr sz="1100" b="1" spc="-50" dirty="0">
                <a:latin typeface="Tahoma"/>
                <a:cs typeface="Tahoma"/>
              </a:rPr>
              <a:t>to</a:t>
            </a:r>
            <a:r>
              <a:rPr sz="1100" b="1" spc="-5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Customer</a:t>
            </a:r>
            <a:endParaRPr sz="1100">
              <a:latin typeface="Tahoma"/>
              <a:cs typeface="Tahoma"/>
            </a:endParaRPr>
          </a:p>
          <a:p>
            <a:pPr marL="12700" marR="5080" indent="-635" algn="just">
              <a:lnSpc>
                <a:spcPts val="125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requirement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notification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after</a:t>
            </a:r>
            <a:r>
              <a:rPr sz="1100" b="1" spc="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each </a:t>
            </a:r>
            <a:r>
              <a:rPr sz="1100" dirty="0">
                <a:latin typeface="Times New Roman"/>
                <a:cs typeface="Times New Roman"/>
              </a:rPr>
              <a:t>application.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Each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time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make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applica- </a:t>
            </a:r>
            <a:r>
              <a:rPr sz="1100" dirty="0">
                <a:latin typeface="Times New Roman"/>
                <a:cs typeface="Times New Roman"/>
              </a:rPr>
              <a:t>tion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for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customer,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you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must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provide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customer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with </a:t>
            </a:r>
            <a:r>
              <a:rPr sz="1100" dirty="0">
                <a:latin typeface="Times New Roman"/>
                <a:cs typeface="Times New Roman"/>
              </a:rPr>
              <a:t>written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post-</a:t>
            </a:r>
            <a:r>
              <a:rPr sz="1100" dirty="0">
                <a:latin typeface="Times New Roman"/>
                <a:cs typeface="Times New Roman"/>
              </a:rPr>
              <a:t>application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information.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91200"/>
              </a:lnSpc>
              <a:spcBef>
                <a:spcPts val="820"/>
              </a:spcBef>
            </a:pPr>
            <a:r>
              <a:rPr sz="1600" spc="-114" dirty="0">
                <a:latin typeface="Yu Gothic"/>
                <a:cs typeface="Yu Gothic"/>
              </a:rPr>
              <a:t>☞</a:t>
            </a:r>
            <a:r>
              <a:rPr sz="1600" spc="-160" dirty="0">
                <a:latin typeface="Yu Gothic"/>
                <a:cs typeface="Yu Gothic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Note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that</a:t>
            </a:r>
            <a:r>
              <a:rPr sz="1100" spc="-5" dirty="0">
                <a:latin typeface="Times New Roman"/>
                <a:cs typeface="Times New Roman"/>
              </a:rPr>
              <a:t> it d</a:t>
            </a:r>
            <a:r>
              <a:rPr sz="1100" dirty="0">
                <a:latin typeface="Times New Roman"/>
                <a:cs typeface="Times New Roman"/>
              </a:rPr>
              <a:t>o</a:t>
            </a:r>
            <a:r>
              <a:rPr sz="1100" spc="5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not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matter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if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customer</a:t>
            </a:r>
            <a:r>
              <a:rPr sz="1100" spc="-5" dirty="0">
                <a:latin typeface="Times New Roman"/>
                <a:cs typeface="Times New Roman"/>
              </a:rPr>
              <a:t> wanted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or</a:t>
            </a:r>
            <a:r>
              <a:rPr sz="1100" spc="-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did</a:t>
            </a:r>
            <a:r>
              <a:rPr sz="1100" spc="-10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not</a:t>
            </a:r>
            <a:r>
              <a:rPr sz="1100" spc="-10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want</a:t>
            </a:r>
            <a:r>
              <a:rPr sz="1100" spc="-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the</a:t>
            </a:r>
            <a:r>
              <a:rPr sz="1100" spc="-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pre-</a:t>
            </a:r>
            <a:r>
              <a:rPr sz="1100" spc="-20" dirty="0">
                <a:latin typeface="Times New Roman"/>
                <a:cs typeface="Times New Roman"/>
              </a:rPr>
              <a:t>application</a:t>
            </a:r>
            <a:r>
              <a:rPr sz="1100" spc="-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information—</a:t>
            </a:r>
            <a:r>
              <a:rPr sz="1100" spc="-40" dirty="0">
                <a:latin typeface="Times New Roman"/>
                <a:cs typeface="Times New Roman"/>
              </a:rPr>
              <a:t>y</a:t>
            </a:r>
            <a:r>
              <a:rPr sz="1100" spc="-25" dirty="0">
                <a:latin typeface="Times New Roman"/>
                <a:cs typeface="Times New Roman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u </a:t>
            </a:r>
            <a:r>
              <a:rPr sz="1100" spc="-5" dirty="0">
                <a:latin typeface="Times New Roman"/>
                <a:cs typeface="Times New Roman"/>
              </a:rPr>
              <a:t>must </a:t>
            </a:r>
            <a:r>
              <a:rPr sz="1100" b="1" spc="-10" dirty="0">
                <a:latin typeface="Times New Roman"/>
                <a:cs typeface="Times New Roman"/>
              </a:rPr>
              <a:t>always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provide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post-application</a:t>
            </a:r>
            <a:r>
              <a:rPr sz="1100" dirty="0">
                <a:latin typeface="Times New Roman"/>
                <a:cs typeface="Times New Roman"/>
              </a:rPr>
              <a:t> information.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13531" y="2522563"/>
            <a:ext cx="3100705" cy="18262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41300" marR="5080" indent="-229235" algn="just">
              <a:lnSpc>
                <a:spcPts val="1250"/>
              </a:lnSpc>
              <a:spcBef>
                <a:spcPts val="200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If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customer is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not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resident </a:t>
            </a:r>
            <a:r>
              <a:rPr sz="1100" spc="-20" dirty="0">
                <a:latin typeface="Times New Roman"/>
                <a:cs typeface="Times New Roman"/>
              </a:rPr>
              <a:t>(e.g.,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does not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live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premises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where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application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took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place),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may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provide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information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time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up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30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days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after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application.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However,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label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post-application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precautions </a:t>
            </a:r>
            <a:r>
              <a:rPr sz="1100" spc="-40" dirty="0">
                <a:latin typeface="Times New Roman"/>
                <a:cs typeface="Times New Roman"/>
              </a:rPr>
              <a:t>(e.g.,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restricted-entry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interval),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35" dirty="0">
                <a:latin typeface="Times New Roman"/>
                <a:cs typeface="Times New Roman"/>
              </a:rPr>
              <a:t>you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must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provide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customer,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writing,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information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time </a:t>
            </a:r>
            <a:r>
              <a:rPr sz="1100" dirty="0">
                <a:latin typeface="Times New Roman"/>
                <a:cs typeface="Times New Roman"/>
              </a:rPr>
              <a:t>for the customer to heed those </a:t>
            </a:r>
            <a:r>
              <a:rPr sz="1100" spc="-10" dirty="0">
                <a:latin typeface="Times New Roman"/>
                <a:cs typeface="Times New Roman"/>
              </a:rPr>
              <a:t>precautions.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 algn="just">
              <a:lnSpc>
                <a:spcPts val="1250"/>
              </a:lnSpc>
              <a:spcBef>
                <a:spcPts val="359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If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customer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is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resident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(e.g.,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lives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prem- </a:t>
            </a:r>
            <a:r>
              <a:rPr sz="1100" dirty="0">
                <a:latin typeface="Times New Roman"/>
                <a:cs typeface="Times New Roman"/>
              </a:rPr>
              <a:t>ises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where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application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took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place),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must </a:t>
            </a:r>
            <a:r>
              <a:rPr sz="1100" dirty="0">
                <a:latin typeface="Times New Roman"/>
                <a:cs typeface="Times New Roman"/>
              </a:rPr>
              <a:t>provide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information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time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application.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13529" y="4435182"/>
            <a:ext cx="3100705" cy="1024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614"/>
              </a:lnSpc>
              <a:spcBef>
                <a:spcPts val="100"/>
              </a:spcBef>
            </a:pPr>
            <a:r>
              <a:rPr sz="1400" b="1" spc="-70" dirty="0">
                <a:latin typeface="Tahoma"/>
                <a:cs typeface="Tahoma"/>
              </a:rPr>
              <a:t>Information </a:t>
            </a:r>
            <a:r>
              <a:rPr sz="1400" b="1" spc="-50" dirty="0">
                <a:latin typeface="Tahoma"/>
                <a:cs typeface="Tahoma"/>
              </a:rPr>
              <a:t>to</a:t>
            </a:r>
            <a:r>
              <a:rPr sz="1400" b="1" spc="-6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Residents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Any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applicator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applies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within,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exterior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individual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dwelling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unit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must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supply post-</a:t>
            </a:r>
            <a:r>
              <a:rPr sz="1100" dirty="0">
                <a:latin typeface="Times New Roman"/>
                <a:cs typeface="Times New Roman"/>
              </a:rPr>
              <a:t>application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information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adult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resident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each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treated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dwelling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unit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prominently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post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in- </a:t>
            </a:r>
            <a:r>
              <a:rPr sz="1100" dirty="0">
                <a:latin typeface="Times New Roman"/>
                <a:cs typeface="Times New Roman"/>
              </a:rPr>
              <a:t>formation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entrance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each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dwelling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unit.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13529" y="5584367"/>
            <a:ext cx="3100705" cy="1145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Likewise,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any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applicator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who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applies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a </a:t>
            </a:r>
            <a:r>
              <a:rPr sz="1100" dirty="0">
                <a:latin typeface="Times New Roman"/>
                <a:cs typeface="Times New Roman"/>
              </a:rPr>
              <a:t>common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area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within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residential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structure,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exterior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walls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unit,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must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provide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this </a:t>
            </a:r>
            <a:r>
              <a:rPr sz="1100" dirty="0">
                <a:latin typeface="Times New Roman"/>
                <a:cs typeface="Times New Roman"/>
              </a:rPr>
              <a:t>information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residents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posting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clearly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legible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no- </a:t>
            </a:r>
            <a:r>
              <a:rPr sz="1100" dirty="0">
                <a:latin typeface="Times New Roman"/>
                <a:cs typeface="Times New Roman"/>
              </a:rPr>
              <a:t>tices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common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entryways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conspicuous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loca- </a:t>
            </a:r>
            <a:r>
              <a:rPr sz="1100" dirty="0">
                <a:latin typeface="Times New Roman"/>
                <a:cs typeface="Times New Roman"/>
              </a:rPr>
              <a:t>tions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all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residents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likely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notices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in</a:t>
            </a:r>
            <a:endParaRPr sz="1100">
              <a:latin typeface="Times New Roman"/>
              <a:cs typeface="Times New Roman"/>
            </a:endParaRPr>
          </a:p>
          <a:p>
            <a:pPr marL="899160" algn="just">
              <a:lnSpc>
                <a:spcPts val="1220"/>
              </a:lnSpc>
            </a:pP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timely </a:t>
            </a:r>
            <a:r>
              <a:rPr sz="1100" spc="-10" dirty="0">
                <a:latin typeface="Times New Roman"/>
                <a:cs typeface="Times New Roman"/>
              </a:rPr>
              <a:t>manner.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00485" y="6854101"/>
            <a:ext cx="22136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4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notices</a:t>
            </a:r>
            <a:r>
              <a:rPr sz="1100" spc="4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4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residents</a:t>
            </a:r>
            <a:r>
              <a:rPr sz="1100" spc="4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must</a:t>
            </a:r>
            <a:r>
              <a:rPr sz="1100" spc="4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00485" y="7012799"/>
            <a:ext cx="22136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given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“at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time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application,”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00485" y="7171499"/>
            <a:ext cx="22136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which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means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same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day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00485" y="7330199"/>
            <a:ext cx="22129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application.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information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must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000485" y="7488897"/>
            <a:ext cx="22129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given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posted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after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application,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00485" y="7647596"/>
            <a:ext cx="22136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but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later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before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leave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00485" y="7806296"/>
            <a:ext cx="2508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imes New Roman"/>
                <a:cs typeface="Times New Roman"/>
              </a:rPr>
              <a:t>site.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00491" y="8061031"/>
            <a:ext cx="2213610" cy="105029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40665" marR="5080" indent="-228600" algn="just">
              <a:lnSpc>
                <a:spcPct val="93300"/>
              </a:lnSpc>
              <a:spcBef>
                <a:spcPts val="225"/>
              </a:spcBef>
            </a:pPr>
            <a:r>
              <a:rPr sz="1600" dirty="0">
                <a:latin typeface="Yu Gothic"/>
                <a:cs typeface="Yu Gothic"/>
              </a:rPr>
              <a:t>☞</a:t>
            </a:r>
            <a:r>
              <a:rPr sz="1600" spc="275" dirty="0">
                <a:latin typeface="Yu Gothic"/>
                <a:cs typeface="Yu Gothic"/>
              </a:rPr>
              <a:t>   </a:t>
            </a:r>
            <a:r>
              <a:rPr sz="1100" dirty="0">
                <a:latin typeface="Times New Roman"/>
                <a:cs typeface="Times New Roman"/>
              </a:rPr>
              <a:t>Note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notification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require- </a:t>
            </a:r>
            <a:r>
              <a:rPr sz="1100" dirty="0">
                <a:latin typeface="Times New Roman"/>
                <a:cs typeface="Times New Roman"/>
              </a:rPr>
              <a:t>ments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residents</a:t>
            </a:r>
            <a:r>
              <a:rPr sz="1100" b="1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pertain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both </a:t>
            </a:r>
            <a:r>
              <a:rPr sz="1100" spc="-25" dirty="0">
                <a:latin typeface="Times New Roman"/>
                <a:cs typeface="Times New Roman"/>
              </a:rPr>
              <a:t>for-</a:t>
            </a:r>
            <a:r>
              <a:rPr sz="1100" dirty="0">
                <a:latin typeface="Times New Roman"/>
                <a:cs typeface="Times New Roman"/>
              </a:rPr>
              <a:t>hire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not-for-</a:t>
            </a:r>
            <a:r>
              <a:rPr sz="1100" dirty="0">
                <a:latin typeface="Times New Roman"/>
                <a:cs typeface="Times New Roman"/>
              </a:rPr>
              <a:t>hire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applicators </a:t>
            </a:r>
            <a:r>
              <a:rPr sz="1100" dirty="0">
                <a:latin typeface="Times New Roman"/>
                <a:cs typeface="Times New Roman"/>
              </a:rPr>
              <a:t>(e.g.,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landlord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making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appli- </a:t>
            </a:r>
            <a:r>
              <a:rPr sz="1100" dirty="0">
                <a:latin typeface="Times New Roman"/>
                <a:cs typeface="Times New Roman"/>
              </a:rPr>
              <a:t>cation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their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resident’s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property would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have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provide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notification).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124961" y="6748271"/>
            <a:ext cx="1932939" cy="2720340"/>
            <a:chOff x="3124961" y="6748271"/>
            <a:chExt cx="1932939" cy="2720340"/>
          </a:xfrm>
        </p:grpSpPr>
        <p:sp>
          <p:nvSpPr>
            <p:cNvPr id="31" name="object 31"/>
            <p:cNvSpPr/>
            <p:nvPr/>
          </p:nvSpPr>
          <p:spPr>
            <a:xfrm>
              <a:off x="3140201" y="6763511"/>
              <a:ext cx="1917700" cy="2705100"/>
            </a:xfrm>
            <a:custGeom>
              <a:avLst/>
              <a:gdLst/>
              <a:ahLst/>
              <a:cxnLst/>
              <a:rect l="l" t="t" r="r" b="b"/>
              <a:pathLst>
                <a:path w="1917700" h="2705100">
                  <a:moveTo>
                    <a:pt x="1917700" y="0"/>
                  </a:moveTo>
                  <a:lnTo>
                    <a:pt x="0" y="0"/>
                  </a:lnTo>
                  <a:lnTo>
                    <a:pt x="0" y="2705100"/>
                  </a:lnTo>
                  <a:lnTo>
                    <a:pt x="1917700" y="2705100"/>
                  </a:lnTo>
                  <a:lnTo>
                    <a:pt x="1917700" y="0"/>
                  </a:lnTo>
                  <a:close/>
                </a:path>
              </a:pathLst>
            </a:custGeom>
            <a:solidFill>
              <a:srgbClr val="000000">
                <a:alpha val="4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4961" y="6748271"/>
              <a:ext cx="1773935" cy="2562351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3522480" y="7105397"/>
            <a:ext cx="9525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Trebuchet MS"/>
                <a:cs typeface="Trebuchet MS"/>
              </a:rPr>
              <a:t>e-</a:t>
            </a:r>
            <a:r>
              <a:rPr sz="1100" b="1" spc="-10" dirty="0">
                <a:latin typeface="Trebuchet MS"/>
                <a:cs typeface="Trebuchet MS"/>
              </a:rPr>
              <a:t>Notification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289300" y="7322566"/>
            <a:ext cx="1420495" cy="11303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50"/>
              </a:spcBef>
            </a:pPr>
            <a:r>
              <a:rPr sz="1000" b="1" dirty="0">
                <a:latin typeface="Trebuchet MS"/>
                <a:cs typeface="Trebuchet MS"/>
              </a:rPr>
              <a:t>You</a:t>
            </a:r>
            <a:r>
              <a:rPr sz="1000" b="1" spc="100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may</a:t>
            </a:r>
            <a:r>
              <a:rPr sz="1000" b="1" spc="10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give</a:t>
            </a:r>
            <a:r>
              <a:rPr sz="1000" b="1" spc="105" dirty="0">
                <a:latin typeface="Trebuchet MS"/>
                <a:cs typeface="Trebuchet MS"/>
              </a:rPr>
              <a:t> </a:t>
            </a:r>
            <a:r>
              <a:rPr sz="1000" b="1" spc="-10" dirty="0">
                <a:latin typeface="Trebuchet MS"/>
                <a:cs typeface="Trebuchet MS"/>
              </a:rPr>
              <a:t>informa- </a:t>
            </a:r>
            <a:r>
              <a:rPr sz="1000" b="1" dirty="0">
                <a:latin typeface="Trebuchet MS"/>
                <a:cs typeface="Trebuchet MS"/>
              </a:rPr>
              <a:t>tion</a:t>
            </a:r>
            <a:r>
              <a:rPr sz="1000" b="1" spc="12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to</a:t>
            </a:r>
            <a:r>
              <a:rPr sz="1000" b="1" spc="130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people</a:t>
            </a:r>
            <a:r>
              <a:rPr sz="1000" b="1" spc="13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in</a:t>
            </a:r>
            <a:r>
              <a:rPr sz="1000" b="1" spc="130" dirty="0">
                <a:latin typeface="Trebuchet MS"/>
                <a:cs typeface="Trebuchet MS"/>
              </a:rPr>
              <a:t> </a:t>
            </a:r>
            <a:r>
              <a:rPr sz="1000" b="1" spc="-20" dirty="0">
                <a:latin typeface="Trebuchet MS"/>
                <a:cs typeface="Trebuchet MS"/>
              </a:rPr>
              <a:t>writ- </a:t>
            </a:r>
            <a:r>
              <a:rPr sz="1000" b="1" dirty="0">
                <a:latin typeface="Trebuchet MS"/>
                <a:cs typeface="Trebuchet MS"/>
              </a:rPr>
              <a:t>ing</a:t>
            </a:r>
            <a:r>
              <a:rPr sz="1000" b="1" spc="229" dirty="0">
                <a:latin typeface="Trebuchet MS"/>
                <a:cs typeface="Trebuchet MS"/>
              </a:rPr>
              <a:t>  </a:t>
            </a:r>
            <a:r>
              <a:rPr sz="1000" b="1" dirty="0">
                <a:latin typeface="Trebuchet MS"/>
                <a:cs typeface="Trebuchet MS"/>
              </a:rPr>
              <a:t>or</a:t>
            </a:r>
            <a:r>
              <a:rPr sz="1000" b="1" spc="235" dirty="0">
                <a:latin typeface="Trebuchet MS"/>
                <a:cs typeface="Trebuchet MS"/>
              </a:rPr>
              <a:t>  </a:t>
            </a:r>
            <a:r>
              <a:rPr sz="1000" b="1" spc="-10" dirty="0">
                <a:latin typeface="Trebuchet MS"/>
                <a:cs typeface="Trebuchet MS"/>
              </a:rPr>
              <a:t>electronically </a:t>
            </a:r>
            <a:r>
              <a:rPr sz="1000" b="1" spc="-60" dirty="0">
                <a:latin typeface="Trebuchet MS"/>
                <a:cs typeface="Trebuchet MS"/>
              </a:rPr>
              <a:t>(e.g.,</a:t>
            </a:r>
            <a:r>
              <a:rPr sz="1000" b="1" spc="-15" dirty="0">
                <a:latin typeface="Trebuchet MS"/>
                <a:cs typeface="Trebuchet MS"/>
              </a:rPr>
              <a:t> </a:t>
            </a:r>
            <a:r>
              <a:rPr sz="1000" b="1" spc="-20" dirty="0">
                <a:latin typeface="Trebuchet MS"/>
                <a:cs typeface="Trebuchet MS"/>
              </a:rPr>
              <a:t>email,</a:t>
            </a:r>
            <a:r>
              <a:rPr sz="1000" b="1" spc="-35" dirty="0">
                <a:latin typeface="Trebuchet MS"/>
                <a:cs typeface="Trebuchet MS"/>
              </a:rPr>
              <a:t> </a:t>
            </a:r>
            <a:r>
              <a:rPr sz="1000" b="1" spc="-25" dirty="0">
                <a:latin typeface="Trebuchet MS"/>
                <a:cs typeface="Trebuchet MS"/>
              </a:rPr>
              <a:t>text). </a:t>
            </a:r>
            <a:r>
              <a:rPr sz="1000" b="1" spc="-20" dirty="0">
                <a:latin typeface="Trebuchet MS"/>
                <a:cs typeface="Trebuchet MS"/>
              </a:rPr>
              <a:t>How- </a:t>
            </a:r>
            <a:r>
              <a:rPr sz="1000" b="1" dirty="0">
                <a:latin typeface="Trebuchet MS"/>
                <a:cs typeface="Trebuchet MS"/>
              </a:rPr>
              <a:t>ever,</a:t>
            </a:r>
            <a:r>
              <a:rPr sz="1000" b="1" spc="285" dirty="0">
                <a:latin typeface="Trebuchet MS"/>
                <a:cs typeface="Trebuchet MS"/>
              </a:rPr>
              <a:t>  </a:t>
            </a:r>
            <a:r>
              <a:rPr sz="1000" b="1" dirty="0">
                <a:latin typeface="Trebuchet MS"/>
                <a:cs typeface="Trebuchet MS"/>
              </a:rPr>
              <a:t>the</a:t>
            </a:r>
            <a:r>
              <a:rPr sz="1000" b="1" spc="285" dirty="0">
                <a:latin typeface="Trebuchet MS"/>
                <a:cs typeface="Trebuchet MS"/>
              </a:rPr>
              <a:t>  </a:t>
            </a:r>
            <a:r>
              <a:rPr sz="1000" b="1" spc="-10" dirty="0">
                <a:latin typeface="Trebuchet MS"/>
                <a:cs typeface="Trebuchet MS"/>
              </a:rPr>
              <a:t>customer </a:t>
            </a:r>
            <a:r>
              <a:rPr sz="1000" b="1" dirty="0">
                <a:latin typeface="Trebuchet MS"/>
                <a:cs typeface="Trebuchet MS"/>
              </a:rPr>
              <a:t>must give their </a:t>
            </a:r>
            <a:r>
              <a:rPr sz="1000" b="1" spc="200" dirty="0">
                <a:latin typeface="Trebuchet MS"/>
                <a:cs typeface="Trebuchet MS"/>
              </a:rPr>
              <a:t>OK—</a:t>
            </a:r>
            <a:r>
              <a:rPr sz="1000" b="1" spc="-25" dirty="0">
                <a:latin typeface="Trebuchet MS"/>
                <a:cs typeface="Trebuchet MS"/>
              </a:rPr>
              <a:t>in </a:t>
            </a:r>
            <a:r>
              <a:rPr sz="1000" b="1" spc="45" dirty="0">
                <a:latin typeface="Trebuchet MS"/>
                <a:cs typeface="Trebuchet MS"/>
              </a:rPr>
              <a:t>writing—</a:t>
            </a:r>
            <a:r>
              <a:rPr sz="1000" b="1" dirty="0">
                <a:latin typeface="Trebuchet MS"/>
                <a:cs typeface="Trebuchet MS"/>
              </a:rPr>
              <a:t>to</a:t>
            </a:r>
            <a:r>
              <a:rPr sz="1000" b="1" spc="325" dirty="0">
                <a:latin typeface="Trebuchet MS"/>
                <a:cs typeface="Trebuchet MS"/>
              </a:rPr>
              <a:t>  </a:t>
            </a:r>
            <a:r>
              <a:rPr sz="1000" b="1" spc="-10" dirty="0">
                <a:latin typeface="Trebuchet MS"/>
                <a:cs typeface="Trebuchet MS"/>
              </a:rPr>
              <a:t>receiving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289300" y="8433816"/>
            <a:ext cx="1418590" cy="336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latin typeface="Trebuchet MS"/>
                <a:cs typeface="Trebuchet MS"/>
              </a:rPr>
              <a:t>e-</a:t>
            </a:r>
            <a:r>
              <a:rPr sz="1000" b="1" dirty="0">
                <a:latin typeface="Trebuchet MS"/>
                <a:cs typeface="Trebuchet MS"/>
              </a:rPr>
              <a:t>notifications</a:t>
            </a:r>
            <a:r>
              <a:rPr sz="1000" b="1" spc="100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prior</a:t>
            </a:r>
            <a:r>
              <a:rPr sz="1000" b="1" spc="105" dirty="0">
                <a:latin typeface="Trebuchet MS"/>
                <a:cs typeface="Trebuchet MS"/>
              </a:rPr>
              <a:t> </a:t>
            </a:r>
            <a:r>
              <a:rPr sz="1000" b="1" spc="-25" dirty="0">
                <a:latin typeface="Trebuchet MS"/>
                <a:cs typeface="Trebuchet MS"/>
              </a:rPr>
              <a:t>to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000" b="1" dirty="0">
                <a:latin typeface="Trebuchet MS"/>
                <a:cs typeface="Trebuchet MS"/>
              </a:rPr>
              <a:t>the</a:t>
            </a:r>
            <a:r>
              <a:rPr sz="1000" b="1" spc="-35" dirty="0">
                <a:latin typeface="Trebuchet MS"/>
                <a:cs typeface="Trebuchet MS"/>
              </a:rPr>
              <a:t> </a:t>
            </a:r>
            <a:r>
              <a:rPr sz="1000" b="1" spc="-10" dirty="0">
                <a:latin typeface="Trebuchet MS"/>
                <a:cs typeface="Trebuchet MS"/>
              </a:rPr>
              <a:t>application.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462611" y="7325109"/>
            <a:ext cx="1071880" cy="0"/>
          </a:xfrm>
          <a:custGeom>
            <a:avLst/>
            <a:gdLst/>
            <a:ahLst/>
            <a:cxnLst/>
            <a:rect l="l" t="t" r="r" b="b"/>
            <a:pathLst>
              <a:path w="1071879">
                <a:moveTo>
                  <a:pt x="0" y="0"/>
                </a:moveTo>
                <a:lnTo>
                  <a:pt x="107163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98245" y="600075"/>
            <a:ext cx="6125210" cy="729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sz="1300" b="1" spc="-80" dirty="0">
                <a:latin typeface="Tahoma"/>
                <a:cs typeface="Tahoma"/>
              </a:rPr>
              <a:t>Notification </a:t>
            </a:r>
            <a:r>
              <a:rPr sz="1300" b="1" spc="-100" dirty="0">
                <a:latin typeface="Tahoma"/>
                <a:cs typeface="Tahoma"/>
              </a:rPr>
              <a:t>Information</a:t>
            </a:r>
            <a:r>
              <a:rPr sz="1300" b="1" spc="-75" dirty="0">
                <a:latin typeface="Tahoma"/>
                <a:cs typeface="Tahoma"/>
              </a:rPr>
              <a:t> </a:t>
            </a:r>
            <a:r>
              <a:rPr sz="1300" b="1" spc="-120" dirty="0">
                <a:latin typeface="Tahoma"/>
                <a:cs typeface="Tahoma"/>
              </a:rPr>
              <a:t>You</a:t>
            </a:r>
            <a:r>
              <a:rPr sz="1300" b="1" spc="-75" dirty="0">
                <a:latin typeface="Tahoma"/>
                <a:cs typeface="Tahoma"/>
              </a:rPr>
              <a:t> </a:t>
            </a:r>
            <a:r>
              <a:rPr sz="1300" b="1" spc="-90" dirty="0">
                <a:latin typeface="Tahoma"/>
                <a:cs typeface="Tahoma"/>
              </a:rPr>
              <a:t>Need</a:t>
            </a:r>
            <a:r>
              <a:rPr sz="1300" b="1" spc="-75" dirty="0">
                <a:latin typeface="Tahoma"/>
                <a:cs typeface="Tahoma"/>
              </a:rPr>
              <a:t> </a:t>
            </a:r>
            <a:r>
              <a:rPr sz="1300" b="1" spc="-70" dirty="0">
                <a:latin typeface="Tahoma"/>
                <a:cs typeface="Tahoma"/>
              </a:rPr>
              <a:t>to</a:t>
            </a:r>
            <a:r>
              <a:rPr sz="1300" b="1" spc="-75" dirty="0">
                <a:latin typeface="Tahoma"/>
                <a:cs typeface="Tahoma"/>
              </a:rPr>
              <a:t> </a:t>
            </a:r>
            <a:r>
              <a:rPr sz="1300" b="1" spc="-85" dirty="0">
                <a:latin typeface="Tahoma"/>
                <a:cs typeface="Tahoma"/>
              </a:rPr>
              <a:t>Give</a:t>
            </a:r>
            <a:r>
              <a:rPr sz="1300" b="1" spc="-80" dirty="0">
                <a:latin typeface="Tahoma"/>
                <a:cs typeface="Tahoma"/>
              </a:rPr>
              <a:t> </a:t>
            </a:r>
            <a:r>
              <a:rPr sz="1300" b="1" spc="-70" dirty="0">
                <a:latin typeface="Tahoma"/>
                <a:cs typeface="Tahoma"/>
              </a:rPr>
              <a:t>to</a:t>
            </a:r>
            <a:r>
              <a:rPr sz="1300" b="1" spc="-75" dirty="0">
                <a:latin typeface="Tahoma"/>
                <a:cs typeface="Tahoma"/>
              </a:rPr>
              <a:t> </a:t>
            </a:r>
            <a:r>
              <a:rPr sz="1300" b="1" spc="-105" dirty="0">
                <a:latin typeface="Tahoma"/>
                <a:cs typeface="Tahoma"/>
              </a:rPr>
              <a:t>Customers</a:t>
            </a:r>
            <a:r>
              <a:rPr sz="1300" b="1" spc="-75" dirty="0">
                <a:latin typeface="Tahoma"/>
                <a:cs typeface="Tahoma"/>
              </a:rPr>
              <a:t> </a:t>
            </a:r>
            <a:r>
              <a:rPr sz="1300" b="1" spc="-80" dirty="0">
                <a:latin typeface="Tahoma"/>
                <a:cs typeface="Tahoma"/>
              </a:rPr>
              <a:t>and</a:t>
            </a:r>
            <a:r>
              <a:rPr sz="1300" b="1" spc="-75" dirty="0">
                <a:latin typeface="Tahoma"/>
                <a:cs typeface="Tahoma"/>
              </a:rPr>
              <a:t> </a:t>
            </a:r>
            <a:r>
              <a:rPr sz="1300" b="1" spc="-10" dirty="0">
                <a:latin typeface="Tahoma"/>
                <a:cs typeface="Tahoma"/>
              </a:rPr>
              <a:t>Residents</a:t>
            </a:r>
            <a:endParaRPr sz="1300">
              <a:latin typeface="Tahoma"/>
              <a:cs typeface="Tahoma"/>
            </a:endParaRPr>
          </a:p>
          <a:p>
            <a:pPr marL="12700">
              <a:lnSpc>
                <a:spcPts val="1285"/>
              </a:lnSpc>
              <a:spcBef>
                <a:spcPts val="1140"/>
              </a:spcBef>
            </a:pPr>
            <a:r>
              <a:rPr sz="1100" spc="-65" dirty="0">
                <a:latin typeface="Trebuchet MS"/>
                <a:cs typeface="Trebuchet MS"/>
              </a:rPr>
              <a:t>Here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we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70" dirty="0">
                <a:latin typeface="Trebuchet MS"/>
                <a:cs typeface="Trebuchet MS"/>
              </a:rPr>
              <a:t>lay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out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the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65" dirty="0">
                <a:latin typeface="Trebuchet MS"/>
                <a:cs typeface="Trebuchet MS"/>
              </a:rPr>
              <a:t>lists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of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information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you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75" dirty="0">
                <a:latin typeface="Trebuchet MS"/>
                <a:cs typeface="Trebuchet MS"/>
              </a:rPr>
              <a:t>are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responsible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65" dirty="0">
                <a:latin typeface="Trebuchet MS"/>
                <a:cs typeface="Trebuchet MS"/>
              </a:rPr>
              <a:t>for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giving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to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people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in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70" dirty="0">
                <a:latin typeface="Trebuchet MS"/>
                <a:cs typeface="Trebuchet MS"/>
              </a:rPr>
              <a:t>different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situations.</a:t>
            </a:r>
            <a:endParaRPr sz="1100">
              <a:latin typeface="Trebuchet MS"/>
              <a:cs typeface="Trebuchet MS"/>
            </a:endParaRPr>
          </a:p>
          <a:p>
            <a:pPr marL="12700" marR="15240">
              <a:lnSpc>
                <a:spcPts val="1250"/>
              </a:lnSpc>
              <a:spcBef>
                <a:spcPts val="65"/>
              </a:spcBef>
            </a:pPr>
            <a:r>
              <a:rPr sz="1100" spc="-40" dirty="0">
                <a:latin typeface="Trebuchet MS"/>
                <a:cs typeface="Trebuchet MS"/>
              </a:rPr>
              <a:t>Note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65" dirty="0">
                <a:latin typeface="Trebuchet MS"/>
                <a:cs typeface="Trebuchet MS"/>
              </a:rPr>
              <a:t>that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many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of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the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items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75" dirty="0">
                <a:latin typeface="Trebuchet MS"/>
                <a:cs typeface="Trebuchet MS"/>
              </a:rPr>
              <a:t>are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the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same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in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each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90" dirty="0">
                <a:latin typeface="Trebuchet MS"/>
                <a:cs typeface="Trebuchet MS"/>
              </a:rPr>
              <a:t>case.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75" dirty="0">
                <a:latin typeface="Trebuchet MS"/>
                <a:cs typeface="Trebuchet MS"/>
              </a:rPr>
              <a:t>If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you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80" dirty="0">
                <a:latin typeface="Trebuchet MS"/>
                <a:cs typeface="Trebuchet MS"/>
              </a:rPr>
              <a:t>feel </a:t>
            </a:r>
            <a:r>
              <a:rPr sz="1100" spc="-100" dirty="0">
                <a:latin typeface="Trebuchet MS"/>
                <a:cs typeface="Trebuchet MS"/>
              </a:rPr>
              <a:t>it’s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95" dirty="0">
                <a:latin typeface="Trebuchet MS"/>
                <a:cs typeface="Trebuchet MS"/>
              </a:rPr>
              <a:t>easier,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you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can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always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give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the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most </a:t>
            </a:r>
            <a:r>
              <a:rPr sz="1100" spc="-40" dirty="0">
                <a:latin typeface="Trebuchet MS"/>
                <a:cs typeface="Trebuchet MS"/>
              </a:rPr>
              <a:t>comprehensive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70" dirty="0">
                <a:latin typeface="Trebuchet MS"/>
                <a:cs typeface="Trebuchet MS"/>
              </a:rPr>
              <a:t>list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of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information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regardless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of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the</a:t>
            </a:r>
            <a:r>
              <a:rPr sz="1100" spc="-75" dirty="0">
                <a:latin typeface="Trebuchet MS"/>
                <a:cs typeface="Trebuchet MS"/>
              </a:rPr>
              <a:t> circumstance.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You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70" dirty="0">
                <a:latin typeface="Trebuchet MS"/>
                <a:cs typeface="Trebuchet MS"/>
              </a:rPr>
              <a:t>won’t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be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65" dirty="0">
                <a:latin typeface="Trebuchet MS"/>
                <a:cs typeface="Trebuchet MS"/>
              </a:rPr>
              <a:t>faulted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65" dirty="0">
                <a:latin typeface="Trebuchet MS"/>
                <a:cs typeface="Trebuchet MS"/>
              </a:rPr>
              <a:t>for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giving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too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much </a:t>
            </a:r>
            <a:r>
              <a:rPr sz="1100" spc="-65" dirty="0">
                <a:latin typeface="Trebuchet MS"/>
                <a:cs typeface="Trebuchet MS"/>
              </a:rPr>
              <a:t>information,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but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you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65" dirty="0">
                <a:latin typeface="Trebuchet MS"/>
                <a:cs typeface="Trebuchet MS"/>
              </a:rPr>
              <a:t>certainly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can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get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in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trouble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65" dirty="0">
                <a:latin typeface="Trebuchet MS"/>
                <a:cs typeface="Trebuchet MS"/>
              </a:rPr>
              <a:t>for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not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supplying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80" dirty="0">
                <a:latin typeface="Trebuchet MS"/>
                <a:cs typeface="Trebuchet MS"/>
              </a:rPr>
              <a:t>all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the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information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required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by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law.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000" b="1" spc="-90" dirty="0">
                <a:latin typeface="Tahoma"/>
                <a:cs typeface="Tahoma"/>
              </a:rPr>
              <a:t>Pre-</a:t>
            </a:r>
            <a:r>
              <a:rPr sz="1000" b="1" spc="-50" dirty="0">
                <a:latin typeface="Tahoma"/>
                <a:cs typeface="Tahoma"/>
              </a:rPr>
              <a:t>Application</a:t>
            </a:r>
            <a:r>
              <a:rPr sz="1000" b="1" spc="-45" dirty="0">
                <a:latin typeface="Tahoma"/>
                <a:cs typeface="Tahoma"/>
              </a:rPr>
              <a:t> </a:t>
            </a:r>
            <a:r>
              <a:rPr sz="1000" b="1" spc="-75" dirty="0">
                <a:latin typeface="Tahoma"/>
                <a:cs typeface="Tahoma"/>
              </a:rPr>
              <a:t>Information</a:t>
            </a:r>
            <a:r>
              <a:rPr sz="1000" b="1" spc="-40" dirty="0">
                <a:latin typeface="Tahoma"/>
                <a:cs typeface="Tahoma"/>
              </a:rPr>
              <a:t> </a:t>
            </a:r>
            <a:r>
              <a:rPr sz="1000" b="1" spc="-55" dirty="0">
                <a:latin typeface="Tahoma"/>
                <a:cs typeface="Tahoma"/>
              </a:rPr>
              <a:t>to</a:t>
            </a:r>
            <a:r>
              <a:rPr sz="1000" b="1" spc="-40" dirty="0">
                <a:latin typeface="Tahoma"/>
                <a:cs typeface="Tahoma"/>
              </a:rPr>
              <a:t> </a:t>
            </a:r>
            <a:r>
              <a:rPr sz="1000" b="1" spc="-75" dirty="0">
                <a:latin typeface="Tahoma"/>
                <a:cs typeface="Tahoma"/>
              </a:rPr>
              <a:t>Customer</a:t>
            </a:r>
            <a:r>
              <a:rPr sz="1000" b="1" spc="-40" dirty="0">
                <a:latin typeface="Tahoma"/>
                <a:cs typeface="Tahoma"/>
              </a:rPr>
              <a:t> </a:t>
            </a:r>
            <a:r>
              <a:rPr sz="1000" b="1" spc="-45" dirty="0">
                <a:latin typeface="Tahoma"/>
                <a:cs typeface="Tahoma"/>
              </a:rPr>
              <a:t>of</a:t>
            </a:r>
            <a:r>
              <a:rPr sz="1000" b="1" spc="-40" dirty="0">
                <a:latin typeface="Tahoma"/>
                <a:cs typeface="Tahoma"/>
              </a:rPr>
              <a:t> </a:t>
            </a:r>
            <a:r>
              <a:rPr sz="1000" b="1" spc="-70" dirty="0">
                <a:latin typeface="Tahoma"/>
                <a:cs typeface="Tahoma"/>
              </a:rPr>
              <a:t>Residential</a:t>
            </a:r>
            <a:r>
              <a:rPr sz="1000" b="1" spc="-40" dirty="0">
                <a:latin typeface="Tahoma"/>
                <a:cs typeface="Tahoma"/>
              </a:rPr>
              <a:t> </a:t>
            </a:r>
            <a:r>
              <a:rPr sz="1000" b="1" spc="-10" dirty="0">
                <a:latin typeface="Tahoma"/>
                <a:cs typeface="Tahoma"/>
              </a:rPr>
              <a:t>Applications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00" spc="-65" dirty="0">
                <a:latin typeface="Trebuchet MS"/>
                <a:cs typeface="Trebuchet MS"/>
              </a:rPr>
              <a:t>If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 </a:t>
            </a:r>
            <a:r>
              <a:rPr sz="1000" spc="-35" dirty="0">
                <a:latin typeface="Trebuchet MS"/>
                <a:cs typeface="Trebuchet MS"/>
              </a:rPr>
              <a:t>customer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accepts the </a:t>
            </a:r>
            <a:r>
              <a:rPr sz="1000" spc="-60" dirty="0">
                <a:latin typeface="Trebuchet MS"/>
                <a:cs typeface="Trebuchet MS"/>
              </a:rPr>
              <a:t>offer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of </a:t>
            </a:r>
            <a:r>
              <a:rPr sz="1000" spc="-45" dirty="0">
                <a:latin typeface="Trebuchet MS"/>
                <a:cs typeface="Trebuchet MS"/>
              </a:rPr>
              <a:t>pre-application</a:t>
            </a:r>
            <a:r>
              <a:rPr sz="1000" spc="-50" dirty="0">
                <a:latin typeface="Trebuchet MS"/>
                <a:cs typeface="Trebuchet MS"/>
              </a:rPr>
              <a:t> information,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 </a:t>
            </a:r>
            <a:r>
              <a:rPr sz="1000" spc="-35" dirty="0">
                <a:latin typeface="Trebuchet MS"/>
                <a:cs typeface="Trebuchet MS"/>
              </a:rPr>
              <a:t>following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is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what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you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must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provide:</a:t>
            </a:r>
            <a:endParaRPr sz="1000">
              <a:latin typeface="Trebuchet MS"/>
              <a:cs typeface="Trebuchet MS"/>
            </a:endParaRPr>
          </a:p>
          <a:p>
            <a:pPr marL="127000" indent="-114300">
              <a:lnSpc>
                <a:spcPct val="100000"/>
              </a:lnSpc>
              <a:spcBef>
                <a:spcPts val="360"/>
              </a:spcBef>
              <a:buFont typeface="Times New Roman"/>
              <a:buAutoNum type="arabicPeriod"/>
              <a:tabLst>
                <a:tab pos="127000" algn="l"/>
              </a:tabLst>
            </a:pP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brand,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product,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or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common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name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of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each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pesticide</a:t>
            </a:r>
            <a:r>
              <a:rPr sz="1000" spc="-60" dirty="0">
                <a:latin typeface="Trebuchet MS"/>
                <a:cs typeface="Trebuchet MS"/>
              </a:rPr>
              <a:t> that </a:t>
            </a:r>
            <a:r>
              <a:rPr sz="1000" spc="-35" dirty="0">
                <a:latin typeface="Trebuchet MS"/>
                <a:cs typeface="Trebuchet MS"/>
              </a:rPr>
              <a:t>may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be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applied.</a:t>
            </a:r>
            <a:endParaRPr sz="1000">
              <a:latin typeface="Trebuchet MS"/>
              <a:cs typeface="Trebuchet MS"/>
            </a:endParaRPr>
          </a:p>
          <a:p>
            <a:pPr marL="126364" indent="-113664">
              <a:lnSpc>
                <a:spcPct val="100000"/>
              </a:lnSpc>
              <a:buFont typeface="Times New Roman"/>
              <a:buAutoNum type="arabicPeriod"/>
              <a:tabLst>
                <a:tab pos="126364" algn="l"/>
              </a:tabLst>
            </a:pPr>
            <a:r>
              <a:rPr sz="1000" dirty="0">
                <a:latin typeface="Trebuchet MS"/>
                <a:cs typeface="Trebuchet MS"/>
              </a:rPr>
              <a:t>A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copy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of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pesticide</a:t>
            </a:r>
            <a:r>
              <a:rPr sz="1000" spc="-55" dirty="0">
                <a:latin typeface="Trebuchet MS"/>
                <a:cs typeface="Trebuchet MS"/>
              </a:rPr>
              <a:t> label for </a:t>
            </a:r>
            <a:r>
              <a:rPr sz="1000" spc="-50" dirty="0">
                <a:latin typeface="Trebuchet MS"/>
                <a:cs typeface="Trebuchet MS"/>
              </a:rPr>
              <a:t>each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pesticide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that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may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be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applied.</a:t>
            </a:r>
            <a:endParaRPr sz="1000">
              <a:latin typeface="Trebuchet MS"/>
              <a:cs typeface="Trebuchet MS"/>
            </a:endParaRPr>
          </a:p>
          <a:p>
            <a:pPr marL="127000" marR="5080" indent="-114300">
              <a:lnSpc>
                <a:spcPct val="100000"/>
              </a:lnSpc>
              <a:buFont typeface="Times New Roman"/>
              <a:buAutoNum type="arabicPeriod"/>
              <a:tabLst>
                <a:tab pos="127000" algn="l"/>
              </a:tabLst>
            </a:pP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date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on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which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40" dirty="0">
                <a:latin typeface="Trebuchet MS"/>
                <a:cs typeface="Trebuchet MS"/>
              </a:rPr>
              <a:t> pesticide application </a:t>
            </a:r>
            <a:r>
              <a:rPr sz="1000" spc="-55" dirty="0">
                <a:latin typeface="Trebuchet MS"/>
                <a:cs typeface="Trebuchet MS"/>
              </a:rPr>
              <a:t>will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be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made.</a:t>
            </a:r>
            <a:r>
              <a:rPr sz="1000" spc="22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date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may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be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communicated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orally,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rather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than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in </a:t>
            </a:r>
            <a:r>
              <a:rPr sz="1000" spc="-55" dirty="0">
                <a:latin typeface="Trebuchet MS"/>
                <a:cs typeface="Trebuchet MS"/>
              </a:rPr>
              <a:t>writing,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80" dirty="0">
                <a:latin typeface="Trebuchet MS"/>
                <a:cs typeface="Trebuchet MS"/>
              </a:rPr>
              <a:t>if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 requester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agrees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to </a:t>
            </a:r>
            <a:r>
              <a:rPr sz="1000" spc="-50" dirty="0">
                <a:latin typeface="Trebuchet MS"/>
                <a:cs typeface="Trebuchet MS"/>
              </a:rPr>
              <a:t>oral </a:t>
            </a:r>
            <a:r>
              <a:rPr sz="1000" spc="-10" dirty="0">
                <a:latin typeface="Trebuchet MS"/>
                <a:cs typeface="Trebuchet MS"/>
              </a:rPr>
              <a:t>notification.</a:t>
            </a:r>
            <a:endParaRPr sz="1000">
              <a:latin typeface="Trebuchet MS"/>
              <a:cs typeface="Trebuchet MS"/>
            </a:endParaRPr>
          </a:p>
          <a:p>
            <a:pPr marL="127000" marR="5715" indent="-114300">
              <a:lnSpc>
                <a:spcPct val="100000"/>
              </a:lnSpc>
              <a:buFont typeface="Times New Roman"/>
              <a:buAutoNum type="arabicPeriod"/>
              <a:tabLst>
                <a:tab pos="127000" algn="l"/>
              </a:tabLst>
            </a:pP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name,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business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address,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and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telephone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number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of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a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person </a:t>
            </a:r>
            <a:r>
              <a:rPr sz="1000" dirty="0">
                <a:latin typeface="Trebuchet MS"/>
                <a:cs typeface="Trebuchet MS"/>
              </a:rPr>
              <a:t>who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can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provide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further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information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about</a:t>
            </a:r>
            <a:r>
              <a:rPr sz="1000" spc="-25" dirty="0">
                <a:latin typeface="Trebuchet MS"/>
                <a:cs typeface="Trebuchet MS"/>
              </a:rPr>
              <a:t> the </a:t>
            </a:r>
            <a:r>
              <a:rPr sz="1000" spc="-45" dirty="0">
                <a:latin typeface="Trebuchet MS"/>
                <a:cs typeface="Trebuchet MS"/>
              </a:rPr>
              <a:t>pesticide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application.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000" b="1" spc="-85" dirty="0">
                <a:latin typeface="Tahoma"/>
                <a:cs typeface="Tahoma"/>
              </a:rPr>
              <a:t>Post-</a:t>
            </a:r>
            <a:r>
              <a:rPr sz="1000" b="1" spc="-50" dirty="0">
                <a:latin typeface="Tahoma"/>
                <a:cs typeface="Tahoma"/>
              </a:rPr>
              <a:t>Application</a:t>
            </a:r>
            <a:r>
              <a:rPr sz="1000" b="1" spc="-45" dirty="0">
                <a:latin typeface="Tahoma"/>
                <a:cs typeface="Tahoma"/>
              </a:rPr>
              <a:t> </a:t>
            </a:r>
            <a:r>
              <a:rPr sz="1000" b="1" spc="-75" dirty="0">
                <a:latin typeface="Tahoma"/>
                <a:cs typeface="Tahoma"/>
              </a:rPr>
              <a:t>Information</a:t>
            </a:r>
            <a:r>
              <a:rPr sz="1000" b="1" spc="-40" dirty="0">
                <a:latin typeface="Tahoma"/>
                <a:cs typeface="Tahoma"/>
              </a:rPr>
              <a:t> </a:t>
            </a:r>
            <a:r>
              <a:rPr sz="1000" b="1" spc="-55" dirty="0">
                <a:latin typeface="Tahoma"/>
                <a:cs typeface="Tahoma"/>
              </a:rPr>
              <a:t>to</a:t>
            </a:r>
            <a:r>
              <a:rPr sz="1000" b="1" spc="-40" dirty="0">
                <a:latin typeface="Tahoma"/>
                <a:cs typeface="Tahoma"/>
              </a:rPr>
              <a:t> </a:t>
            </a:r>
            <a:r>
              <a:rPr sz="1000" b="1" spc="-75" dirty="0">
                <a:latin typeface="Tahoma"/>
                <a:cs typeface="Tahoma"/>
              </a:rPr>
              <a:t>Customer</a:t>
            </a:r>
            <a:r>
              <a:rPr sz="1000" b="1" spc="-40" dirty="0">
                <a:latin typeface="Tahoma"/>
                <a:cs typeface="Tahoma"/>
              </a:rPr>
              <a:t> </a:t>
            </a:r>
            <a:r>
              <a:rPr sz="1000" b="1" spc="-45" dirty="0">
                <a:latin typeface="Tahoma"/>
                <a:cs typeface="Tahoma"/>
              </a:rPr>
              <a:t>of </a:t>
            </a:r>
            <a:r>
              <a:rPr sz="1000" b="1" spc="-70" dirty="0">
                <a:latin typeface="Tahoma"/>
                <a:cs typeface="Tahoma"/>
              </a:rPr>
              <a:t>Residential</a:t>
            </a:r>
            <a:r>
              <a:rPr sz="1000" b="1" spc="-40" dirty="0">
                <a:latin typeface="Tahoma"/>
                <a:cs typeface="Tahoma"/>
              </a:rPr>
              <a:t> </a:t>
            </a:r>
            <a:r>
              <a:rPr sz="1000" b="1" spc="-10" dirty="0">
                <a:latin typeface="Tahoma"/>
                <a:cs typeface="Tahoma"/>
              </a:rPr>
              <a:t>Applications</a:t>
            </a:r>
            <a:endParaRPr sz="1000">
              <a:latin typeface="Tahoma"/>
              <a:cs typeface="Tahoma"/>
            </a:endParaRPr>
          </a:p>
          <a:p>
            <a:pPr marL="127000" indent="-114300">
              <a:lnSpc>
                <a:spcPct val="100000"/>
              </a:lnSpc>
              <a:spcBef>
                <a:spcPts val="360"/>
              </a:spcBef>
              <a:buFont typeface="Times New Roman"/>
              <a:buAutoNum type="arabicPeriod"/>
              <a:tabLst>
                <a:tab pos="127000" algn="l"/>
              </a:tabLst>
            </a:pPr>
            <a:r>
              <a:rPr sz="1000" dirty="0">
                <a:latin typeface="Trebuchet MS"/>
                <a:cs typeface="Trebuchet MS"/>
              </a:rPr>
              <a:t>A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telephone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number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at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which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 </a:t>
            </a:r>
            <a:r>
              <a:rPr sz="1000" spc="-35" dirty="0">
                <a:latin typeface="Trebuchet MS"/>
                <a:cs typeface="Trebuchet MS"/>
              </a:rPr>
              <a:t>customer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may</a:t>
            </a:r>
            <a:r>
              <a:rPr sz="1000" spc="-50" dirty="0">
                <a:latin typeface="Trebuchet MS"/>
                <a:cs typeface="Trebuchet MS"/>
              </a:rPr>
              <a:t> contact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your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employer.</a:t>
            </a:r>
            <a:endParaRPr sz="1000">
              <a:latin typeface="Trebuchet MS"/>
              <a:cs typeface="Trebuchet MS"/>
            </a:endParaRPr>
          </a:p>
          <a:p>
            <a:pPr marL="127000" marR="5080" indent="-114300">
              <a:lnSpc>
                <a:spcPct val="100000"/>
              </a:lnSpc>
              <a:buFont typeface="Times New Roman"/>
              <a:buAutoNum type="arabicPeriod"/>
              <a:tabLst>
                <a:tab pos="127000" algn="l"/>
              </a:tabLst>
            </a:pPr>
            <a:r>
              <a:rPr sz="1000" spc="-50" dirty="0">
                <a:latin typeface="Trebuchet MS"/>
                <a:cs typeface="Trebuchet MS"/>
              </a:rPr>
              <a:t>The </a:t>
            </a:r>
            <a:r>
              <a:rPr sz="1000" spc="-65" dirty="0">
                <a:latin typeface="Trebuchet MS"/>
                <a:cs typeface="Trebuchet MS"/>
              </a:rPr>
              <a:t>first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and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last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name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and</a:t>
            </a:r>
            <a:r>
              <a:rPr sz="1000" spc="-50" dirty="0">
                <a:latin typeface="Trebuchet MS"/>
                <a:cs typeface="Trebuchet MS"/>
              </a:rPr>
              <a:t> license </a:t>
            </a:r>
            <a:r>
              <a:rPr sz="1000" spc="-25" dirty="0">
                <a:latin typeface="Trebuchet MS"/>
                <a:cs typeface="Trebuchet MS"/>
              </a:rPr>
              <a:t>number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of each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applicator </a:t>
            </a:r>
            <a:r>
              <a:rPr sz="1000" spc="-35" dirty="0">
                <a:latin typeface="Trebuchet MS"/>
                <a:cs typeface="Trebuchet MS"/>
              </a:rPr>
              <a:t>(including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registered </a:t>
            </a:r>
            <a:r>
              <a:rPr sz="1000" spc="-35" dirty="0">
                <a:latin typeface="Trebuchet MS"/>
                <a:cs typeface="Trebuchet MS"/>
              </a:rPr>
              <a:t>temporary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75" dirty="0">
                <a:latin typeface="Trebuchet MS"/>
                <a:cs typeface="Trebuchet MS"/>
              </a:rPr>
              <a:t>trainees),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as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well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as </a:t>
            </a:r>
            <a:r>
              <a:rPr sz="1000" spc="-50" dirty="0">
                <a:latin typeface="Trebuchet MS"/>
                <a:cs typeface="Trebuchet MS"/>
              </a:rPr>
              <a:t>of </a:t>
            </a:r>
            <a:r>
              <a:rPr sz="1000" spc="-30" dirty="0">
                <a:latin typeface="Trebuchet MS"/>
                <a:cs typeface="Trebuchet MS"/>
              </a:rPr>
              <a:t>anyone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who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directly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supervised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application.</a:t>
            </a:r>
            <a:endParaRPr sz="1000">
              <a:latin typeface="Trebuchet MS"/>
              <a:cs typeface="Trebuchet MS"/>
            </a:endParaRPr>
          </a:p>
          <a:p>
            <a:pPr marL="126364" indent="-113664">
              <a:lnSpc>
                <a:spcPct val="100000"/>
              </a:lnSpc>
              <a:buFont typeface="Times New Roman"/>
              <a:buAutoNum type="arabicPeriod"/>
              <a:tabLst>
                <a:tab pos="126364" algn="l"/>
              </a:tabLst>
            </a:pP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60" dirty="0">
                <a:latin typeface="Trebuchet MS"/>
                <a:cs typeface="Trebuchet MS"/>
              </a:rPr>
              <a:t> treated </a:t>
            </a:r>
            <a:r>
              <a:rPr sz="1000" spc="-55" dirty="0">
                <a:latin typeface="Trebuchet MS"/>
                <a:cs typeface="Trebuchet MS"/>
              </a:rPr>
              <a:t>site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120" dirty="0">
                <a:latin typeface="Trebuchet MS"/>
                <a:cs typeface="Trebuchet MS"/>
              </a:rPr>
              <a:t>(i.e.,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site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to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which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you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applied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pesticide).</a:t>
            </a:r>
            <a:endParaRPr sz="1000">
              <a:latin typeface="Trebuchet MS"/>
              <a:cs typeface="Trebuchet MS"/>
            </a:endParaRPr>
          </a:p>
          <a:p>
            <a:pPr marL="126364" indent="-113664">
              <a:lnSpc>
                <a:spcPct val="100000"/>
              </a:lnSpc>
              <a:buFont typeface="Times New Roman"/>
              <a:buAutoNum type="arabicPeriod"/>
              <a:tabLst>
                <a:tab pos="126364" algn="l"/>
              </a:tabLst>
            </a:pP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specific </a:t>
            </a:r>
            <a:r>
              <a:rPr sz="1000" spc="-40" dirty="0">
                <a:latin typeface="Trebuchet MS"/>
                <a:cs typeface="Trebuchet MS"/>
              </a:rPr>
              <a:t>location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(street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address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and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physical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description)</a:t>
            </a:r>
            <a:r>
              <a:rPr sz="1000" spc="-50" dirty="0">
                <a:latin typeface="Trebuchet MS"/>
                <a:cs typeface="Trebuchet MS"/>
              </a:rPr>
              <a:t> of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 </a:t>
            </a:r>
            <a:r>
              <a:rPr sz="1000" spc="-60" dirty="0">
                <a:latin typeface="Trebuchet MS"/>
                <a:cs typeface="Trebuchet MS"/>
              </a:rPr>
              <a:t>treated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site.</a:t>
            </a:r>
            <a:endParaRPr sz="1000">
              <a:latin typeface="Trebuchet MS"/>
              <a:cs typeface="Trebuchet MS"/>
            </a:endParaRPr>
          </a:p>
          <a:p>
            <a:pPr marL="126364" indent="-113664">
              <a:lnSpc>
                <a:spcPct val="100000"/>
              </a:lnSpc>
              <a:buFont typeface="Times New Roman"/>
              <a:buAutoNum type="arabicPeriod"/>
              <a:tabLst>
                <a:tab pos="126364" algn="l"/>
              </a:tabLst>
            </a:pP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date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and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approximate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starting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and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ending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times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of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application.</a:t>
            </a:r>
            <a:endParaRPr sz="1000">
              <a:latin typeface="Trebuchet MS"/>
              <a:cs typeface="Trebuchet MS"/>
            </a:endParaRPr>
          </a:p>
          <a:p>
            <a:pPr marL="126364" indent="-113664">
              <a:lnSpc>
                <a:spcPct val="100000"/>
              </a:lnSpc>
              <a:buFont typeface="Times New Roman"/>
              <a:buAutoNum type="arabicPeriod"/>
              <a:tabLst>
                <a:tab pos="126364" algn="l"/>
              </a:tabLst>
            </a:pP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brand,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product,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or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common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name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and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EPA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registration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number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of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each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pesticide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you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applied.</a:t>
            </a:r>
            <a:endParaRPr sz="1000">
              <a:latin typeface="Trebuchet MS"/>
              <a:cs typeface="Trebuchet MS"/>
            </a:endParaRPr>
          </a:p>
          <a:p>
            <a:pPr marL="127000" marR="5080" indent="-114300">
              <a:lnSpc>
                <a:spcPct val="100000"/>
              </a:lnSpc>
              <a:buFont typeface="Times New Roman"/>
              <a:buAutoNum type="arabicPeriod"/>
              <a:tabLst>
                <a:tab pos="127000" algn="l"/>
              </a:tabLst>
            </a:pPr>
            <a:r>
              <a:rPr sz="1000" spc="-55" dirty="0">
                <a:latin typeface="Trebuchet MS"/>
                <a:cs typeface="Trebuchet MS"/>
              </a:rPr>
              <a:t>Either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concentration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and</a:t>
            </a:r>
            <a:r>
              <a:rPr sz="1000" spc="-8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total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quantity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of</a:t>
            </a:r>
            <a:r>
              <a:rPr sz="1000" spc="-8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each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pesticide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applied,</a:t>
            </a:r>
            <a:r>
              <a:rPr sz="1000" spc="-8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or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total</a:t>
            </a:r>
            <a:r>
              <a:rPr sz="1000" spc="-8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amount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of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each</a:t>
            </a:r>
            <a:r>
              <a:rPr sz="1000" spc="-8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pesticide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product </a:t>
            </a:r>
            <a:r>
              <a:rPr sz="1000" spc="-40" dirty="0">
                <a:latin typeface="Trebuchet MS"/>
                <a:cs typeface="Trebuchet MS"/>
              </a:rPr>
              <a:t>applied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per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unit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area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and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total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area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treated.</a:t>
            </a:r>
            <a:endParaRPr sz="1000">
              <a:latin typeface="Trebuchet MS"/>
              <a:cs typeface="Trebuchet MS"/>
            </a:endParaRPr>
          </a:p>
          <a:p>
            <a:pPr marL="126364" indent="-113664">
              <a:lnSpc>
                <a:spcPct val="100000"/>
              </a:lnSpc>
              <a:buFont typeface="Times New Roman"/>
              <a:buAutoNum type="arabicPeriod"/>
              <a:tabLst>
                <a:tab pos="126364" algn="l"/>
              </a:tabLst>
            </a:pPr>
            <a:r>
              <a:rPr sz="1000" spc="-50" dirty="0">
                <a:latin typeface="Trebuchet MS"/>
                <a:cs typeface="Trebuchet MS"/>
              </a:rPr>
              <a:t>Post-</a:t>
            </a:r>
            <a:r>
              <a:rPr sz="1000" spc="-45" dirty="0">
                <a:latin typeface="Trebuchet MS"/>
                <a:cs typeface="Trebuchet MS"/>
              </a:rPr>
              <a:t>application</a:t>
            </a:r>
            <a:r>
              <a:rPr sz="1000" spc="-40" dirty="0">
                <a:latin typeface="Trebuchet MS"/>
                <a:cs typeface="Trebuchet MS"/>
              </a:rPr>
              <a:t> precautions</a:t>
            </a:r>
            <a:r>
              <a:rPr sz="1000" spc="-35" dirty="0">
                <a:latin typeface="Trebuchet MS"/>
                <a:cs typeface="Trebuchet MS"/>
              </a:rPr>
              <a:t> which </a:t>
            </a: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pesticide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label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requires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of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customer.</a:t>
            </a:r>
            <a:endParaRPr sz="1000">
              <a:latin typeface="Trebuchet MS"/>
              <a:cs typeface="Trebuchet MS"/>
            </a:endParaRPr>
          </a:p>
          <a:p>
            <a:pPr marL="126364" indent="-113664">
              <a:lnSpc>
                <a:spcPct val="100000"/>
              </a:lnSpc>
              <a:buFont typeface="Times New Roman"/>
              <a:buAutoNum type="arabicPeriod"/>
              <a:tabLst>
                <a:tab pos="126364" algn="l"/>
              </a:tabLst>
            </a:pPr>
            <a:r>
              <a:rPr sz="1000" dirty="0">
                <a:latin typeface="Trebuchet MS"/>
                <a:cs typeface="Trebuchet MS"/>
              </a:rPr>
              <a:t>A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free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copy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of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55" dirty="0">
                <a:latin typeface="Trebuchet MS"/>
                <a:cs typeface="Trebuchet MS"/>
              </a:rPr>
              <a:t> label </a:t>
            </a:r>
            <a:r>
              <a:rPr sz="1000" spc="-50" dirty="0">
                <a:latin typeface="Trebuchet MS"/>
                <a:cs typeface="Trebuchet MS"/>
              </a:rPr>
              <a:t>of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each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pesticide</a:t>
            </a:r>
            <a:r>
              <a:rPr sz="1000" spc="-55" dirty="0">
                <a:latin typeface="Trebuchet MS"/>
                <a:cs typeface="Trebuchet MS"/>
              </a:rPr>
              <a:t> applied, </a:t>
            </a:r>
            <a:r>
              <a:rPr sz="1000" spc="-35" dirty="0">
                <a:latin typeface="Trebuchet MS"/>
                <a:cs typeface="Trebuchet MS"/>
              </a:rPr>
              <a:t>or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notice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that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such</a:t>
            </a:r>
            <a:r>
              <a:rPr sz="1000" spc="-55" dirty="0">
                <a:latin typeface="Trebuchet MS"/>
                <a:cs typeface="Trebuchet MS"/>
              </a:rPr>
              <a:t> a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copy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is</a:t>
            </a:r>
            <a:r>
              <a:rPr sz="1000" spc="-55" dirty="0">
                <a:latin typeface="Trebuchet MS"/>
                <a:cs typeface="Trebuchet MS"/>
              </a:rPr>
              <a:t> available </a:t>
            </a:r>
            <a:r>
              <a:rPr sz="1000" dirty="0">
                <a:latin typeface="Trebuchet MS"/>
                <a:cs typeface="Trebuchet MS"/>
              </a:rPr>
              <a:t>upon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request.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000" b="1" spc="-90" dirty="0">
                <a:latin typeface="Tahoma"/>
                <a:cs typeface="Tahoma"/>
              </a:rPr>
              <a:t>Pre-</a:t>
            </a:r>
            <a:r>
              <a:rPr sz="1000" b="1" spc="-50" dirty="0">
                <a:latin typeface="Tahoma"/>
                <a:cs typeface="Tahoma"/>
              </a:rPr>
              <a:t>Application</a:t>
            </a:r>
            <a:r>
              <a:rPr sz="1000" b="1" spc="-40" dirty="0">
                <a:latin typeface="Tahoma"/>
                <a:cs typeface="Tahoma"/>
              </a:rPr>
              <a:t> </a:t>
            </a:r>
            <a:r>
              <a:rPr sz="1000" b="1" spc="-60" dirty="0">
                <a:latin typeface="Tahoma"/>
                <a:cs typeface="Tahoma"/>
              </a:rPr>
              <a:t>Notification</a:t>
            </a:r>
            <a:r>
              <a:rPr sz="1000" b="1" spc="-35" dirty="0">
                <a:latin typeface="Tahoma"/>
                <a:cs typeface="Tahoma"/>
              </a:rPr>
              <a:t> </a:t>
            </a:r>
            <a:r>
              <a:rPr sz="1000" b="1" spc="-55" dirty="0">
                <a:latin typeface="Tahoma"/>
                <a:cs typeface="Tahoma"/>
              </a:rPr>
              <a:t>to</a:t>
            </a:r>
            <a:r>
              <a:rPr sz="1000" b="1" spc="-35" dirty="0">
                <a:latin typeface="Tahoma"/>
                <a:cs typeface="Tahoma"/>
              </a:rPr>
              <a:t> </a:t>
            </a:r>
            <a:r>
              <a:rPr sz="1000" b="1" spc="-10" dirty="0">
                <a:latin typeface="Tahoma"/>
                <a:cs typeface="Tahoma"/>
              </a:rPr>
              <a:t>Residents</a:t>
            </a:r>
            <a:endParaRPr sz="1000">
              <a:latin typeface="Tahoma"/>
              <a:cs typeface="Tahoma"/>
            </a:endParaRPr>
          </a:p>
          <a:p>
            <a:pPr marL="12700" marR="5715" algn="just">
              <a:lnSpc>
                <a:spcPct val="100000"/>
              </a:lnSpc>
            </a:pPr>
            <a:r>
              <a:rPr sz="1000" spc="-45" dirty="0">
                <a:latin typeface="Trebuchet MS"/>
                <a:cs typeface="Trebuchet MS"/>
              </a:rPr>
              <a:t>Wisconsin’s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Landlord-</a:t>
            </a:r>
            <a:r>
              <a:rPr sz="1000" spc="-75" dirty="0">
                <a:latin typeface="Trebuchet MS"/>
                <a:cs typeface="Trebuchet MS"/>
              </a:rPr>
              <a:t>Tenant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Law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requires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75" dirty="0">
                <a:latin typeface="Trebuchet MS"/>
                <a:cs typeface="Trebuchet MS"/>
              </a:rPr>
              <a:t>that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tenants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be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notified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145" dirty="0">
                <a:latin typeface="Trebuchet MS"/>
                <a:cs typeface="Trebuchet MS"/>
              </a:rPr>
              <a:t>at</a:t>
            </a:r>
            <a:r>
              <a:rPr sz="1000" spc="70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least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120" dirty="0">
                <a:latin typeface="Trebuchet MS"/>
                <a:cs typeface="Trebuchet MS"/>
              </a:rPr>
              <a:t>12</a:t>
            </a:r>
            <a:r>
              <a:rPr sz="1000" spc="4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hours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75" dirty="0">
                <a:latin typeface="Trebuchet MS"/>
                <a:cs typeface="Trebuchet MS"/>
              </a:rPr>
              <a:t>in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advance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before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entering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their </a:t>
            </a:r>
            <a:r>
              <a:rPr sz="1000" spc="-30" dirty="0">
                <a:latin typeface="Trebuchet MS"/>
                <a:cs typeface="Trebuchet MS"/>
              </a:rPr>
              <a:t>dwelling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unit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(an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exception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exists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for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emergencies).</a:t>
            </a:r>
            <a:r>
              <a:rPr sz="1000" spc="15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Some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municipalities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may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require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longer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advance </a:t>
            </a:r>
            <a:r>
              <a:rPr sz="1000" spc="-45" dirty="0">
                <a:latin typeface="Trebuchet MS"/>
                <a:cs typeface="Trebuchet MS"/>
              </a:rPr>
              <a:t>notice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times </a:t>
            </a:r>
            <a:r>
              <a:rPr sz="1000" spc="-65" dirty="0">
                <a:latin typeface="Trebuchet MS"/>
                <a:cs typeface="Trebuchet MS"/>
              </a:rPr>
              <a:t>but,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in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any</a:t>
            </a:r>
            <a:r>
              <a:rPr sz="1000" spc="-70" dirty="0">
                <a:latin typeface="Trebuchet MS"/>
                <a:cs typeface="Trebuchet MS"/>
              </a:rPr>
              <a:t> case,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tenant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may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consent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to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a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shorter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time.</a:t>
            </a:r>
            <a:r>
              <a:rPr sz="1000" spc="165" dirty="0">
                <a:latin typeface="Trebuchet MS"/>
                <a:cs typeface="Trebuchet MS"/>
              </a:rPr>
              <a:t> </a:t>
            </a:r>
            <a:r>
              <a:rPr sz="1000" b="1" spc="-70" dirty="0">
                <a:latin typeface="Tahoma"/>
                <a:cs typeface="Tahoma"/>
              </a:rPr>
              <a:t>The</a:t>
            </a:r>
            <a:r>
              <a:rPr sz="1000" b="1" spc="-75" dirty="0">
                <a:latin typeface="Tahoma"/>
                <a:cs typeface="Tahoma"/>
              </a:rPr>
              <a:t> </a:t>
            </a:r>
            <a:r>
              <a:rPr sz="1000" b="1" spc="-45" dirty="0">
                <a:latin typeface="Tahoma"/>
                <a:cs typeface="Tahoma"/>
              </a:rPr>
              <a:t>landlord</a:t>
            </a:r>
            <a:r>
              <a:rPr sz="1000" b="1" spc="-70" dirty="0">
                <a:latin typeface="Tahoma"/>
                <a:cs typeface="Tahoma"/>
              </a:rPr>
              <a:t> </a:t>
            </a:r>
            <a:r>
              <a:rPr sz="1000" b="1" spc="-60" dirty="0">
                <a:latin typeface="Tahoma"/>
                <a:cs typeface="Tahoma"/>
              </a:rPr>
              <a:t>is</a:t>
            </a:r>
            <a:r>
              <a:rPr sz="1000" b="1" spc="-75" dirty="0">
                <a:latin typeface="Tahoma"/>
                <a:cs typeface="Tahoma"/>
              </a:rPr>
              <a:t> </a:t>
            </a:r>
            <a:r>
              <a:rPr sz="1000" b="1" spc="-55" dirty="0">
                <a:latin typeface="Tahoma"/>
                <a:cs typeface="Tahoma"/>
              </a:rPr>
              <a:t>responsible</a:t>
            </a:r>
            <a:r>
              <a:rPr sz="1000" b="1" spc="-75" dirty="0">
                <a:latin typeface="Tahoma"/>
                <a:cs typeface="Tahoma"/>
              </a:rPr>
              <a:t> </a:t>
            </a:r>
            <a:r>
              <a:rPr sz="1000" b="1" spc="-50" dirty="0">
                <a:latin typeface="Tahoma"/>
                <a:cs typeface="Tahoma"/>
              </a:rPr>
              <a:t>to</a:t>
            </a:r>
            <a:r>
              <a:rPr sz="1000" b="1" spc="-75" dirty="0">
                <a:latin typeface="Tahoma"/>
                <a:cs typeface="Tahoma"/>
              </a:rPr>
              <a:t> </a:t>
            </a:r>
            <a:r>
              <a:rPr sz="1000" b="1" spc="-40" dirty="0">
                <a:latin typeface="Tahoma"/>
                <a:cs typeface="Tahoma"/>
              </a:rPr>
              <a:t>notify</a:t>
            </a:r>
            <a:r>
              <a:rPr sz="1000" b="1" spc="-70" dirty="0">
                <a:latin typeface="Tahoma"/>
                <a:cs typeface="Tahoma"/>
              </a:rPr>
              <a:t> </a:t>
            </a:r>
            <a:r>
              <a:rPr sz="1000" b="1" spc="-10" dirty="0">
                <a:latin typeface="Tahoma"/>
                <a:cs typeface="Tahoma"/>
              </a:rPr>
              <a:t>tenants</a:t>
            </a:r>
            <a:r>
              <a:rPr sz="1000" spc="-10" dirty="0">
                <a:latin typeface="Trebuchet MS"/>
                <a:cs typeface="Trebuchet MS"/>
              </a:rPr>
              <a:t>.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85" dirty="0">
                <a:latin typeface="Tahoma"/>
                <a:cs typeface="Tahoma"/>
              </a:rPr>
              <a:t>Post-</a:t>
            </a:r>
            <a:r>
              <a:rPr sz="1000" b="1" spc="-50" dirty="0">
                <a:latin typeface="Tahoma"/>
                <a:cs typeface="Tahoma"/>
              </a:rPr>
              <a:t>Application</a:t>
            </a:r>
            <a:r>
              <a:rPr sz="1000" b="1" spc="-40" dirty="0">
                <a:latin typeface="Tahoma"/>
                <a:cs typeface="Tahoma"/>
              </a:rPr>
              <a:t> </a:t>
            </a:r>
            <a:r>
              <a:rPr sz="1000" b="1" spc="-75" dirty="0">
                <a:latin typeface="Tahoma"/>
                <a:cs typeface="Tahoma"/>
              </a:rPr>
              <a:t>Information</a:t>
            </a:r>
            <a:r>
              <a:rPr sz="1000" b="1" spc="-40" dirty="0">
                <a:latin typeface="Tahoma"/>
                <a:cs typeface="Tahoma"/>
              </a:rPr>
              <a:t> </a:t>
            </a:r>
            <a:r>
              <a:rPr sz="1000" b="1" spc="-55" dirty="0">
                <a:latin typeface="Tahoma"/>
                <a:cs typeface="Tahoma"/>
              </a:rPr>
              <a:t>to</a:t>
            </a:r>
            <a:r>
              <a:rPr sz="1000" b="1" spc="-40" dirty="0">
                <a:latin typeface="Tahoma"/>
                <a:cs typeface="Tahoma"/>
              </a:rPr>
              <a:t> </a:t>
            </a:r>
            <a:r>
              <a:rPr sz="1000" b="1" spc="-10" dirty="0">
                <a:latin typeface="Tahoma"/>
                <a:cs typeface="Tahoma"/>
              </a:rPr>
              <a:t>Residents</a:t>
            </a:r>
            <a:endParaRPr sz="1000">
              <a:latin typeface="Tahoma"/>
              <a:cs typeface="Tahoma"/>
            </a:endParaRPr>
          </a:p>
          <a:p>
            <a:pPr marL="127000" marR="5715" indent="-114300">
              <a:lnSpc>
                <a:spcPct val="100000"/>
              </a:lnSpc>
              <a:buFont typeface="Times New Roman"/>
              <a:buAutoNum type="arabicPeriod"/>
              <a:tabLst>
                <a:tab pos="127000" algn="l"/>
              </a:tabLst>
            </a:pP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name,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business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address,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and</a:t>
            </a:r>
            <a:r>
              <a:rPr sz="1000" spc="-35" dirty="0">
                <a:latin typeface="Trebuchet MS"/>
                <a:cs typeface="Trebuchet MS"/>
              </a:rPr>
              <a:t> telephone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number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where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residents</a:t>
            </a:r>
            <a:r>
              <a:rPr sz="1000" spc="-35" dirty="0">
                <a:latin typeface="Trebuchet MS"/>
                <a:cs typeface="Trebuchet MS"/>
              </a:rPr>
              <a:t> can</a:t>
            </a:r>
            <a:r>
              <a:rPr sz="1000" spc="-30" dirty="0">
                <a:latin typeface="Trebuchet MS"/>
                <a:cs typeface="Trebuchet MS"/>
              </a:rPr>
              <a:t> obtain more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information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about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ap- </a:t>
            </a:r>
            <a:r>
              <a:rPr sz="1000" spc="-10" dirty="0">
                <a:latin typeface="Trebuchet MS"/>
                <a:cs typeface="Trebuchet MS"/>
              </a:rPr>
              <a:t>plication.</a:t>
            </a:r>
            <a:endParaRPr sz="1000">
              <a:latin typeface="Trebuchet MS"/>
              <a:cs typeface="Trebuchet MS"/>
            </a:endParaRPr>
          </a:p>
          <a:p>
            <a:pPr marL="127000" marR="6350" indent="-114300">
              <a:lnSpc>
                <a:spcPct val="100000"/>
              </a:lnSpc>
              <a:buFont typeface="Times New Roman"/>
              <a:buAutoNum type="arabicPeriod"/>
              <a:tabLst>
                <a:tab pos="127000" algn="l"/>
              </a:tabLst>
            </a:pPr>
            <a:r>
              <a:rPr sz="1000" spc="-55" dirty="0">
                <a:latin typeface="Trebuchet MS"/>
                <a:cs typeface="Trebuchet MS"/>
              </a:rPr>
              <a:t>The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first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and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last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name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and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license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number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90" dirty="0">
                <a:latin typeface="Trebuchet MS"/>
                <a:cs typeface="Trebuchet MS"/>
              </a:rPr>
              <a:t>(if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applicable)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of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each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applicator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(including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registered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temporary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trainees), </a:t>
            </a:r>
            <a:r>
              <a:rPr sz="1000" spc="-40" dirty="0">
                <a:latin typeface="Trebuchet MS"/>
                <a:cs typeface="Trebuchet MS"/>
              </a:rPr>
              <a:t>as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well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as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of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anyone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who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directly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supervised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the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application.</a:t>
            </a:r>
            <a:endParaRPr sz="1000">
              <a:latin typeface="Trebuchet MS"/>
              <a:cs typeface="Trebuchet MS"/>
            </a:endParaRPr>
          </a:p>
          <a:p>
            <a:pPr marL="126364" indent="-113664">
              <a:lnSpc>
                <a:spcPct val="100000"/>
              </a:lnSpc>
              <a:buFont typeface="Times New Roman"/>
              <a:buAutoNum type="arabicPeriod"/>
              <a:tabLst>
                <a:tab pos="126364" algn="l"/>
              </a:tabLst>
            </a:pP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brand,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product,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or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common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name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of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each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pesticide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you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applied.</a:t>
            </a:r>
            <a:endParaRPr sz="1000">
              <a:latin typeface="Trebuchet MS"/>
              <a:cs typeface="Trebuchet MS"/>
            </a:endParaRPr>
          </a:p>
          <a:p>
            <a:pPr marL="127000" marR="5080" indent="-114300">
              <a:lnSpc>
                <a:spcPct val="100000"/>
              </a:lnSpc>
              <a:buFont typeface="Times New Roman"/>
              <a:buAutoNum type="arabicPeriod"/>
              <a:tabLst>
                <a:tab pos="127000" algn="l"/>
              </a:tabLst>
            </a:pPr>
            <a:r>
              <a:rPr sz="1000" spc="-55" dirty="0">
                <a:latin typeface="Trebuchet MS"/>
                <a:cs typeface="Trebuchet MS"/>
              </a:rPr>
              <a:t>Either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concentration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and</a:t>
            </a:r>
            <a:r>
              <a:rPr sz="1000" spc="-8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total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quantity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of</a:t>
            </a:r>
            <a:r>
              <a:rPr sz="1000" spc="-8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each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pesticide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applied,</a:t>
            </a:r>
            <a:r>
              <a:rPr sz="1000" spc="-8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or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total</a:t>
            </a:r>
            <a:r>
              <a:rPr sz="1000" spc="-8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amount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of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each</a:t>
            </a:r>
            <a:r>
              <a:rPr sz="1000" spc="-8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pesticide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product </a:t>
            </a:r>
            <a:r>
              <a:rPr sz="1000" spc="-40" dirty="0">
                <a:latin typeface="Trebuchet MS"/>
                <a:cs typeface="Trebuchet MS"/>
              </a:rPr>
              <a:t>applied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per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unit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area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and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total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area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treated.</a:t>
            </a:r>
            <a:endParaRPr sz="1000">
              <a:latin typeface="Trebuchet MS"/>
              <a:cs typeface="Trebuchet MS"/>
            </a:endParaRPr>
          </a:p>
          <a:p>
            <a:pPr marL="126364" indent="-113664">
              <a:lnSpc>
                <a:spcPct val="100000"/>
              </a:lnSpc>
              <a:buFont typeface="Times New Roman"/>
              <a:buAutoNum type="arabicPeriod"/>
              <a:tabLst>
                <a:tab pos="126364" algn="l"/>
              </a:tabLst>
            </a:pPr>
            <a:r>
              <a:rPr sz="1000" spc="-50" dirty="0">
                <a:latin typeface="Trebuchet MS"/>
                <a:cs typeface="Trebuchet MS"/>
              </a:rPr>
              <a:t>Post-</a:t>
            </a:r>
            <a:r>
              <a:rPr sz="1000" spc="-45" dirty="0">
                <a:latin typeface="Trebuchet MS"/>
                <a:cs typeface="Trebuchet MS"/>
              </a:rPr>
              <a:t>application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precautions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listed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on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pesticide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label.</a:t>
            </a:r>
            <a:endParaRPr sz="1000">
              <a:latin typeface="Trebuchet MS"/>
              <a:cs typeface="Trebuchet MS"/>
            </a:endParaRPr>
          </a:p>
          <a:p>
            <a:pPr marL="126364" indent="-113664">
              <a:lnSpc>
                <a:spcPct val="100000"/>
              </a:lnSpc>
              <a:buFont typeface="Times New Roman"/>
              <a:buAutoNum type="arabicPeriod"/>
              <a:tabLst>
                <a:tab pos="126364" algn="l"/>
              </a:tabLst>
            </a:pP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date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and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approximate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starting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and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ending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times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of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application.</a:t>
            </a:r>
            <a:endParaRPr sz="1000">
              <a:latin typeface="Trebuchet MS"/>
              <a:cs typeface="Trebuchet MS"/>
            </a:endParaRPr>
          </a:p>
          <a:p>
            <a:pPr marL="127000" marR="5080" indent="-114300">
              <a:lnSpc>
                <a:spcPct val="100000"/>
              </a:lnSpc>
              <a:buFont typeface="Times New Roman"/>
              <a:buAutoNum type="arabicPeriod"/>
              <a:tabLst>
                <a:tab pos="127000" algn="l"/>
              </a:tabLst>
            </a:pPr>
            <a:r>
              <a:rPr sz="1000" spc="-35" dirty="0">
                <a:latin typeface="Trebuchet MS"/>
                <a:cs typeface="Trebuchet MS"/>
              </a:rPr>
              <a:t>Notice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that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a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copy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of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the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label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of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each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pesticide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applied</a:t>
            </a:r>
            <a:r>
              <a:rPr sz="1000" spc="-20" dirty="0">
                <a:latin typeface="Trebuchet MS"/>
                <a:cs typeface="Trebuchet MS"/>
              </a:rPr>
              <a:t> is </a:t>
            </a:r>
            <a:r>
              <a:rPr sz="1000" spc="-50" dirty="0">
                <a:latin typeface="Trebuchet MS"/>
                <a:cs typeface="Trebuchet MS"/>
              </a:rPr>
              <a:t>available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upon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request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(for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which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the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applicator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can </a:t>
            </a:r>
            <a:r>
              <a:rPr sz="1000" spc="-50" dirty="0">
                <a:latin typeface="Trebuchet MS"/>
                <a:cs typeface="Trebuchet MS"/>
              </a:rPr>
              <a:t>require </a:t>
            </a:r>
            <a:r>
              <a:rPr sz="1000" spc="-40" dirty="0">
                <a:latin typeface="Trebuchet MS"/>
                <a:cs typeface="Trebuchet MS"/>
              </a:rPr>
              <a:t>reasonable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copying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and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posting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charges).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71500" y="514350"/>
            <a:ext cx="6377940" cy="7484109"/>
            <a:chOff x="571500" y="514350"/>
            <a:chExt cx="6377940" cy="7484109"/>
          </a:xfrm>
        </p:grpSpPr>
        <p:sp>
          <p:nvSpPr>
            <p:cNvPr id="8" name="object 8"/>
            <p:cNvSpPr/>
            <p:nvPr/>
          </p:nvSpPr>
          <p:spPr>
            <a:xfrm>
              <a:off x="584200" y="527050"/>
              <a:ext cx="6352540" cy="7458709"/>
            </a:xfrm>
            <a:custGeom>
              <a:avLst/>
              <a:gdLst/>
              <a:ahLst/>
              <a:cxnLst/>
              <a:rect l="l" t="t" r="r" b="b"/>
              <a:pathLst>
                <a:path w="6352540" h="7458709">
                  <a:moveTo>
                    <a:pt x="0" y="7458456"/>
                  </a:moveTo>
                  <a:lnTo>
                    <a:pt x="6352540" y="7458456"/>
                  </a:lnTo>
                  <a:lnTo>
                    <a:pt x="6352540" y="0"/>
                  </a:lnTo>
                  <a:lnTo>
                    <a:pt x="0" y="0"/>
                  </a:lnTo>
                  <a:lnTo>
                    <a:pt x="0" y="745845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01382" y="862329"/>
              <a:ext cx="4918710" cy="0"/>
            </a:xfrm>
            <a:custGeom>
              <a:avLst/>
              <a:gdLst/>
              <a:ahLst/>
              <a:cxnLst/>
              <a:rect l="l" t="t" r="r" b="b"/>
              <a:pathLst>
                <a:path w="4918710">
                  <a:moveTo>
                    <a:pt x="0" y="0"/>
                  </a:moveTo>
                  <a:lnTo>
                    <a:pt x="4918176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slow">
    <p:wip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7507684" y="7578438"/>
            <a:ext cx="143510" cy="765810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100" dirty="0">
                <a:solidFill>
                  <a:srgbClr val="FFFFFF"/>
                </a:solidFill>
                <a:latin typeface="Trebuchet MS"/>
                <a:cs typeface="Trebuchet MS"/>
              </a:rPr>
              <a:t>SECTION</a:t>
            </a:r>
            <a:r>
              <a:rPr sz="800" b="1" spc="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45" dirty="0">
                <a:solidFill>
                  <a:srgbClr val="FFFFFF"/>
                </a:solidFill>
                <a:latin typeface="Trebuchet MS"/>
                <a:cs typeface="Trebuchet MS"/>
              </a:rPr>
              <a:t>VIII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79084" y="7578438"/>
            <a:ext cx="143510" cy="872490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-30" dirty="0">
                <a:solidFill>
                  <a:srgbClr val="FFFFFF"/>
                </a:solidFill>
                <a:latin typeface="Trebuchet MS"/>
                <a:cs typeface="Trebuchet MS"/>
              </a:rPr>
              <a:t>Keeping</a:t>
            </a:r>
            <a:r>
              <a:rPr sz="8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50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8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Trebuchet MS"/>
                <a:cs typeface="Trebuchet MS"/>
              </a:rPr>
              <a:t>Target</a:t>
            </a:r>
            <a:endParaRPr sz="800">
              <a:latin typeface="Trebuchet MS"/>
              <a:cs typeface="Trebuchet MS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822959" y="1392174"/>
          <a:ext cx="6339840" cy="2830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5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4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690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b="1" spc="1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LEARNING</a:t>
                      </a:r>
                      <a:r>
                        <a:rPr sz="1400" b="1" spc="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OBJECTIVES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683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6725">
                <a:tc gridSpan="2">
                  <a:txBody>
                    <a:bodyPr/>
                    <a:lstStyle/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25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List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ways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that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pesticide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can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move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from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site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application.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59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Define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overspray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drift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explain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Wisconsin’s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regulations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regarding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overspray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drift.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59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Describe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how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different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characteristics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pesticides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40" dirty="0">
                          <a:latin typeface="Trebuchet MS"/>
                          <a:cs typeface="Trebuchet MS"/>
                        </a:rPr>
                        <a:t>(e.g.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adsorption,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solubility,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etc.)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can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affect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4165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movement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pesticide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from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target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site.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59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Explain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ways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that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pesticides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can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end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up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animals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(including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humans).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59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Explain how pesticides can get into surface or groundwater and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define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 the terms point and </a:t>
                      </a:r>
                      <a:r>
                        <a:rPr sz="1000" b="1" spc="-20" dirty="0">
                          <a:latin typeface="Trebuchet MS"/>
                          <a:cs typeface="Trebuchet MS"/>
                        </a:rPr>
                        <a:t>non-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4165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point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source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pollution.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59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Outline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how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pesticide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characteristics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site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conditions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effect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movement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pesticides.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3530" indent="-227965">
                        <a:lnSpc>
                          <a:spcPct val="100000"/>
                        </a:lnSpc>
                        <a:spcBef>
                          <a:spcPts val="359"/>
                        </a:spcBef>
                        <a:buFont typeface="Wingdings"/>
                        <a:buChar char=""/>
                        <a:tabLst>
                          <a:tab pos="303530" algn="l"/>
                        </a:tabLst>
                      </a:pPr>
                      <a:r>
                        <a:rPr sz="1000" b="1" dirty="0">
                          <a:latin typeface="Trebuchet MS"/>
                          <a:cs typeface="Trebuchet MS"/>
                        </a:rPr>
                        <a:t>List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some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management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practices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that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help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prevent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contamination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surface</a:t>
                      </a:r>
                      <a:r>
                        <a:rPr sz="10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groundwater.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spc="2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KNOW</a:t>
                      </a:r>
                      <a:r>
                        <a:rPr sz="1400" b="1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1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400" b="1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2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LAW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43180" marB="0">
                    <a:lnL w="38100">
                      <a:solidFill>
                        <a:srgbClr val="000000"/>
                      </a:solidFill>
                      <a:prstDash val="solid"/>
                    </a:lnL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740">
                <a:tc gridSpan="2"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000" dirty="0">
                          <a:latin typeface="Wingdings"/>
                          <a:cs typeface="Wingdings"/>
                        </a:rPr>
                        <a:t></a:t>
                      </a:r>
                      <a:r>
                        <a:rPr sz="1000" spc="229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You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cannot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contaminate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waters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state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when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mixing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applying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pesticides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when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cleaning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0480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pesticide</a:t>
                      </a:r>
                      <a:r>
                        <a:rPr sz="1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equipment.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488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1144365" y="5291287"/>
            <a:ext cx="199961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esticides</a:t>
            </a:r>
            <a:r>
              <a:rPr sz="1100" spc="3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3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3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important</a:t>
            </a:r>
            <a:r>
              <a:rPr sz="1100" spc="36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role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4365" y="5449986"/>
            <a:ext cx="20002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managing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pests.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However,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any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9979" y="5129259"/>
            <a:ext cx="2344420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-10" dirty="0">
                <a:latin typeface="Times New Roman"/>
                <a:cs typeface="Times New Roman"/>
              </a:rPr>
              <a:t>P</a:t>
            </a:r>
            <a:r>
              <a:rPr sz="1100" spc="-20" dirty="0">
                <a:latin typeface="Times New Roman"/>
                <a:cs typeface="Times New Roman"/>
              </a:rPr>
              <a:t>o</a:t>
            </a:r>
            <a:r>
              <a:rPr sz="1100" spc="25" dirty="0">
                <a:latin typeface="Times New Roman"/>
                <a:cs typeface="Times New Roman"/>
              </a:rPr>
              <a:t>f</a:t>
            </a:r>
            <a:r>
              <a:rPr sz="1100" spc="-15" dirty="0">
                <a:latin typeface="Times New Roman"/>
                <a:cs typeface="Times New Roman"/>
              </a:rPr>
              <a:t>f</a:t>
            </a:r>
            <a:r>
              <a:rPr sz="1100" spc="5" dirty="0">
                <a:latin typeface="Times New Roman"/>
                <a:cs typeface="Times New Roman"/>
              </a:rPr>
              <a:t>-</a:t>
            </a:r>
            <a:r>
              <a:rPr sz="1100" dirty="0">
                <a:latin typeface="Times New Roman"/>
                <a:cs typeface="Times New Roman"/>
              </a:rPr>
              <a:t>target</a:t>
            </a:r>
            <a:r>
              <a:rPr sz="1100" spc="2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2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2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2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pollutant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0342" y="5767384"/>
            <a:ext cx="2334260" cy="828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harm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and/or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our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environment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60" dirty="0">
                <a:latin typeface="Times New Roman"/>
                <a:cs typeface="Times New Roman"/>
              </a:rPr>
              <a:t>1).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Many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pesticide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labels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list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envi- </a:t>
            </a:r>
            <a:r>
              <a:rPr sz="1100" spc="-10" dirty="0">
                <a:latin typeface="Times New Roman"/>
                <a:cs typeface="Times New Roman"/>
              </a:rPr>
              <a:t>ronmental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effects </a:t>
            </a:r>
            <a:r>
              <a:rPr sz="1100" spc="-25" dirty="0">
                <a:latin typeface="Times New Roman"/>
                <a:cs typeface="Times New Roman"/>
              </a:rPr>
              <a:t>such</a:t>
            </a:r>
            <a:r>
              <a:rPr sz="1100" spc="-30" dirty="0">
                <a:latin typeface="Times New Roman"/>
                <a:cs typeface="Times New Roman"/>
              </a:rPr>
              <a:t> as </a:t>
            </a:r>
            <a:r>
              <a:rPr sz="1100" spc="-10" dirty="0">
                <a:latin typeface="Times New Roman"/>
                <a:cs typeface="Times New Roman"/>
              </a:rPr>
              <a:t>contamination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 </a:t>
            </a:r>
            <a:r>
              <a:rPr sz="1100" i="1" spc="-10" dirty="0">
                <a:latin typeface="Times New Roman"/>
                <a:cs typeface="Times New Roman"/>
                <a:hlinkClick r:id="" action="ppaction://noaction"/>
              </a:rPr>
              <a:t>groundwater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or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toxicity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birds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or </a:t>
            </a:r>
            <a:r>
              <a:rPr sz="1100" spc="-10" dirty="0">
                <a:latin typeface="Times New Roman"/>
                <a:cs typeface="Times New Roman"/>
              </a:rPr>
              <a:t>aquatic </a:t>
            </a:r>
            <a:r>
              <a:rPr sz="1100" dirty="0">
                <a:latin typeface="Times New Roman"/>
                <a:cs typeface="Times New Roman"/>
              </a:rPr>
              <a:t>organisms as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reasons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restrictions.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0342" y="6719720"/>
            <a:ext cx="2334260" cy="1304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environment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comprises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everything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around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us.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includes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only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natural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elements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word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“environ- </a:t>
            </a:r>
            <a:r>
              <a:rPr sz="1100" dirty="0">
                <a:latin typeface="Times New Roman"/>
                <a:cs typeface="Times New Roman"/>
              </a:rPr>
              <a:t>ment”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most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often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brings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mind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also </a:t>
            </a:r>
            <a:r>
              <a:rPr sz="1100" spc="-10" dirty="0">
                <a:latin typeface="Times New Roman"/>
                <a:cs typeface="Times New Roman"/>
              </a:rPr>
              <a:t>people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manufactured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components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our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world.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environment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not </a:t>
            </a:r>
            <a:r>
              <a:rPr sz="1100" dirty="0">
                <a:latin typeface="Times New Roman"/>
                <a:cs typeface="Times New Roman"/>
              </a:rPr>
              <a:t>limited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outdoors—it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includes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indoor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areas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live and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work.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0342" y="8148152"/>
            <a:ext cx="23342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Anyone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who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uses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must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con-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0202" y="8306851"/>
            <a:ext cx="3100705" cy="923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sider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how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affects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environment.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user must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ask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two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questions: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1250"/>
              </a:lnSpc>
              <a:spcBef>
                <a:spcPts val="365"/>
              </a:spcBef>
              <a:buSzPct val="109090"/>
              <a:buAutoNum type="arabicPeriod"/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Where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pesticide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go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environment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after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leaves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container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application</a:t>
            </a:r>
            <a:r>
              <a:rPr sz="1100" spc="-10" dirty="0">
                <a:latin typeface="Times New Roman"/>
                <a:cs typeface="Times New Roman"/>
              </a:rPr>
              <a:t> equipment?</a:t>
            </a:r>
            <a:endParaRPr sz="11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160"/>
              </a:spcBef>
              <a:buSzPct val="109090"/>
              <a:buAutoNum type="arabicPeriod"/>
              <a:tabLst>
                <a:tab pos="240665" algn="l"/>
              </a:tabLst>
            </a:pPr>
            <a:r>
              <a:rPr sz="1100" dirty="0">
                <a:latin typeface="Times New Roman"/>
                <a:cs typeface="Times New Roman"/>
              </a:rPr>
              <a:t>What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effects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non-target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00"/>
              </a:spcBef>
            </a:pPr>
            <a:r>
              <a:rPr sz="2400" spc="-110" dirty="0">
                <a:solidFill>
                  <a:srgbClr val="808285"/>
                </a:solidFill>
              </a:rPr>
              <a:t>Pesticides</a:t>
            </a:r>
            <a:r>
              <a:rPr sz="2400" spc="-85" dirty="0">
                <a:solidFill>
                  <a:srgbClr val="808285"/>
                </a:solidFill>
              </a:rPr>
              <a:t> in </a:t>
            </a:r>
            <a:r>
              <a:rPr sz="2400" spc="-110" dirty="0">
                <a:solidFill>
                  <a:srgbClr val="808285"/>
                </a:solidFill>
              </a:rPr>
              <a:t>the</a:t>
            </a:r>
            <a:r>
              <a:rPr sz="2400" spc="-85" dirty="0">
                <a:solidFill>
                  <a:srgbClr val="808285"/>
                </a:solidFill>
              </a:rPr>
              <a:t> Environment</a:t>
            </a:r>
            <a:endParaRPr sz="2400" dirty="0"/>
          </a:p>
        </p:txBody>
      </p:sp>
      <p:sp>
        <p:nvSpPr>
          <p:cNvPr id="22" name="object 22"/>
          <p:cNvSpPr/>
          <p:nvPr/>
        </p:nvSpPr>
        <p:spPr>
          <a:xfrm>
            <a:off x="835660" y="4507649"/>
            <a:ext cx="6352540" cy="461645"/>
          </a:xfrm>
          <a:custGeom>
            <a:avLst/>
            <a:gdLst/>
            <a:ahLst/>
            <a:cxnLst/>
            <a:rect l="l" t="t" r="r" b="b"/>
            <a:pathLst>
              <a:path w="6352540" h="461645">
                <a:moveTo>
                  <a:pt x="6352540" y="0"/>
                </a:moveTo>
                <a:lnTo>
                  <a:pt x="0" y="0"/>
                </a:lnTo>
                <a:lnTo>
                  <a:pt x="0" y="461429"/>
                </a:lnTo>
                <a:lnTo>
                  <a:pt x="6352540" y="461429"/>
                </a:lnTo>
                <a:lnTo>
                  <a:pt x="635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48360" y="4582787"/>
            <a:ext cx="6327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Where</a:t>
            </a:r>
            <a:r>
              <a:rPr sz="1800" b="1" spc="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do</a:t>
            </a:r>
            <a:r>
              <a:rPr sz="1800" b="1" spc="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Pesticides</a:t>
            </a:r>
            <a:r>
              <a:rPr sz="1800" b="1" spc="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ahoma"/>
                <a:cs typeface="Tahoma"/>
              </a:rPr>
              <a:t>Go?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35660" y="4507649"/>
            <a:ext cx="6352540" cy="461645"/>
          </a:xfrm>
          <a:custGeom>
            <a:avLst/>
            <a:gdLst/>
            <a:ahLst/>
            <a:cxnLst/>
            <a:rect l="l" t="t" r="r" b="b"/>
            <a:pathLst>
              <a:path w="6352540" h="461645">
                <a:moveTo>
                  <a:pt x="0" y="461429"/>
                </a:moveTo>
                <a:lnTo>
                  <a:pt x="6352540" y="461429"/>
                </a:lnTo>
                <a:lnTo>
                  <a:pt x="6352540" y="0"/>
                </a:lnTo>
                <a:lnTo>
                  <a:pt x="0" y="0"/>
                </a:lnTo>
                <a:lnTo>
                  <a:pt x="0" y="46142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342129" y="8241293"/>
            <a:ext cx="2872105" cy="35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sites,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plants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animals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may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reach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envi- </a:t>
            </a:r>
            <a:r>
              <a:rPr sz="1100" spc="-10" dirty="0">
                <a:latin typeface="Times New Roman"/>
                <a:cs typeface="Times New Roman"/>
              </a:rPr>
              <a:t>ronment?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13580" y="8717529"/>
            <a:ext cx="3100705" cy="510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Obviously,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spill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otherwise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mis- </a:t>
            </a:r>
            <a:r>
              <a:rPr sz="1100" dirty="0">
                <a:latin typeface="Times New Roman"/>
                <a:cs typeface="Times New Roman"/>
              </a:rPr>
              <a:t>handle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enter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environment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without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ever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being </a:t>
            </a:r>
            <a:r>
              <a:rPr sz="1100" spc="-10" dirty="0">
                <a:latin typeface="Times New Roman"/>
                <a:cs typeface="Times New Roman"/>
              </a:rPr>
              <a:t>applied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target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site.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Some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pesticide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also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never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reaches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251714" y="5346820"/>
            <a:ext cx="3949700" cy="2320290"/>
            <a:chOff x="3251714" y="5346820"/>
            <a:chExt cx="3949700" cy="2320290"/>
          </a:xfrm>
        </p:grpSpPr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68999" y="5383395"/>
              <a:ext cx="3914612" cy="224697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269005" y="5364111"/>
              <a:ext cx="3914775" cy="2286000"/>
            </a:xfrm>
            <a:custGeom>
              <a:avLst/>
              <a:gdLst/>
              <a:ahLst/>
              <a:cxnLst/>
              <a:rect l="l" t="t" r="r" b="b"/>
              <a:pathLst>
                <a:path w="3914775" h="2286000">
                  <a:moveTo>
                    <a:pt x="0" y="2285542"/>
                  </a:moveTo>
                  <a:lnTo>
                    <a:pt x="3914609" y="2285542"/>
                  </a:lnTo>
                  <a:lnTo>
                    <a:pt x="3914609" y="0"/>
                  </a:lnTo>
                  <a:lnTo>
                    <a:pt x="0" y="0"/>
                  </a:lnTo>
                  <a:lnTo>
                    <a:pt x="0" y="2285542"/>
                  </a:lnTo>
                  <a:close/>
                </a:path>
              </a:pathLst>
            </a:custGeom>
            <a:ln w="345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245624" y="7758455"/>
            <a:ext cx="3947160" cy="4241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62865" marR="55244">
              <a:lnSpc>
                <a:spcPts val="1100"/>
              </a:lnSpc>
              <a:spcBef>
                <a:spcPts val="615"/>
              </a:spcBef>
            </a:pPr>
            <a:r>
              <a:rPr sz="1000" b="1" spc="-60" dirty="0">
                <a:latin typeface="Tahoma"/>
                <a:cs typeface="Tahoma"/>
              </a:rPr>
              <a:t>Figure</a:t>
            </a:r>
            <a:r>
              <a:rPr sz="1000" b="1" spc="-75" dirty="0">
                <a:latin typeface="Tahoma"/>
                <a:cs typeface="Tahoma"/>
              </a:rPr>
              <a:t> </a:t>
            </a:r>
            <a:r>
              <a:rPr sz="1000" b="1" spc="-50" dirty="0">
                <a:latin typeface="Tahoma"/>
                <a:cs typeface="Tahoma"/>
              </a:rPr>
              <a:t>1:</a:t>
            </a:r>
            <a:r>
              <a:rPr sz="1000" b="1" spc="185" dirty="0">
                <a:latin typeface="Tahoma"/>
                <a:cs typeface="Tahoma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Pesticides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end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up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off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target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site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of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application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in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many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dif- </a:t>
            </a:r>
            <a:r>
              <a:rPr sz="1000" spc="-60" dirty="0">
                <a:latin typeface="Trebuchet MS"/>
                <a:cs typeface="Trebuchet MS"/>
              </a:rPr>
              <a:t>ferent </a:t>
            </a:r>
            <a:r>
              <a:rPr sz="1000" spc="-10" dirty="0">
                <a:latin typeface="Trebuchet MS"/>
                <a:cs typeface="Trebuchet MS"/>
              </a:rPr>
              <a:t>ways.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slow">
    <p:wip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58838" y="458761"/>
            <a:ext cx="3100705" cy="669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target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site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because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drift,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volatility,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misapplica- </a:t>
            </a:r>
            <a:r>
              <a:rPr sz="1100" dirty="0">
                <a:latin typeface="Times New Roman"/>
                <a:cs typeface="Times New Roman"/>
              </a:rPr>
              <a:t>tion.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Even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apply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properly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move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target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site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variety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ways.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example,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may: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8800" y="1117411"/>
            <a:ext cx="3005455" cy="62674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56540" indent="-243840">
              <a:lnSpc>
                <a:spcPct val="100000"/>
              </a:lnSpc>
              <a:spcBef>
                <a:spcPts val="275"/>
              </a:spcBef>
              <a:buSzPct val="109090"/>
              <a:buChar char="●"/>
              <a:tabLst>
                <a:tab pos="256540" algn="l"/>
              </a:tabLst>
            </a:pPr>
            <a:r>
              <a:rPr sz="1100" spc="-10" dirty="0">
                <a:latin typeface="Times New Roman"/>
                <a:cs typeface="Times New Roman"/>
              </a:rPr>
              <a:t>Volatilize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(turn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gas)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treated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surfaces,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90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rinsed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off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treated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surface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enter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soil,</a:t>
            </a:r>
            <a:endParaRPr sz="11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290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Be carried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laterally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runoff or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soil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erosion,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62071" y="436829"/>
            <a:ext cx="3100705" cy="60261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56540" indent="-243840">
              <a:lnSpc>
                <a:spcPct val="100000"/>
              </a:lnSpc>
              <a:spcBef>
                <a:spcPts val="275"/>
              </a:spcBef>
              <a:buSzPct val="109090"/>
              <a:buFont typeface="Times New Roman"/>
              <a:buChar char="●"/>
              <a:tabLst>
                <a:tab pos="256540" algn="l"/>
              </a:tabLst>
            </a:pP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Leach</a:t>
            </a:r>
            <a:r>
              <a:rPr sz="1100" i="1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through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soil,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or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>
              <a:lnSpc>
                <a:spcPct val="109100"/>
              </a:lnSpc>
              <a:spcBef>
                <a:spcPts val="170"/>
              </a:spcBef>
              <a:buChar char="●"/>
              <a:tabLst>
                <a:tab pos="241300" algn="l"/>
                <a:tab pos="256540" algn="l"/>
              </a:tabLst>
            </a:pP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ingested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animal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eats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was </a:t>
            </a:r>
            <a:r>
              <a:rPr sz="1100" dirty="0">
                <a:latin typeface="Times New Roman"/>
                <a:cs typeface="Times New Roman"/>
              </a:rPr>
              <a:t>treated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pesticide.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62185" y="1163824"/>
            <a:ext cx="3100070" cy="35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chapter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look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what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happen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a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after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4200" y="1929638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60">
                <a:moveTo>
                  <a:pt x="6352540" y="0"/>
                </a:moveTo>
                <a:lnTo>
                  <a:pt x="0" y="0"/>
                </a:lnTo>
                <a:lnTo>
                  <a:pt x="0" y="378459"/>
                </a:lnTo>
                <a:lnTo>
                  <a:pt x="6352540" y="378459"/>
                </a:lnTo>
                <a:lnTo>
                  <a:pt x="635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96900" y="1963293"/>
            <a:ext cx="6327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Overspray</a:t>
            </a:r>
            <a:r>
              <a:rPr sz="1800" b="1" spc="2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800" b="1" spc="2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30" dirty="0">
                <a:solidFill>
                  <a:srgbClr val="FFFFFF"/>
                </a:solidFill>
                <a:latin typeface="Tahoma"/>
                <a:cs typeface="Tahoma"/>
              </a:rPr>
              <a:t>Drift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4200" y="1929638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60">
                <a:moveTo>
                  <a:pt x="0" y="378459"/>
                </a:moveTo>
                <a:lnTo>
                  <a:pt x="6352540" y="378459"/>
                </a:lnTo>
                <a:lnTo>
                  <a:pt x="6352540" y="0"/>
                </a:lnTo>
                <a:lnTo>
                  <a:pt x="0" y="0"/>
                </a:lnTo>
                <a:lnTo>
                  <a:pt x="0" y="37845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4200" y="6194958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59">
                <a:moveTo>
                  <a:pt x="6352540" y="0"/>
                </a:moveTo>
                <a:lnTo>
                  <a:pt x="0" y="0"/>
                </a:lnTo>
                <a:lnTo>
                  <a:pt x="0" y="378460"/>
                </a:lnTo>
                <a:lnTo>
                  <a:pt x="6352540" y="378460"/>
                </a:lnTo>
                <a:lnTo>
                  <a:pt x="635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96900" y="6228615"/>
            <a:ext cx="6327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Pesticide</a:t>
            </a:r>
            <a:r>
              <a:rPr sz="1800" b="1" spc="4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ahoma"/>
                <a:cs typeface="Tahoma"/>
              </a:rPr>
              <a:t>Characteristics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4200" y="6194958"/>
            <a:ext cx="6352540" cy="378460"/>
          </a:xfrm>
          <a:custGeom>
            <a:avLst/>
            <a:gdLst/>
            <a:ahLst/>
            <a:cxnLst/>
            <a:rect l="l" t="t" r="r" b="b"/>
            <a:pathLst>
              <a:path w="6352540" h="378459">
                <a:moveTo>
                  <a:pt x="0" y="378460"/>
                </a:moveTo>
                <a:lnTo>
                  <a:pt x="6352540" y="378460"/>
                </a:lnTo>
                <a:lnTo>
                  <a:pt x="6352540" y="0"/>
                </a:lnTo>
                <a:lnTo>
                  <a:pt x="0" y="0"/>
                </a:lnTo>
                <a:lnTo>
                  <a:pt x="0" y="37846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49445" y="2448141"/>
            <a:ext cx="27095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oncern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over</a:t>
            </a:r>
            <a:r>
              <a:rPr sz="1100" spc="3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involuntary</a:t>
            </a:r>
            <a:r>
              <a:rPr sz="1100" spc="3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exposure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has</a:t>
            </a:r>
            <a:r>
              <a:rPr sz="1100" spc="3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raised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9445" y="2606840"/>
            <a:ext cx="27095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issue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what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actions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need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taken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when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6425" y="2286113"/>
            <a:ext cx="3122295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dirty="0">
                <a:latin typeface="Times New Roman"/>
                <a:cs typeface="Times New Roman"/>
              </a:rPr>
              <a:t>C</a:t>
            </a:r>
            <a:r>
              <a:rPr sz="1100" spc="5" dirty="0">
                <a:latin typeface="Times New Roman"/>
                <a:cs typeface="Times New Roman"/>
              </a:rPr>
              <a:t>pe</a:t>
            </a:r>
            <a:r>
              <a:rPr sz="1100" spc="-5" dirty="0">
                <a:latin typeface="Times New Roman"/>
                <a:cs typeface="Times New Roman"/>
              </a:rPr>
              <a:t>s</a:t>
            </a:r>
            <a:r>
              <a:rPr sz="1100" spc="15" dirty="0">
                <a:latin typeface="Times New Roman"/>
                <a:cs typeface="Times New Roman"/>
              </a:rPr>
              <a:t>t</a:t>
            </a:r>
            <a:r>
              <a:rPr sz="1100" spc="-15" dirty="0">
                <a:latin typeface="Times New Roman"/>
                <a:cs typeface="Times New Roman"/>
              </a:rPr>
              <a:t>i</a:t>
            </a:r>
            <a:r>
              <a:rPr sz="1100" spc="-5" dirty="0">
                <a:latin typeface="Times New Roman"/>
                <a:cs typeface="Times New Roman"/>
              </a:rPr>
              <a:t>c</a:t>
            </a:r>
            <a:r>
              <a:rPr sz="1100" spc="-15" dirty="0">
                <a:latin typeface="Times New Roman"/>
                <a:cs typeface="Times New Roman"/>
              </a:rPr>
              <a:t>i</a:t>
            </a:r>
            <a:r>
              <a:rPr sz="1100" dirty="0">
                <a:latin typeface="Times New Roman"/>
                <a:cs typeface="Times New Roman"/>
              </a:rPr>
              <a:t>d</a:t>
            </a:r>
            <a:r>
              <a:rPr sz="1100" spc="5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deposited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beyond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boundaries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8800" y="2924238"/>
            <a:ext cx="3100705" cy="3050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spc="-35" dirty="0">
                <a:latin typeface="Times New Roman"/>
                <a:cs typeface="Times New Roman"/>
              </a:rPr>
              <a:t>of </a:t>
            </a:r>
            <a:r>
              <a:rPr sz="1100" spc="-10" dirty="0">
                <a:latin typeface="Times New Roman"/>
                <a:cs typeface="Times New Roman"/>
              </a:rPr>
              <a:t>the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target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area.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The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following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standards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have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been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set </a:t>
            </a:r>
            <a:r>
              <a:rPr sz="1100" dirty="0">
                <a:latin typeface="Times New Roman"/>
                <a:cs typeface="Times New Roman"/>
              </a:rPr>
              <a:t>as a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limit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acceptable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Wisconsin.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614"/>
              </a:lnSpc>
              <a:spcBef>
                <a:spcPts val="850"/>
              </a:spcBef>
            </a:pPr>
            <a:r>
              <a:rPr sz="1400" b="1" spc="-10" dirty="0">
                <a:latin typeface="Tahoma"/>
                <a:cs typeface="Tahoma"/>
              </a:rPr>
              <a:t>Overspray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Overspray</a:t>
            </a:r>
            <a:r>
              <a:rPr sz="1100" i="1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application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beyond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boundaries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target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area.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state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law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consid- </a:t>
            </a:r>
            <a:r>
              <a:rPr sz="1100" dirty="0">
                <a:latin typeface="Times New Roman"/>
                <a:cs typeface="Times New Roman"/>
              </a:rPr>
              <a:t>ered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negligent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action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applicator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flatly </a:t>
            </a:r>
            <a:r>
              <a:rPr sz="1100" dirty="0">
                <a:latin typeface="Times New Roman"/>
                <a:cs typeface="Times New Roman"/>
              </a:rPr>
              <a:t>prohibited,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regardless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whether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creates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significant </a:t>
            </a:r>
            <a:r>
              <a:rPr sz="1100" dirty="0">
                <a:latin typeface="Times New Roman"/>
                <a:cs typeface="Times New Roman"/>
              </a:rPr>
              <a:t>risk of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damage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injury.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614"/>
              </a:lnSpc>
              <a:spcBef>
                <a:spcPts val="850"/>
              </a:spcBef>
            </a:pPr>
            <a:r>
              <a:rPr sz="1400" b="1" spc="-10" dirty="0">
                <a:latin typeface="Tahoma"/>
                <a:cs typeface="Tahoma"/>
              </a:rPr>
              <a:t>Drift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Drift</a:t>
            </a:r>
            <a:r>
              <a:rPr sz="1100" i="1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movement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air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currents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by </a:t>
            </a:r>
            <a:r>
              <a:rPr sz="1100" dirty="0">
                <a:latin typeface="Times New Roman"/>
                <a:cs typeface="Times New Roman"/>
              </a:rPr>
              <a:t>diffusion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onto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property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beyond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boundaries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target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area;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may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occur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either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solid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liquid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par- </a:t>
            </a:r>
            <a:r>
              <a:rPr sz="1100" dirty="0">
                <a:latin typeface="Times New Roman"/>
                <a:cs typeface="Times New Roman"/>
              </a:rPr>
              <a:t>ticles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 as vapors. Pesticide drift, like </a:t>
            </a:r>
            <a:r>
              <a:rPr sz="1100" spc="-10" dirty="0">
                <a:latin typeface="Times New Roman"/>
                <a:cs typeface="Times New Roman"/>
              </a:rPr>
              <a:t>overspray,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often </a:t>
            </a:r>
            <a:r>
              <a:rPr sz="1100" dirty="0">
                <a:latin typeface="Times New Roman"/>
                <a:cs typeface="Times New Roman"/>
              </a:rPr>
              <a:t>implies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lack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due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care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part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applicator. </a:t>
            </a:r>
            <a:r>
              <a:rPr sz="1100" spc="-65" dirty="0">
                <a:latin typeface="Times New Roman"/>
                <a:cs typeface="Times New Roman"/>
              </a:rPr>
              <a:t>You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responsible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for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confining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applications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target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area,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taking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precautions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prevent </a:t>
            </a:r>
            <a:r>
              <a:rPr sz="1100" dirty="0">
                <a:latin typeface="Times New Roman"/>
                <a:cs typeface="Times New Roman"/>
              </a:rPr>
              <a:t>unwanted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exposure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persons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property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others.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62006" y="2455697"/>
            <a:ext cx="3100070" cy="82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85"/>
              </a:lnSpc>
              <a:spcBef>
                <a:spcPts val="100"/>
              </a:spcBef>
            </a:pPr>
            <a:r>
              <a:rPr sz="1100" b="1" spc="-50" dirty="0">
                <a:latin typeface="Tahoma"/>
                <a:cs typeface="Tahoma"/>
              </a:rPr>
              <a:t>Drift </a:t>
            </a:r>
            <a:r>
              <a:rPr sz="1100" b="1" spc="-25" dirty="0">
                <a:latin typeface="Tahoma"/>
                <a:cs typeface="Tahoma"/>
              </a:rPr>
              <a:t>Law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65"/>
              </a:spcBef>
            </a:pPr>
            <a:r>
              <a:rPr sz="1100" spc="-20" dirty="0">
                <a:latin typeface="Times New Roman"/>
                <a:cs typeface="Times New Roman"/>
              </a:rPr>
              <a:t>By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Wisconsin</a:t>
            </a:r>
            <a:r>
              <a:rPr sz="1100" spc="-20" dirty="0">
                <a:latin typeface="Times New Roman"/>
                <a:cs typeface="Times New Roman"/>
              </a:rPr>
              <a:t> law </a:t>
            </a:r>
            <a:r>
              <a:rPr sz="1100" spc="-35" dirty="0">
                <a:latin typeface="Times New Roman"/>
                <a:cs typeface="Times New Roman"/>
              </a:rPr>
              <a:t>(</a:t>
            </a:r>
            <a:r>
              <a:rPr sz="1100" spc="-35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ATCP</a:t>
            </a:r>
            <a:r>
              <a:rPr sz="1100" spc="-2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1100" spc="-40" dirty="0">
                <a:solidFill>
                  <a:srgbClr val="215E9E"/>
                </a:solidFill>
                <a:latin typeface="Times New Roman"/>
                <a:cs typeface="Times New Roman"/>
                <a:hlinkClick r:id="rId2"/>
              </a:rPr>
              <a:t>29</a:t>
            </a:r>
            <a:r>
              <a:rPr sz="1100" spc="-40" dirty="0">
                <a:latin typeface="Times New Roman"/>
                <a:cs typeface="Times New Roman"/>
              </a:rPr>
              <a:t>),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significant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pesticide</a:t>
            </a:r>
            <a:r>
              <a:rPr sz="1100" spc="-20" dirty="0">
                <a:latin typeface="Times New Roman"/>
                <a:cs typeface="Times New Roman"/>
              </a:rPr>
              <a:t> drift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considered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negligent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prosecuted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for </a:t>
            </a:r>
            <a:r>
              <a:rPr sz="1100" spc="-10" dirty="0">
                <a:latin typeface="Times New Roman"/>
                <a:cs typeface="Times New Roman"/>
              </a:rPr>
              <a:t>the results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drift</a:t>
            </a:r>
            <a:r>
              <a:rPr sz="1100" spc="-10" dirty="0">
                <a:latin typeface="Times New Roman"/>
                <a:cs typeface="Times New Roman"/>
              </a:rPr>
              <a:t> that </a:t>
            </a:r>
            <a:r>
              <a:rPr sz="1100" spc="-20" dirty="0">
                <a:latin typeface="Times New Roman"/>
                <a:cs typeface="Times New Roman"/>
              </a:rPr>
              <a:t>goes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40" dirty="0">
                <a:latin typeface="Times New Roman"/>
                <a:cs typeface="Times New Roman"/>
              </a:rPr>
              <a:t>off-</a:t>
            </a:r>
            <a:r>
              <a:rPr sz="1100" spc="-20" dirty="0">
                <a:latin typeface="Times New Roman"/>
                <a:cs typeface="Times New Roman"/>
              </a:rPr>
              <a:t>site.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Significant</a:t>
            </a:r>
            <a:r>
              <a:rPr sz="1100" spc="-10" dirty="0">
                <a:latin typeface="Times New Roman"/>
                <a:cs typeface="Times New Roman"/>
              </a:rPr>
              <a:t> pesticide </a:t>
            </a:r>
            <a:r>
              <a:rPr sz="1100" dirty="0">
                <a:latin typeface="Times New Roman"/>
                <a:cs typeface="Times New Roman"/>
              </a:rPr>
              <a:t>drift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amount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which: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62071" y="3273403"/>
            <a:ext cx="3100705" cy="73723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56540" indent="-243840" algn="just">
              <a:lnSpc>
                <a:spcPct val="100000"/>
              </a:lnSpc>
              <a:spcBef>
                <a:spcPts val="275"/>
              </a:spcBef>
              <a:buSzPct val="109090"/>
              <a:buChar char="●"/>
              <a:tabLst>
                <a:tab pos="256540" algn="l"/>
              </a:tabLst>
            </a:pP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readily visible, </a:t>
            </a:r>
            <a:r>
              <a:rPr sz="1100" spc="-25" dirty="0">
                <a:latin typeface="Times New Roman"/>
                <a:cs typeface="Times New Roman"/>
              </a:rPr>
              <a:t>or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9235" algn="just">
              <a:lnSpc>
                <a:spcPts val="1250"/>
              </a:lnSpc>
              <a:spcBef>
                <a:spcPts val="390"/>
              </a:spcBef>
              <a:buSzPct val="109090"/>
              <a:buChar char="●"/>
              <a:tabLst>
                <a:tab pos="241300" algn="l"/>
                <a:tab pos="255904" algn="l"/>
              </a:tabLst>
            </a:pPr>
            <a:r>
              <a:rPr sz="1100" dirty="0">
                <a:latin typeface="Times New Roman"/>
                <a:cs typeface="Times New Roman"/>
              </a:rPr>
              <a:t>	Moves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areas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outside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target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area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either causes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actual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harm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or </a:t>
            </a:r>
            <a:r>
              <a:rPr sz="1100" spc="-20" dirty="0">
                <a:latin typeface="Times New Roman"/>
                <a:cs typeface="Times New Roman"/>
              </a:rPr>
              <a:t>could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conceivably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cause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harm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persons,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property,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environment.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62185" y="4134929"/>
            <a:ext cx="3100705" cy="510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available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scientific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information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about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pesticide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determine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effects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persons, </a:t>
            </a:r>
            <a:r>
              <a:rPr sz="1100" dirty="0">
                <a:latin typeface="Times New Roman"/>
                <a:cs typeface="Times New Roman"/>
              </a:rPr>
              <a:t>property,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environment.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62185" y="4769865"/>
            <a:ext cx="3100070" cy="1145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prohibiting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“significant”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drift,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DATCP </a:t>
            </a:r>
            <a:r>
              <a:rPr sz="1100" dirty="0">
                <a:latin typeface="Times New Roman"/>
                <a:cs typeface="Times New Roman"/>
              </a:rPr>
              <a:t>does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condone,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encourage,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give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advance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authori- </a:t>
            </a:r>
            <a:r>
              <a:rPr sz="1100" dirty="0">
                <a:latin typeface="Times New Roman"/>
                <a:cs typeface="Times New Roman"/>
              </a:rPr>
              <a:t>zation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lesser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forms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drift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being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legitimate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side </a:t>
            </a:r>
            <a:r>
              <a:rPr sz="1100" dirty="0">
                <a:latin typeface="Times New Roman"/>
                <a:cs typeface="Times New Roman"/>
              </a:rPr>
              <a:t>effects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applications.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DATCP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investigates </a:t>
            </a:r>
            <a:r>
              <a:rPr sz="1100" dirty="0">
                <a:latin typeface="Times New Roman"/>
                <a:cs typeface="Times New Roman"/>
              </a:rPr>
              <a:t>all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complaints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drift,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and,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where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drift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can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proven,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takes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form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enforcement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correc- </a:t>
            </a:r>
            <a:r>
              <a:rPr sz="1100" dirty="0">
                <a:latin typeface="Times New Roman"/>
                <a:cs typeface="Times New Roman"/>
              </a:rPr>
              <a:t>tive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action.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18302" y="6713462"/>
            <a:ext cx="27406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o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understand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how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pesticides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move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environ-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8302" y="6872161"/>
            <a:ext cx="27406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ment,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must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first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understand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certain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physical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0053" y="6551434"/>
            <a:ext cx="3119120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-10" dirty="0">
                <a:latin typeface="Times New Roman"/>
                <a:cs typeface="Times New Roman"/>
              </a:rPr>
              <a:t>T</a:t>
            </a:r>
            <a:r>
              <a:rPr sz="1100" spc="15" dirty="0">
                <a:latin typeface="Times New Roman"/>
                <a:cs typeface="Times New Roman"/>
              </a:rPr>
              <a:t>a</a:t>
            </a:r>
            <a:r>
              <a:rPr sz="1100" spc="-5" dirty="0">
                <a:latin typeface="Times New Roman"/>
                <a:cs typeface="Times New Roman"/>
              </a:rPr>
              <a:t>n</a:t>
            </a:r>
            <a:r>
              <a:rPr sz="1100" spc="-10" dirty="0">
                <a:latin typeface="Times New Roman"/>
                <a:cs typeface="Times New Roman"/>
              </a:rPr>
              <a:t>d</a:t>
            </a:r>
            <a:r>
              <a:rPr sz="1100" spc="2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chemical</a:t>
            </a:r>
            <a:r>
              <a:rPr sz="1100" spc="2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characteristics</a:t>
            </a:r>
            <a:r>
              <a:rPr sz="1100" spc="2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</a:t>
            </a:r>
            <a:r>
              <a:rPr sz="1100" spc="24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8800" y="7189560"/>
            <a:ext cx="3100705" cy="2098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how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determine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pesticide’s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interaction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environment.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characteristics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include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solubility, </a:t>
            </a:r>
            <a:r>
              <a:rPr sz="1100" i="1" spc="-10" dirty="0">
                <a:latin typeface="Times New Roman"/>
                <a:cs typeface="Times New Roman"/>
                <a:hlinkClick r:id="" action="ppaction://noaction"/>
              </a:rPr>
              <a:t>adsorption</a:t>
            </a:r>
            <a:r>
              <a:rPr sz="1100" i="1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persistence.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Understanding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these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factors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help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you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determine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only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risk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application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 pesticide poses to the environment,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but whether </a:t>
            </a:r>
            <a:r>
              <a:rPr sz="1100" spc="-25" dirty="0">
                <a:latin typeface="Times New Roman"/>
                <a:cs typeface="Times New Roman"/>
              </a:rPr>
              <a:t>or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remain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site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application </a:t>
            </a:r>
            <a:r>
              <a:rPr sz="1100" dirty="0">
                <a:latin typeface="Times New Roman"/>
                <a:cs typeface="Times New Roman"/>
              </a:rPr>
              <a:t>long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enough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effective.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614"/>
              </a:lnSpc>
              <a:spcBef>
                <a:spcPts val="850"/>
              </a:spcBef>
            </a:pPr>
            <a:r>
              <a:rPr sz="1400" b="1" spc="-10" dirty="0">
                <a:latin typeface="Tahoma"/>
                <a:cs typeface="Tahoma"/>
              </a:rPr>
              <a:t>Solubility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Solubility</a:t>
            </a:r>
            <a:r>
              <a:rPr sz="1100" i="1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measure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how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easily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chemical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will </a:t>
            </a:r>
            <a:r>
              <a:rPr sz="1100" dirty="0">
                <a:latin typeface="Times New Roman"/>
                <a:cs typeface="Times New Roman"/>
              </a:rPr>
              <a:t>dissolve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solvent</a:t>
            </a:r>
            <a:r>
              <a:rPr sz="1100" dirty="0">
                <a:latin typeface="Times New Roman"/>
                <a:cs typeface="Times New Roman"/>
              </a:rPr>
              <a:t>,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usually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water.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are </a:t>
            </a:r>
            <a:r>
              <a:rPr sz="1100" dirty="0">
                <a:latin typeface="Times New Roman"/>
                <a:cs typeface="Times New Roman"/>
              </a:rPr>
              <a:t>highly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Times New Roman"/>
                <a:cs typeface="Times New Roman"/>
                <a:hlinkClick r:id="" action="ppaction://noaction"/>
              </a:rPr>
              <a:t>soluble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dissolve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easily.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pesticides </a:t>
            </a:r>
            <a:r>
              <a:rPr sz="1100" dirty="0">
                <a:latin typeface="Times New Roman"/>
                <a:cs typeface="Times New Roman"/>
              </a:rPr>
              <a:t>are more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likely to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move with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 surface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runoff—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62006" y="6713373"/>
            <a:ext cx="3100705" cy="2180084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leaving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application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site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quickly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possibly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con- </a:t>
            </a:r>
            <a:r>
              <a:rPr sz="1100" dirty="0">
                <a:latin typeface="Times New Roman"/>
                <a:cs typeface="Times New Roman"/>
              </a:rPr>
              <a:t>taminating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nearby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areas.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Highly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soluble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pesticides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can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leach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downward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through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soil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potentially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con- </a:t>
            </a:r>
            <a:r>
              <a:rPr sz="1100" dirty="0">
                <a:latin typeface="Times New Roman"/>
                <a:cs typeface="Times New Roman"/>
              </a:rPr>
              <a:t>taminating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groundwater.</a:t>
            </a:r>
            <a:endParaRPr sz="1100" dirty="0">
              <a:latin typeface="Times New Roman"/>
              <a:cs typeface="Times New Roman"/>
            </a:endParaRPr>
          </a:p>
          <a:p>
            <a:pPr marL="12700">
              <a:lnSpc>
                <a:spcPts val="1614"/>
              </a:lnSpc>
              <a:spcBef>
                <a:spcPts val="850"/>
              </a:spcBef>
            </a:pPr>
            <a:r>
              <a:rPr sz="1400" b="1" spc="-10" dirty="0">
                <a:latin typeface="Tahoma"/>
                <a:cs typeface="Tahoma"/>
              </a:rPr>
              <a:t>Adsorption</a:t>
            </a:r>
            <a:endParaRPr sz="1400" dirty="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spc="-10" dirty="0">
                <a:latin typeface="Times New Roman"/>
                <a:cs typeface="Times New Roman"/>
              </a:rPr>
              <a:t>Pesticides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vary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their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degree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of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attachment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Times New Roman"/>
                <a:cs typeface="Times New Roman"/>
                <a:hlinkClick r:id="" action="ppaction://noaction"/>
              </a:rPr>
              <a:t>adsorp-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  <a:hlinkClick r:id="" action="ppaction://noaction"/>
              </a:rPr>
              <a:t>tion</a:t>
            </a:r>
            <a:r>
              <a:rPr sz="1100" i="1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soil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particles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organic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matter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(such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manure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straw).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Those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strongly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adsorbed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less </a:t>
            </a:r>
            <a:r>
              <a:rPr sz="1100" dirty="0">
                <a:latin typeface="Times New Roman"/>
                <a:cs typeface="Times New Roman"/>
              </a:rPr>
              <a:t>likely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carried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treated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area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run- </a:t>
            </a:r>
            <a:r>
              <a:rPr sz="1100" dirty="0">
                <a:latin typeface="Times New Roman"/>
                <a:cs typeface="Times New Roman"/>
              </a:rPr>
              <a:t>off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leach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through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soil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groundwater.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may,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however,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moved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material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they </a:t>
            </a:r>
            <a:r>
              <a:rPr sz="1100" dirty="0">
                <a:latin typeface="Times New Roman"/>
                <a:cs typeface="Times New Roman"/>
              </a:rPr>
              <a:t>were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applied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moved.</a:t>
            </a:r>
            <a:endParaRPr sz="11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25691" y="9687038"/>
            <a:ext cx="976630" cy="0"/>
          </a:xfrm>
          <a:custGeom>
            <a:avLst/>
            <a:gdLst/>
            <a:ahLst/>
            <a:cxnLst/>
            <a:rect l="l" t="t" r="r" b="b"/>
            <a:pathLst>
              <a:path w="976629">
                <a:moveTo>
                  <a:pt x="0" y="0"/>
                </a:moveTo>
                <a:lnTo>
                  <a:pt x="97624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12991" y="9504412"/>
            <a:ext cx="7016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4" dirty="0">
                <a:latin typeface="Trebuchet MS"/>
                <a:cs typeface="Trebuchet MS"/>
              </a:rPr>
              <a:t>WOOD</a:t>
            </a:r>
            <a:r>
              <a:rPr sz="1000" spc="65" dirty="0">
                <a:latin typeface="Trebuchet MS"/>
                <a:cs typeface="Trebuchet MS"/>
              </a:rPr>
              <a:t> </a:t>
            </a:r>
            <a:r>
              <a:rPr sz="1000" spc="-229" dirty="0">
                <a:latin typeface="Trebuchet MS"/>
                <a:cs typeface="Trebuchet MS"/>
              </a:rPr>
              <a:t>STRUCTURE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09918" y="9505950"/>
            <a:ext cx="485140" cy="187960"/>
          </a:xfrm>
          <a:custGeom>
            <a:avLst/>
            <a:gdLst/>
            <a:ahLst/>
            <a:cxnLst/>
            <a:rect l="l" t="t" r="r" b="b"/>
            <a:pathLst>
              <a:path w="485140" h="187959">
                <a:moveTo>
                  <a:pt x="390905" y="0"/>
                </a:moveTo>
                <a:lnTo>
                  <a:pt x="93725" y="0"/>
                </a:lnTo>
                <a:lnTo>
                  <a:pt x="57242" y="7365"/>
                </a:lnTo>
                <a:lnTo>
                  <a:pt x="27451" y="27451"/>
                </a:lnTo>
                <a:lnTo>
                  <a:pt x="7365" y="57242"/>
                </a:lnTo>
                <a:lnTo>
                  <a:pt x="0" y="93726"/>
                </a:lnTo>
                <a:lnTo>
                  <a:pt x="7365" y="130209"/>
                </a:lnTo>
                <a:lnTo>
                  <a:pt x="27451" y="160000"/>
                </a:lnTo>
                <a:lnTo>
                  <a:pt x="57242" y="180086"/>
                </a:lnTo>
                <a:lnTo>
                  <a:pt x="93725" y="187452"/>
                </a:lnTo>
                <a:lnTo>
                  <a:pt x="390905" y="187452"/>
                </a:lnTo>
                <a:lnTo>
                  <a:pt x="427389" y="180086"/>
                </a:lnTo>
                <a:lnTo>
                  <a:pt x="457180" y="160000"/>
                </a:lnTo>
                <a:lnTo>
                  <a:pt x="477266" y="130209"/>
                </a:lnTo>
                <a:lnTo>
                  <a:pt x="484631" y="93726"/>
                </a:lnTo>
                <a:lnTo>
                  <a:pt x="477266" y="57242"/>
                </a:lnTo>
                <a:lnTo>
                  <a:pt x="457180" y="27451"/>
                </a:lnTo>
                <a:lnTo>
                  <a:pt x="427389" y="7365"/>
                </a:lnTo>
                <a:lnTo>
                  <a:pt x="3909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53263" y="9495535"/>
            <a:ext cx="2451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32" baseline="2777" dirty="0">
                <a:latin typeface="Trebuchet MS"/>
                <a:cs typeface="Trebuchet MS"/>
              </a:rPr>
              <a:t>ABC</a:t>
            </a:r>
            <a:r>
              <a:rPr sz="1100" b="1" spc="-155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07684" y="538226"/>
            <a:ext cx="143510" cy="614680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100" dirty="0">
                <a:solidFill>
                  <a:srgbClr val="FFFFFF"/>
                </a:solidFill>
                <a:latin typeface="Trebuchet MS"/>
                <a:cs typeface="Trebuchet MS"/>
              </a:rPr>
              <a:t>SECTION</a:t>
            </a:r>
            <a:r>
              <a:rPr sz="800" b="1" spc="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5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79084" y="538226"/>
            <a:ext cx="143510" cy="874394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dirty="0">
                <a:solidFill>
                  <a:srgbClr val="FFFFFF"/>
                </a:solidFill>
                <a:latin typeface="Trebuchet MS"/>
                <a:cs typeface="Trebuchet MS"/>
              </a:rPr>
              <a:t>Wood</a:t>
            </a:r>
            <a:r>
              <a:rPr sz="8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8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FFFFFF"/>
                </a:solidFill>
                <a:latin typeface="Trebuchet MS"/>
                <a:cs typeface="Trebuchet MS"/>
              </a:rPr>
              <a:t>its</a:t>
            </a:r>
            <a:r>
              <a:rPr sz="8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Trebuchet MS"/>
                <a:cs typeface="Trebuchet MS"/>
              </a:rPr>
              <a:t>Pests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0259" y="458813"/>
            <a:ext cx="3100070" cy="510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tion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stem.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Heartwood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composed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entirely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dead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cells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where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deposits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extractives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(biologi- </a:t>
            </a:r>
            <a:r>
              <a:rPr sz="1100" dirty="0">
                <a:latin typeface="Times New Roman"/>
                <a:cs typeface="Times New Roman"/>
              </a:rPr>
              <a:t>cal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waste </a:t>
            </a:r>
            <a:r>
              <a:rPr sz="1100" spc="-10" dirty="0">
                <a:latin typeface="Times New Roman"/>
                <a:cs typeface="Times New Roman"/>
              </a:rPr>
              <a:t>products).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0259" y="1093749"/>
            <a:ext cx="3100705" cy="1145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These features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result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two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major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differences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between </a:t>
            </a:r>
            <a:r>
              <a:rPr sz="1100" dirty="0">
                <a:latin typeface="Times New Roman"/>
                <a:cs typeface="Times New Roman"/>
              </a:rPr>
              <a:t>heartwood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sapwood: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heartwood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species </a:t>
            </a:r>
            <a:r>
              <a:rPr sz="1100" dirty="0">
                <a:latin typeface="Times New Roman"/>
                <a:cs typeface="Times New Roman"/>
              </a:rPr>
              <a:t>has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greater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natural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resistance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pests,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sapwood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is </a:t>
            </a:r>
            <a:r>
              <a:rPr sz="1100" dirty="0">
                <a:latin typeface="Times New Roman"/>
                <a:cs typeface="Times New Roman"/>
              </a:rPr>
              <a:t>easier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treat.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Southern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yellow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pine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has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lot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sap- </a:t>
            </a:r>
            <a:r>
              <a:rPr sz="1100" dirty="0">
                <a:latin typeface="Times New Roman"/>
                <a:cs typeface="Times New Roman"/>
              </a:rPr>
              <a:t>wood,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which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easier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Douglas- </a:t>
            </a:r>
            <a:r>
              <a:rPr sz="1100" dirty="0">
                <a:latin typeface="Times New Roman"/>
                <a:cs typeface="Times New Roman"/>
              </a:rPr>
              <a:t>fir,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which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only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layer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sapwood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around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heartwood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center.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0259" y="2363482"/>
            <a:ext cx="3100070" cy="510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difficulty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treating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heartwood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due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cells </a:t>
            </a:r>
            <a:r>
              <a:rPr sz="1100" dirty="0">
                <a:latin typeface="Times New Roman"/>
                <a:cs typeface="Times New Roman"/>
              </a:rPr>
              <a:t>being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clogged,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closing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pathways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for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preservatives </a:t>
            </a:r>
            <a:r>
              <a:rPr sz="1100" dirty="0">
                <a:latin typeface="Times New Roman"/>
                <a:cs typeface="Times New Roman"/>
              </a:rPr>
              <a:t>to </a:t>
            </a:r>
            <a:r>
              <a:rPr sz="1100" spc="-20" dirty="0">
                <a:latin typeface="Times New Roman"/>
                <a:cs typeface="Times New Roman"/>
              </a:rPr>
              <a:t>flow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(Figure </a:t>
            </a:r>
            <a:r>
              <a:rPr sz="1100" spc="-25" dirty="0">
                <a:latin typeface="Times New Roman"/>
                <a:cs typeface="Times New Roman"/>
              </a:rPr>
              <a:t>4).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0259" y="6014681"/>
            <a:ext cx="3100705" cy="1145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slower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grows,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dense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heartwood. </a:t>
            </a:r>
            <a:r>
              <a:rPr sz="1100" dirty="0">
                <a:latin typeface="Times New Roman"/>
                <a:cs typeface="Times New Roman"/>
              </a:rPr>
              <a:t>Therefore,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amount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heartwood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2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propor- </a:t>
            </a:r>
            <a:r>
              <a:rPr sz="1100" dirty="0">
                <a:latin typeface="Times New Roman"/>
                <a:cs typeface="Times New Roman"/>
              </a:rPr>
              <a:t>tionately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greater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sapwood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slow-</a:t>
            </a:r>
            <a:r>
              <a:rPr sz="1100" dirty="0">
                <a:latin typeface="Times New Roman"/>
                <a:cs typeface="Times New Roman"/>
              </a:rPr>
              <a:t>growing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tree, </a:t>
            </a:r>
            <a:r>
              <a:rPr sz="1100" dirty="0">
                <a:latin typeface="Times New Roman"/>
                <a:cs typeface="Times New Roman"/>
              </a:rPr>
              <a:t>such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dense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virgin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stand.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Today,</a:t>
            </a:r>
            <a:r>
              <a:rPr sz="1100" spc="-10" dirty="0">
                <a:latin typeface="Times New Roman"/>
                <a:cs typeface="Times New Roman"/>
              </a:rPr>
              <a:t> however, </a:t>
            </a:r>
            <a:r>
              <a:rPr sz="1100" dirty="0">
                <a:latin typeface="Times New Roman"/>
                <a:cs typeface="Times New Roman"/>
              </a:rPr>
              <a:t>most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virgin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forests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been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cut.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Trees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now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grow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in </a:t>
            </a:r>
            <a:r>
              <a:rPr sz="1100" dirty="0">
                <a:latin typeface="Times New Roman"/>
                <a:cs typeface="Times New Roman"/>
              </a:rPr>
              <a:t>open</a:t>
            </a:r>
            <a:r>
              <a:rPr sz="1100" spc="2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stands,</a:t>
            </a:r>
            <a:r>
              <a:rPr sz="1100" spc="2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2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fast</a:t>
            </a:r>
            <a:r>
              <a:rPr sz="1100" spc="2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growing,</a:t>
            </a:r>
            <a:r>
              <a:rPr sz="1100" spc="2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and,</a:t>
            </a:r>
            <a:r>
              <a:rPr sz="1100" spc="2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proportionately, </a:t>
            </a:r>
            <a:r>
              <a:rPr sz="1100" dirty="0">
                <a:latin typeface="Times New Roman"/>
                <a:cs typeface="Times New Roman"/>
              </a:rPr>
              <a:t>have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sapwood.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mean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lumber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today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88066" y="369754"/>
            <a:ext cx="3151505" cy="218757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8100" algn="just">
              <a:lnSpc>
                <a:spcPct val="100000"/>
              </a:lnSpc>
              <a:spcBef>
                <a:spcPts val="795"/>
              </a:spcBef>
            </a:pPr>
            <a:r>
              <a:rPr sz="1100" dirty="0">
                <a:latin typeface="Times New Roman"/>
                <a:cs typeface="Times New Roman"/>
              </a:rPr>
              <a:t>naturally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susceptible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decay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before.</a:t>
            </a:r>
            <a:endParaRPr sz="1100">
              <a:latin typeface="Times New Roman"/>
              <a:cs typeface="Times New Roman"/>
            </a:endParaRPr>
          </a:p>
          <a:p>
            <a:pPr marL="38100" algn="just">
              <a:lnSpc>
                <a:spcPts val="1614"/>
              </a:lnSpc>
              <a:spcBef>
                <a:spcPts val="885"/>
              </a:spcBef>
            </a:pPr>
            <a:r>
              <a:rPr sz="1400" b="1" spc="-80" dirty="0">
                <a:latin typeface="Tahoma"/>
                <a:cs typeface="Tahoma"/>
              </a:rPr>
              <a:t>Wood</a:t>
            </a:r>
            <a:r>
              <a:rPr sz="1400" b="1" spc="-70" dirty="0">
                <a:latin typeface="Tahoma"/>
                <a:cs typeface="Tahoma"/>
              </a:rPr>
              <a:t> </a:t>
            </a:r>
            <a:r>
              <a:rPr sz="1400" b="1" spc="-50" dirty="0">
                <a:latin typeface="Tahoma"/>
                <a:cs typeface="Tahoma"/>
              </a:rPr>
              <a:t>Cellular</a:t>
            </a:r>
            <a:r>
              <a:rPr sz="1400" b="1" spc="-7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Structure</a:t>
            </a:r>
            <a:endParaRPr sz="1400">
              <a:latin typeface="Tahoma"/>
              <a:cs typeface="Tahoma"/>
            </a:endParaRPr>
          </a:p>
          <a:p>
            <a:pPr marL="38100" marR="30480" algn="just">
              <a:lnSpc>
                <a:spcPct val="94700"/>
              </a:lnSpc>
              <a:spcBef>
                <a:spcPts val="5"/>
              </a:spcBef>
            </a:pPr>
            <a:r>
              <a:rPr sz="1100" dirty="0">
                <a:latin typeface="Times New Roman"/>
                <a:cs typeface="Times New Roman"/>
              </a:rPr>
              <a:t>Cells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make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up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structural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elements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are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various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sizes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shapes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grow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quite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firmly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to- </a:t>
            </a:r>
            <a:r>
              <a:rPr sz="1100" dirty="0">
                <a:latin typeface="Times New Roman"/>
                <a:cs typeface="Times New Roman"/>
              </a:rPr>
              <a:t>gether.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Dry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cells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empty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partly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filled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deposits,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such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gums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resins.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majority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cells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considerably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elongated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pointed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ends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called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fibers.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length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fibers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high- </a:t>
            </a:r>
            <a:r>
              <a:rPr sz="1100" dirty="0">
                <a:latin typeface="Times New Roman"/>
                <a:cs typeface="Times New Roman"/>
              </a:rPr>
              <a:t>ly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variable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within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among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species.</a:t>
            </a:r>
            <a:r>
              <a:rPr sz="1100" spc="-10" dirty="0">
                <a:latin typeface="Times New Roman"/>
                <a:cs typeface="Times New Roman"/>
              </a:rPr>
              <a:t> Hardwood fibers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average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about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975" baseline="29914" dirty="0">
                <a:latin typeface="Times New Roman"/>
                <a:cs typeface="Times New Roman"/>
              </a:rPr>
              <a:t>1</a:t>
            </a:r>
            <a:r>
              <a:rPr sz="1100" dirty="0">
                <a:latin typeface="Times New Roman"/>
                <a:cs typeface="Times New Roman"/>
              </a:rPr>
              <a:t>/</a:t>
            </a:r>
            <a:r>
              <a:rPr sz="975" baseline="4273" dirty="0">
                <a:latin typeface="Times New Roman"/>
                <a:cs typeface="Times New Roman"/>
              </a:rPr>
              <a:t>25</a:t>
            </a:r>
            <a:r>
              <a:rPr sz="975" spc="97" baseline="4273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of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inch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long;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softwood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fibers </a:t>
            </a:r>
            <a:r>
              <a:rPr sz="1100" dirty="0">
                <a:latin typeface="Times New Roman"/>
                <a:cs typeface="Times New Roman"/>
              </a:rPr>
              <a:t>(also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called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tracheids)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range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⅛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⅓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inch </a:t>
            </a:r>
            <a:r>
              <a:rPr sz="1100" spc="-10" dirty="0">
                <a:latin typeface="Times New Roman"/>
                <a:cs typeface="Times New Roman"/>
              </a:rPr>
              <a:t>long.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13471" y="2681249"/>
            <a:ext cx="3100070" cy="178053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Basically,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think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collection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elongated,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hollow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tubes</a:t>
            </a:r>
            <a:r>
              <a:rPr sz="1100" spc="3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arranged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series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paral- </a:t>
            </a:r>
            <a:r>
              <a:rPr sz="1100" dirty="0">
                <a:latin typeface="Times New Roman"/>
                <a:cs typeface="Times New Roman"/>
              </a:rPr>
              <a:t>lel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circles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along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length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tree.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Because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this </a:t>
            </a:r>
            <a:r>
              <a:rPr sz="1100" dirty="0">
                <a:latin typeface="Times New Roman"/>
                <a:cs typeface="Times New Roman"/>
              </a:rPr>
              <a:t>structure,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fluids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move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easier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along,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rather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across,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grain.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Exposed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end-</a:t>
            </a:r>
            <a:r>
              <a:rPr sz="1100" dirty="0">
                <a:latin typeface="Times New Roman"/>
                <a:cs typeface="Times New Roman"/>
              </a:rPr>
              <a:t>grain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provides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openings for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rapid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movement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of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moisture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deep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inside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large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mem- </a:t>
            </a:r>
            <a:r>
              <a:rPr sz="1100" dirty="0">
                <a:latin typeface="Times New Roman"/>
                <a:cs typeface="Times New Roman"/>
              </a:rPr>
              <a:t>bers.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Preservatives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move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easily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along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grain.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However,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flow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(called</a:t>
            </a:r>
            <a:r>
              <a:rPr sz="1100" spc="-10" dirty="0">
                <a:latin typeface="Times New Roman"/>
                <a:cs typeface="Times New Roman"/>
              </a:rPr>
              <a:t> transverse </a:t>
            </a:r>
            <a:r>
              <a:rPr sz="1100" spc="-20" dirty="0">
                <a:latin typeface="Times New Roman"/>
                <a:cs typeface="Times New Roman"/>
              </a:rPr>
              <a:t>flow)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across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grain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possible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through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ray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cells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through</a:t>
            </a:r>
            <a:r>
              <a:rPr sz="1100" spc="4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openings</a:t>
            </a:r>
            <a:r>
              <a:rPr sz="1100" spc="4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between</a:t>
            </a:r>
            <a:r>
              <a:rPr sz="1100" spc="4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longitudinal</a:t>
            </a:r>
            <a:r>
              <a:rPr sz="1100" spc="4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cells</a:t>
            </a:r>
            <a:r>
              <a:rPr sz="1100" spc="4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(refer </a:t>
            </a:r>
            <a:r>
              <a:rPr sz="1100" dirty="0">
                <a:latin typeface="Times New Roman"/>
                <a:cs typeface="Times New Roman"/>
              </a:rPr>
              <a:t>again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Figure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3).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22960" y="3097276"/>
            <a:ext cx="3074670" cy="1472565"/>
            <a:chOff x="822960" y="3097276"/>
            <a:chExt cx="3074670" cy="1472565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5238" y="3122676"/>
              <a:ext cx="1466991" cy="141809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392539" y="3109976"/>
              <a:ext cx="1492885" cy="1443990"/>
            </a:xfrm>
            <a:custGeom>
              <a:avLst/>
              <a:gdLst/>
              <a:ahLst/>
              <a:cxnLst/>
              <a:rect l="l" t="t" r="r" b="b"/>
              <a:pathLst>
                <a:path w="1492885" h="1443989">
                  <a:moveTo>
                    <a:pt x="0" y="12700"/>
                  </a:moveTo>
                  <a:lnTo>
                    <a:pt x="0" y="1430794"/>
                  </a:lnTo>
                  <a:lnTo>
                    <a:pt x="0" y="1443494"/>
                  </a:lnTo>
                  <a:lnTo>
                    <a:pt x="12700" y="1443494"/>
                  </a:lnTo>
                  <a:lnTo>
                    <a:pt x="1479689" y="1443494"/>
                  </a:lnTo>
                  <a:lnTo>
                    <a:pt x="1492389" y="1443494"/>
                  </a:lnTo>
                  <a:lnTo>
                    <a:pt x="1492389" y="1430794"/>
                  </a:lnTo>
                  <a:lnTo>
                    <a:pt x="1492389" y="12700"/>
                  </a:lnTo>
                  <a:lnTo>
                    <a:pt x="1492389" y="0"/>
                  </a:lnTo>
                  <a:lnTo>
                    <a:pt x="1479689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8360" y="3131217"/>
              <a:ext cx="1466989" cy="141319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35660" y="3118518"/>
              <a:ext cx="1492885" cy="1438910"/>
            </a:xfrm>
            <a:custGeom>
              <a:avLst/>
              <a:gdLst/>
              <a:ahLst/>
              <a:cxnLst/>
              <a:rect l="l" t="t" r="r" b="b"/>
              <a:pathLst>
                <a:path w="1492885" h="1438910">
                  <a:moveTo>
                    <a:pt x="0" y="12700"/>
                  </a:moveTo>
                  <a:lnTo>
                    <a:pt x="0" y="1425905"/>
                  </a:lnTo>
                  <a:lnTo>
                    <a:pt x="0" y="1438605"/>
                  </a:lnTo>
                  <a:lnTo>
                    <a:pt x="12700" y="1438605"/>
                  </a:lnTo>
                  <a:lnTo>
                    <a:pt x="1479689" y="1438605"/>
                  </a:lnTo>
                  <a:lnTo>
                    <a:pt x="1492389" y="1438605"/>
                  </a:lnTo>
                  <a:lnTo>
                    <a:pt x="1492389" y="1425905"/>
                  </a:lnTo>
                  <a:lnTo>
                    <a:pt x="1492389" y="12700"/>
                  </a:lnTo>
                  <a:lnTo>
                    <a:pt x="1492389" y="0"/>
                  </a:lnTo>
                  <a:lnTo>
                    <a:pt x="1479689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29310" y="4618863"/>
            <a:ext cx="3061970" cy="126301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62865" marR="55244" algn="just">
              <a:lnSpc>
                <a:spcPts val="1100"/>
              </a:lnSpc>
              <a:spcBef>
                <a:spcPts val="615"/>
              </a:spcBef>
            </a:pPr>
            <a:r>
              <a:rPr sz="1000" b="1" spc="-30" dirty="0">
                <a:latin typeface="Tahoma"/>
                <a:cs typeface="Tahoma"/>
              </a:rPr>
              <a:t>Figure</a:t>
            </a:r>
            <a:r>
              <a:rPr sz="1000" b="1" spc="-5" dirty="0">
                <a:latin typeface="Tahoma"/>
                <a:cs typeface="Tahoma"/>
              </a:rPr>
              <a:t> </a:t>
            </a:r>
            <a:r>
              <a:rPr sz="1000" b="1" spc="-50" dirty="0">
                <a:latin typeface="Tahoma"/>
                <a:cs typeface="Tahoma"/>
              </a:rPr>
              <a:t>4:</a:t>
            </a:r>
            <a:r>
              <a:rPr sz="1000" b="1" spc="10" dirty="0">
                <a:latin typeface="Tahoma"/>
                <a:cs typeface="Tahoma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After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a </a:t>
            </a:r>
            <a:r>
              <a:rPr sz="1000" spc="-30" dirty="0">
                <a:latin typeface="Trebuchet MS"/>
                <a:cs typeface="Trebuchet MS"/>
              </a:rPr>
              <a:t>treatment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with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wood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preservative, </a:t>
            </a:r>
            <a:r>
              <a:rPr sz="1000" dirty="0">
                <a:latin typeface="Trebuchet MS"/>
                <a:cs typeface="Trebuchet MS"/>
              </a:rPr>
              <a:t>round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utility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poles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will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have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a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uniform</a:t>
            </a:r>
            <a:r>
              <a:rPr sz="1000" spc="-30" dirty="0">
                <a:latin typeface="Trebuchet MS"/>
                <a:cs typeface="Trebuchet MS"/>
              </a:rPr>
              <a:t> shell </a:t>
            </a:r>
            <a:r>
              <a:rPr sz="1000" dirty="0">
                <a:latin typeface="Trebuchet MS"/>
                <a:cs typeface="Trebuchet MS"/>
              </a:rPr>
              <a:t>of</a:t>
            </a:r>
            <a:r>
              <a:rPr sz="1000" spc="-30" dirty="0">
                <a:latin typeface="Trebuchet MS"/>
                <a:cs typeface="Trebuchet MS"/>
              </a:rPr>
              <a:t> treated </a:t>
            </a:r>
            <a:r>
              <a:rPr sz="1000" spc="-10" dirty="0">
                <a:latin typeface="Trebuchet MS"/>
                <a:cs typeface="Trebuchet MS"/>
              </a:rPr>
              <a:t>sapwood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(darker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outer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portion</a:t>
            </a:r>
            <a:r>
              <a:rPr sz="1000" dirty="0">
                <a:latin typeface="Trebuchet MS"/>
                <a:cs typeface="Trebuchet MS"/>
              </a:rPr>
              <a:t> on </a:t>
            </a:r>
            <a:r>
              <a:rPr sz="1000" spc="-100" dirty="0">
                <a:latin typeface="Trebuchet MS"/>
                <a:cs typeface="Trebuchet MS"/>
              </a:rPr>
              <a:t>left).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However,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sawn </a:t>
            </a:r>
            <a:r>
              <a:rPr sz="1000" spc="-50" dirty="0">
                <a:latin typeface="Trebuchet MS"/>
                <a:cs typeface="Trebuchet MS"/>
              </a:rPr>
              <a:t>members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114" dirty="0">
                <a:latin typeface="Trebuchet MS"/>
                <a:cs typeface="Trebuchet MS"/>
              </a:rPr>
              <a:t>will</a:t>
            </a:r>
            <a:r>
              <a:rPr sz="1000" spc="40" dirty="0">
                <a:latin typeface="Trebuchet MS"/>
                <a:cs typeface="Trebuchet MS"/>
              </a:rPr>
              <a:t> </a:t>
            </a:r>
            <a:r>
              <a:rPr sz="1000" spc="-100" dirty="0">
                <a:latin typeface="Trebuchet MS"/>
                <a:cs typeface="Trebuchet MS"/>
              </a:rPr>
              <a:t>get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good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penetration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190" dirty="0">
                <a:latin typeface="Trebuchet MS"/>
                <a:cs typeface="Trebuchet MS"/>
              </a:rPr>
              <a:t>of</a:t>
            </a:r>
            <a:r>
              <a:rPr sz="1000" spc="114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preservative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where </a:t>
            </a:r>
            <a:r>
              <a:rPr sz="1000" spc="-25" dirty="0">
                <a:latin typeface="Trebuchet MS"/>
                <a:cs typeface="Trebuchet MS"/>
              </a:rPr>
              <a:t>sapwood </a:t>
            </a:r>
            <a:r>
              <a:rPr sz="1000" spc="-140" dirty="0">
                <a:latin typeface="Trebuchet MS"/>
                <a:cs typeface="Trebuchet MS"/>
              </a:rPr>
              <a:t>is</a:t>
            </a:r>
            <a:r>
              <a:rPr sz="1000" spc="65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prevalent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75" dirty="0">
                <a:latin typeface="Trebuchet MS"/>
                <a:cs typeface="Trebuchet MS"/>
              </a:rPr>
              <a:t>but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75" dirty="0">
                <a:latin typeface="Trebuchet MS"/>
                <a:cs typeface="Trebuchet MS"/>
              </a:rPr>
              <a:t>not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where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heartwood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extends </a:t>
            </a:r>
            <a:r>
              <a:rPr sz="1000" spc="-60" dirty="0">
                <a:latin typeface="Trebuchet MS"/>
                <a:cs typeface="Trebuchet MS"/>
              </a:rPr>
              <a:t>close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110" dirty="0">
                <a:latin typeface="Trebuchet MS"/>
                <a:cs typeface="Trebuchet MS"/>
              </a:rPr>
              <a:t>to</a:t>
            </a:r>
            <a:r>
              <a:rPr sz="1000" spc="35" dirty="0">
                <a:latin typeface="Trebuchet MS"/>
                <a:cs typeface="Trebuchet MS"/>
              </a:rPr>
              <a:t> </a:t>
            </a:r>
            <a:r>
              <a:rPr sz="1000" spc="-90" dirty="0">
                <a:latin typeface="Trebuchet MS"/>
                <a:cs typeface="Trebuchet MS"/>
              </a:rPr>
              <a:t>the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edge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110" dirty="0">
                <a:latin typeface="Trebuchet MS"/>
                <a:cs typeface="Trebuchet MS"/>
              </a:rPr>
              <a:t>(as</a:t>
            </a:r>
            <a:r>
              <a:rPr sz="1000" spc="3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on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90" dirty="0">
                <a:latin typeface="Trebuchet MS"/>
                <a:cs typeface="Trebuchet MS"/>
              </a:rPr>
              <a:t>the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right—</a:t>
            </a:r>
            <a:r>
              <a:rPr sz="1000" spc="-55" dirty="0">
                <a:latin typeface="Trebuchet MS"/>
                <a:cs typeface="Trebuchet MS"/>
              </a:rPr>
              <a:t>lighter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95" dirty="0">
                <a:latin typeface="Trebuchet MS"/>
                <a:cs typeface="Trebuchet MS"/>
              </a:rPr>
              <a:t>area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indicates </a:t>
            </a:r>
            <a:r>
              <a:rPr sz="1000" dirty="0">
                <a:latin typeface="Trebuchet MS"/>
                <a:cs typeface="Trebuchet MS"/>
              </a:rPr>
              <a:t>poor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penetration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in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heartwood).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800" spc="-20" dirty="0">
                <a:latin typeface="Trebuchet MS"/>
                <a:cs typeface="Trebuchet MS"/>
              </a:rPr>
              <a:t>(Photos courtesy</a:t>
            </a:r>
            <a:r>
              <a:rPr sz="800" spc="-15" dirty="0">
                <a:latin typeface="Trebuchet MS"/>
                <a:cs typeface="Trebuchet MS"/>
              </a:rPr>
              <a:t> </a:t>
            </a:r>
            <a:r>
              <a:rPr sz="800" dirty="0">
                <a:latin typeface="Trebuchet MS"/>
                <a:cs typeface="Trebuchet MS"/>
              </a:rPr>
              <a:t>of</a:t>
            </a:r>
            <a:r>
              <a:rPr sz="800" spc="-20" dirty="0">
                <a:latin typeface="Trebuchet MS"/>
                <a:cs typeface="Trebuchet MS"/>
              </a:rPr>
              <a:t> USDA </a:t>
            </a:r>
            <a:r>
              <a:rPr sz="800" spc="-40" dirty="0">
                <a:latin typeface="Trebuchet MS"/>
                <a:cs typeface="Trebuchet MS"/>
              </a:rPr>
              <a:t>Forest</a:t>
            </a:r>
            <a:r>
              <a:rPr sz="800" spc="-30" dirty="0">
                <a:latin typeface="Trebuchet MS"/>
                <a:cs typeface="Trebuchet MS"/>
              </a:rPr>
              <a:t> Products </a:t>
            </a:r>
            <a:r>
              <a:rPr sz="800" spc="-10" dirty="0">
                <a:latin typeface="Trebuchet MS"/>
                <a:cs typeface="Trebuchet MS"/>
              </a:rPr>
              <a:t>Laboratory).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35660" y="7427976"/>
            <a:ext cx="6352540" cy="410845"/>
          </a:xfrm>
          <a:custGeom>
            <a:avLst/>
            <a:gdLst/>
            <a:ahLst/>
            <a:cxnLst/>
            <a:rect l="l" t="t" r="r" b="b"/>
            <a:pathLst>
              <a:path w="6352540" h="410845">
                <a:moveTo>
                  <a:pt x="6352540" y="0"/>
                </a:moveTo>
                <a:lnTo>
                  <a:pt x="0" y="0"/>
                </a:lnTo>
                <a:lnTo>
                  <a:pt x="0" y="410463"/>
                </a:lnTo>
                <a:lnTo>
                  <a:pt x="6352540" y="410463"/>
                </a:lnTo>
                <a:lnTo>
                  <a:pt x="635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48360" y="7477632"/>
            <a:ext cx="6327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Effect</a:t>
            </a:r>
            <a:r>
              <a:rPr sz="1800" b="1" spc="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800" b="1" spc="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Wood</a:t>
            </a:r>
            <a:r>
              <a:rPr sz="1800" b="1" spc="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Structure</a:t>
            </a:r>
            <a:r>
              <a:rPr sz="1800" b="1" spc="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sz="1800" b="1" spc="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ahoma"/>
                <a:cs typeface="Tahoma"/>
              </a:rPr>
              <a:t>Treatment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35660" y="7427976"/>
            <a:ext cx="6352540" cy="410845"/>
          </a:xfrm>
          <a:custGeom>
            <a:avLst/>
            <a:gdLst/>
            <a:ahLst/>
            <a:cxnLst/>
            <a:rect l="l" t="t" r="r" b="b"/>
            <a:pathLst>
              <a:path w="6352540" h="410845">
                <a:moveTo>
                  <a:pt x="0" y="410463"/>
                </a:moveTo>
                <a:lnTo>
                  <a:pt x="6352540" y="410463"/>
                </a:lnTo>
                <a:lnTo>
                  <a:pt x="6352540" y="0"/>
                </a:lnTo>
                <a:lnTo>
                  <a:pt x="0" y="0"/>
                </a:lnTo>
                <a:lnTo>
                  <a:pt x="0" y="410463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38929" y="4700015"/>
            <a:ext cx="3049270" cy="2169160"/>
          </a:xfrm>
          <a:custGeom>
            <a:avLst/>
            <a:gdLst/>
            <a:ahLst/>
            <a:cxnLst/>
            <a:rect l="l" t="t" r="r" b="b"/>
            <a:pathLst>
              <a:path w="3049270" h="2169159">
                <a:moveTo>
                  <a:pt x="2896870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2016252"/>
                </a:lnTo>
                <a:lnTo>
                  <a:pt x="7769" y="2064420"/>
                </a:lnTo>
                <a:lnTo>
                  <a:pt x="29405" y="2106255"/>
                </a:lnTo>
                <a:lnTo>
                  <a:pt x="62396" y="2139246"/>
                </a:lnTo>
                <a:lnTo>
                  <a:pt x="104231" y="2160882"/>
                </a:lnTo>
                <a:lnTo>
                  <a:pt x="152400" y="2168652"/>
                </a:lnTo>
                <a:lnTo>
                  <a:pt x="2896870" y="2168652"/>
                </a:lnTo>
                <a:lnTo>
                  <a:pt x="2945038" y="2160882"/>
                </a:lnTo>
                <a:lnTo>
                  <a:pt x="2986873" y="2139246"/>
                </a:lnTo>
                <a:lnTo>
                  <a:pt x="3019864" y="2106255"/>
                </a:lnTo>
                <a:lnTo>
                  <a:pt x="3041500" y="2064420"/>
                </a:lnTo>
                <a:lnTo>
                  <a:pt x="3049270" y="2016252"/>
                </a:lnTo>
                <a:lnTo>
                  <a:pt x="3049270" y="152400"/>
                </a:lnTo>
                <a:lnTo>
                  <a:pt x="3041500" y="104231"/>
                </a:lnTo>
                <a:lnTo>
                  <a:pt x="3019864" y="62396"/>
                </a:lnTo>
                <a:lnTo>
                  <a:pt x="2986873" y="29405"/>
                </a:lnTo>
                <a:lnTo>
                  <a:pt x="2945038" y="7769"/>
                </a:lnTo>
                <a:lnTo>
                  <a:pt x="2896870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695069" y="4717912"/>
            <a:ext cx="192341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Trebuchet MS"/>
                <a:cs typeface="Trebuchet MS"/>
              </a:rPr>
              <a:t>Chemical</a:t>
            </a:r>
            <a:r>
              <a:rPr sz="1000" b="1" spc="140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Composition</a:t>
            </a:r>
            <a:r>
              <a:rPr sz="1000" b="1" spc="145" dirty="0">
                <a:latin typeface="Trebuchet MS"/>
                <a:cs typeface="Trebuchet MS"/>
              </a:rPr>
              <a:t> </a:t>
            </a:r>
            <a:r>
              <a:rPr sz="1000" b="1" spc="-30" dirty="0">
                <a:latin typeface="Trebuchet MS"/>
                <a:cs typeface="Trebuchet MS"/>
              </a:rPr>
              <a:t>of</a:t>
            </a:r>
            <a:r>
              <a:rPr sz="1000" b="1" spc="-60" dirty="0">
                <a:latin typeface="Trebuchet MS"/>
                <a:cs typeface="Trebuchet MS"/>
              </a:rPr>
              <a:t> </a:t>
            </a:r>
            <a:r>
              <a:rPr sz="1000" b="1" spc="40" dirty="0">
                <a:latin typeface="Trebuchet MS"/>
                <a:cs typeface="Trebuchet MS"/>
              </a:rPr>
              <a:t>Wood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96086" y="4922382"/>
            <a:ext cx="2934335" cy="9715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50"/>
              </a:spcBef>
            </a:pPr>
            <a:r>
              <a:rPr sz="1000" dirty="0">
                <a:latin typeface="Microsoft Sans Serif"/>
                <a:cs typeface="Microsoft Sans Serif"/>
              </a:rPr>
              <a:t>Dry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wood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consists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chiefly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of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following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substances, </a:t>
            </a:r>
            <a:r>
              <a:rPr sz="1000" spc="-25" dirty="0">
                <a:latin typeface="Microsoft Sans Serif"/>
                <a:cs typeface="Microsoft Sans Serif"/>
              </a:rPr>
              <a:t>listed </a:t>
            </a:r>
            <a:r>
              <a:rPr sz="1000" spc="-10" dirty="0">
                <a:latin typeface="Microsoft Sans Serif"/>
                <a:cs typeface="Microsoft Sans Serif"/>
              </a:rPr>
              <a:t>in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60" dirty="0">
                <a:latin typeface="Microsoft Sans Serif"/>
                <a:cs typeface="Microsoft Sans Serif"/>
              </a:rPr>
              <a:t>decreasing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order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of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amounts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present: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cellulose, </a:t>
            </a:r>
            <a:r>
              <a:rPr sz="1000" spc="-35" dirty="0">
                <a:latin typeface="Microsoft Sans Serif"/>
                <a:cs typeface="Microsoft Sans Serif"/>
              </a:rPr>
              <a:t>lignin,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hemicelluloses,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extractives,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70" dirty="0">
                <a:latin typeface="Microsoft Sans Serif"/>
                <a:cs typeface="Microsoft Sans Serif"/>
              </a:rPr>
              <a:t>and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ash‑forming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min‑ </a:t>
            </a:r>
            <a:r>
              <a:rPr sz="1000" spc="-25" dirty="0">
                <a:latin typeface="Microsoft Sans Serif"/>
                <a:cs typeface="Microsoft Sans Serif"/>
              </a:rPr>
              <a:t>erals.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-10" dirty="0">
                <a:latin typeface="Microsoft Sans Serif"/>
                <a:cs typeface="Microsoft Sans Serif"/>
              </a:rPr>
              <a:t> intimate </a:t>
            </a:r>
            <a:r>
              <a:rPr sz="1000" spc="-50" dirty="0">
                <a:latin typeface="Microsoft Sans Serif"/>
                <a:cs typeface="Microsoft Sans Serif"/>
              </a:rPr>
              <a:t>physical,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and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perhaps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partly</a:t>
            </a:r>
            <a:r>
              <a:rPr sz="1000" spc="-10" dirty="0">
                <a:latin typeface="Microsoft Sans Serif"/>
                <a:cs typeface="Microsoft Sans Serif"/>
              </a:rPr>
              <a:t> chemi‑ </a:t>
            </a:r>
            <a:r>
              <a:rPr sz="1000" spc="-45" dirty="0">
                <a:latin typeface="Microsoft Sans Serif"/>
                <a:cs typeface="Microsoft Sans Serif"/>
              </a:rPr>
              <a:t>cal,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association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of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cellulose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with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lignin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and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hemicel‑ </a:t>
            </a:r>
            <a:r>
              <a:rPr sz="1000" spc="-55" dirty="0">
                <a:latin typeface="Microsoft Sans Serif"/>
                <a:cs typeface="Microsoft Sans Serif"/>
              </a:rPr>
              <a:t>luloses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imparts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to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wood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its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useful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physical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properties.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96086" y="5920602"/>
            <a:ext cx="2934335" cy="8128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50"/>
              </a:spcBef>
            </a:pPr>
            <a:r>
              <a:rPr sz="1000" b="1" spc="120" dirty="0">
                <a:latin typeface="Trebuchet MS"/>
                <a:cs typeface="Trebuchet MS"/>
              </a:rPr>
              <a:t>NOTE</a:t>
            </a:r>
            <a:r>
              <a:rPr sz="1000" b="1" spc="75" dirty="0">
                <a:latin typeface="Trebuchet MS"/>
                <a:cs typeface="Trebuchet MS"/>
              </a:rPr>
              <a:t> </a:t>
            </a:r>
            <a:r>
              <a:rPr sz="1000" b="1" spc="120" dirty="0">
                <a:latin typeface="Trebuchet MS"/>
                <a:cs typeface="Trebuchet MS"/>
              </a:rPr>
              <a:t>TO</a:t>
            </a:r>
            <a:r>
              <a:rPr sz="1000" b="1" spc="80" dirty="0">
                <a:latin typeface="Trebuchet MS"/>
                <a:cs typeface="Trebuchet MS"/>
              </a:rPr>
              <a:t> </a:t>
            </a:r>
            <a:r>
              <a:rPr sz="1000" b="1" spc="70" dirty="0">
                <a:latin typeface="Trebuchet MS"/>
                <a:cs typeface="Trebuchet MS"/>
              </a:rPr>
              <a:t>READER:</a:t>
            </a:r>
            <a:r>
              <a:rPr sz="1000" b="1" spc="80" dirty="0">
                <a:latin typeface="Trebuchet MS"/>
                <a:cs typeface="Trebuchet MS"/>
              </a:rPr>
              <a:t> </a:t>
            </a:r>
            <a:r>
              <a:rPr sz="1000" b="1" spc="75" dirty="0">
                <a:latin typeface="Trebuchet MS"/>
                <a:cs typeface="Trebuchet MS"/>
              </a:rPr>
              <a:t>As</a:t>
            </a:r>
            <a:r>
              <a:rPr sz="1000" b="1" spc="80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we</a:t>
            </a:r>
            <a:r>
              <a:rPr sz="1000" b="1" spc="80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discussed</a:t>
            </a:r>
            <a:r>
              <a:rPr sz="1000" b="1" spc="80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in</a:t>
            </a:r>
            <a:r>
              <a:rPr sz="1000" b="1" spc="80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the</a:t>
            </a:r>
            <a:r>
              <a:rPr sz="1000" b="1" spc="80" dirty="0">
                <a:latin typeface="Trebuchet MS"/>
                <a:cs typeface="Trebuchet MS"/>
              </a:rPr>
              <a:t> </a:t>
            </a:r>
            <a:r>
              <a:rPr sz="1000" b="1" spc="-25" dirty="0">
                <a:latin typeface="Trebuchet MS"/>
                <a:cs typeface="Trebuchet MS"/>
              </a:rPr>
              <a:t>in- </a:t>
            </a:r>
            <a:r>
              <a:rPr sz="1000" b="1" dirty="0">
                <a:latin typeface="Trebuchet MS"/>
                <a:cs typeface="Trebuchet MS"/>
              </a:rPr>
              <a:t>troduction</a:t>
            </a:r>
            <a:r>
              <a:rPr sz="1000" b="1" spc="5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of</a:t>
            </a:r>
            <a:r>
              <a:rPr sz="1000" b="1" spc="60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this</a:t>
            </a:r>
            <a:r>
              <a:rPr sz="1000" b="1" spc="5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manual,</a:t>
            </a:r>
            <a:r>
              <a:rPr sz="1000" b="1" spc="60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material</a:t>
            </a:r>
            <a:r>
              <a:rPr sz="1000" b="1" spc="5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on</a:t>
            </a:r>
            <a:r>
              <a:rPr sz="1000" b="1" spc="60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a</a:t>
            </a:r>
            <a:r>
              <a:rPr sz="1000" b="1" spc="55" dirty="0">
                <a:latin typeface="Trebuchet MS"/>
                <a:cs typeface="Trebuchet MS"/>
              </a:rPr>
              <a:t> </a:t>
            </a:r>
            <a:r>
              <a:rPr sz="1000" b="1" spc="-10" dirty="0">
                <a:latin typeface="Trebuchet MS"/>
                <a:cs typeface="Trebuchet MS"/>
              </a:rPr>
              <a:t>shaded </a:t>
            </a:r>
            <a:r>
              <a:rPr sz="1000" b="1" dirty="0">
                <a:latin typeface="Trebuchet MS"/>
                <a:cs typeface="Trebuchet MS"/>
              </a:rPr>
              <a:t>background</a:t>
            </a:r>
            <a:r>
              <a:rPr sz="1000" b="1" spc="8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such</a:t>
            </a:r>
            <a:r>
              <a:rPr sz="1000" b="1" spc="90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as</a:t>
            </a:r>
            <a:r>
              <a:rPr sz="1000" b="1" spc="90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this</a:t>
            </a:r>
            <a:r>
              <a:rPr sz="1000" b="1" spc="90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(or</a:t>
            </a:r>
            <a:r>
              <a:rPr sz="1000" b="1" spc="90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any</a:t>
            </a:r>
            <a:r>
              <a:rPr sz="1000" b="1" spc="90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material</a:t>
            </a:r>
            <a:r>
              <a:rPr sz="1000" b="1" spc="90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in</a:t>
            </a:r>
            <a:r>
              <a:rPr sz="1000" b="1" spc="90" dirty="0">
                <a:latin typeface="Trebuchet MS"/>
                <a:cs typeface="Trebuchet MS"/>
              </a:rPr>
              <a:t> </a:t>
            </a:r>
            <a:r>
              <a:rPr sz="1000" b="1" spc="-25" dirty="0">
                <a:latin typeface="Trebuchet MS"/>
                <a:cs typeface="Trebuchet MS"/>
              </a:rPr>
              <a:t>the </a:t>
            </a:r>
            <a:r>
              <a:rPr sz="1000" b="1" dirty="0">
                <a:latin typeface="Trebuchet MS"/>
                <a:cs typeface="Trebuchet MS"/>
              </a:rPr>
              <a:t>appendices)</a:t>
            </a:r>
            <a:r>
              <a:rPr sz="1000" b="1" spc="14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is</a:t>
            </a:r>
            <a:r>
              <a:rPr sz="1000" b="1" spc="150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not</a:t>
            </a:r>
            <a:r>
              <a:rPr sz="1000" b="1" spc="150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covered</a:t>
            </a:r>
            <a:r>
              <a:rPr sz="1000" b="1" spc="150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on</a:t>
            </a:r>
            <a:r>
              <a:rPr sz="1000" b="1" spc="150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the</a:t>
            </a:r>
            <a:r>
              <a:rPr sz="1000" b="1" spc="150" dirty="0">
                <a:latin typeface="Trebuchet MS"/>
                <a:cs typeface="Trebuchet MS"/>
              </a:rPr>
              <a:t> </a:t>
            </a:r>
            <a:r>
              <a:rPr sz="1000" b="1" spc="-10" dirty="0">
                <a:latin typeface="Trebuchet MS"/>
                <a:cs typeface="Trebuchet MS"/>
              </a:rPr>
              <a:t>certification </a:t>
            </a:r>
            <a:r>
              <a:rPr sz="1000" b="1" dirty="0">
                <a:latin typeface="Trebuchet MS"/>
                <a:cs typeface="Trebuchet MS"/>
              </a:rPr>
              <a:t>exam</a:t>
            </a:r>
            <a:r>
              <a:rPr sz="1000" b="1" spc="-40" dirty="0">
                <a:latin typeface="Trebuchet MS"/>
                <a:cs typeface="Trebuchet MS"/>
              </a:rPr>
              <a:t> </a:t>
            </a:r>
            <a:r>
              <a:rPr sz="1000" b="1" spc="-10" dirty="0">
                <a:latin typeface="Trebuchet MS"/>
                <a:cs typeface="Trebuchet MS"/>
              </a:rPr>
              <a:t>but</a:t>
            </a:r>
            <a:r>
              <a:rPr sz="1000" b="1" spc="-40" dirty="0">
                <a:latin typeface="Trebuchet MS"/>
                <a:cs typeface="Trebuchet MS"/>
              </a:rPr>
              <a:t> </a:t>
            </a:r>
            <a:r>
              <a:rPr sz="1000" b="1" spc="-15" dirty="0">
                <a:latin typeface="Trebuchet MS"/>
                <a:cs typeface="Trebuchet MS"/>
              </a:rPr>
              <a:t>is</a:t>
            </a:r>
            <a:r>
              <a:rPr sz="1000" b="1" spc="-40" dirty="0">
                <a:latin typeface="Trebuchet MS"/>
                <a:cs typeface="Trebuchet MS"/>
              </a:rPr>
              <a:t> </a:t>
            </a:r>
            <a:r>
              <a:rPr sz="1000" b="1" spc="-20" dirty="0">
                <a:latin typeface="Trebuchet MS"/>
                <a:cs typeface="Trebuchet MS"/>
              </a:rPr>
              <a:t>supplied</a:t>
            </a:r>
            <a:r>
              <a:rPr sz="1000" b="1" spc="-40" dirty="0">
                <a:latin typeface="Trebuchet MS"/>
                <a:cs typeface="Trebuchet MS"/>
              </a:rPr>
              <a:t> </a:t>
            </a:r>
            <a:r>
              <a:rPr sz="1000" b="1" spc="-10" dirty="0">
                <a:latin typeface="Trebuchet MS"/>
                <a:cs typeface="Trebuchet MS"/>
              </a:rPr>
              <a:t>as</a:t>
            </a:r>
            <a:r>
              <a:rPr sz="1000" b="1" spc="-40" dirty="0">
                <a:latin typeface="Trebuchet MS"/>
                <a:cs typeface="Trebuchet MS"/>
              </a:rPr>
              <a:t> </a:t>
            </a:r>
            <a:r>
              <a:rPr sz="1000" b="1" spc="-10" dirty="0">
                <a:latin typeface="Trebuchet MS"/>
                <a:cs typeface="Trebuchet MS"/>
              </a:rPr>
              <a:t>added</a:t>
            </a:r>
            <a:r>
              <a:rPr sz="1000" b="1" spc="-40" dirty="0">
                <a:latin typeface="Trebuchet MS"/>
                <a:cs typeface="Trebuchet MS"/>
              </a:rPr>
              <a:t> </a:t>
            </a:r>
            <a:r>
              <a:rPr sz="1000" b="1" spc="-30" dirty="0">
                <a:latin typeface="Trebuchet MS"/>
                <a:cs typeface="Trebuchet MS"/>
              </a:rPr>
              <a:t>reference</a:t>
            </a:r>
            <a:r>
              <a:rPr sz="1000" b="1" spc="-40" dirty="0">
                <a:latin typeface="Trebuchet MS"/>
                <a:cs typeface="Trebuchet MS"/>
              </a:rPr>
              <a:t> </a:t>
            </a:r>
            <a:r>
              <a:rPr sz="1000" b="1" spc="-10" dirty="0">
                <a:latin typeface="Trebuchet MS"/>
                <a:cs typeface="Trebuchet MS"/>
              </a:rPr>
              <a:t>material.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126229" y="4687315"/>
            <a:ext cx="3074670" cy="2194560"/>
            <a:chOff x="4126229" y="4687315"/>
            <a:chExt cx="3074670" cy="2194560"/>
          </a:xfrm>
        </p:grpSpPr>
        <p:sp>
          <p:nvSpPr>
            <p:cNvPr id="31" name="object 31"/>
            <p:cNvSpPr/>
            <p:nvPr/>
          </p:nvSpPr>
          <p:spPr>
            <a:xfrm>
              <a:off x="4138929" y="4700015"/>
              <a:ext cx="3049270" cy="2169160"/>
            </a:xfrm>
            <a:custGeom>
              <a:avLst/>
              <a:gdLst/>
              <a:ahLst/>
              <a:cxnLst/>
              <a:rect l="l" t="t" r="r" b="b"/>
              <a:pathLst>
                <a:path w="3049270" h="2169159">
                  <a:moveTo>
                    <a:pt x="152400" y="0"/>
                  </a:move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2016252"/>
                  </a:lnTo>
                  <a:lnTo>
                    <a:pt x="7769" y="2064420"/>
                  </a:lnTo>
                  <a:lnTo>
                    <a:pt x="29405" y="2106255"/>
                  </a:lnTo>
                  <a:lnTo>
                    <a:pt x="62396" y="2139246"/>
                  </a:lnTo>
                  <a:lnTo>
                    <a:pt x="104231" y="2160882"/>
                  </a:lnTo>
                  <a:lnTo>
                    <a:pt x="152400" y="2168652"/>
                  </a:lnTo>
                  <a:lnTo>
                    <a:pt x="2896870" y="2168652"/>
                  </a:lnTo>
                  <a:lnTo>
                    <a:pt x="2945038" y="2160882"/>
                  </a:lnTo>
                  <a:lnTo>
                    <a:pt x="2986873" y="2139246"/>
                  </a:lnTo>
                  <a:lnTo>
                    <a:pt x="3019864" y="2106255"/>
                  </a:lnTo>
                  <a:lnTo>
                    <a:pt x="3041500" y="2064420"/>
                  </a:lnTo>
                  <a:lnTo>
                    <a:pt x="3049270" y="2016252"/>
                  </a:lnTo>
                  <a:lnTo>
                    <a:pt x="3049270" y="152400"/>
                  </a:lnTo>
                  <a:lnTo>
                    <a:pt x="3041500" y="104231"/>
                  </a:lnTo>
                  <a:lnTo>
                    <a:pt x="3019864" y="62396"/>
                  </a:lnTo>
                  <a:lnTo>
                    <a:pt x="2986873" y="29405"/>
                  </a:lnTo>
                  <a:lnTo>
                    <a:pt x="2945038" y="7769"/>
                  </a:lnTo>
                  <a:lnTo>
                    <a:pt x="2896870" y="0"/>
                  </a:lnTo>
                  <a:lnTo>
                    <a:pt x="15240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94610" y="4916169"/>
              <a:ext cx="2546350" cy="0"/>
            </a:xfrm>
            <a:custGeom>
              <a:avLst/>
              <a:gdLst/>
              <a:ahLst/>
              <a:cxnLst/>
              <a:rect l="l" t="t" r="r" b="b"/>
              <a:pathLst>
                <a:path w="2546350">
                  <a:moveTo>
                    <a:pt x="0" y="0"/>
                  </a:moveTo>
                  <a:lnTo>
                    <a:pt x="254585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394610" y="5902197"/>
              <a:ext cx="2546350" cy="0"/>
            </a:xfrm>
            <a:custGeom>
              <a:avLst/>
              <a:gdLst/>
              <a:ahLst/>
              <a:cxnLst/>
              <a:rect l="l" t="t" r="r" b="b"/>
              <a:pathLst>
                <a:path w="2546350">
                  <a:moveTo>
                    <a:pt x="0" y="0"/>
                  </a:moveTo>
                  <a:lnTo>
                    <a:pt x="254585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99678" y="7801213"/>
            <a:ext cx="473075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-50" dirty="0">
                <a:latin typeface="Times New Roman"/>
                <a:cs typeface="Times New Roman"/>
              </a:rPr>
              <a:t>D</a:t>
            </a:r>
            <a:endParaRPr sz="48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46864" y="7963241"/>
            <a:ext cx="26631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latin typeface="Times New Roman"/>
                <a:cs typeface="Times New Roman"/>
              </a:rPr>
              <a:t>ifferences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the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cellular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structure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between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46864" y="8121940"/>
            <a:ext cx="26638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species,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between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heartwood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sapwood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46864" y="8280640"/>
            <a:ext cx="26638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within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tree,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important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considerations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10301" y="8439339"/>
            <a:ext cx="3100705" cy="669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treatment.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mentioned,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preservative </a:t>
            </a:r>
            <a:r>
              <a:rPr sz="1100" dirty="0">
                <a:latin typeface="Times New Roman"/>
                <a:cs typeface="Times New Roman"/>
              </a:rPr>
              <a:t>enters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through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cells—specifically,</a:t>
            </a:r>
            <a:r>
              <a:rPr sz="1100" spc="1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through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cell </a:t>
            </a:r>
            <a:r>
              <a:rPr sz="1100" dirty="0">
                <a:latin typeface="Times New Roman"/>
                <a:cs typeface="Times New Roman"/>
              </a:rPr>
              <a:t>openings.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openings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bigger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are,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easier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it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for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receive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preservative.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113508" y="7962962"/>
            <a:ext cx="3100705" cy="35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is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another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reason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why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different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species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and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even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dif- </a:t>
            </a:r>
            <a:r>
              <a:rPr sz="1100" spc="-10" dirty="0">
                <a:latin typeface="Times New Roman"/>
                <a:cs typeface="Times New Roman"/>
              </a:rPr>
              <a:t>ferent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parts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same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species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wood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differently.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113508" y="8439199"/>
            <a:ext cx="3100705" cy="510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several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reasons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why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woods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vary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greatly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in </a:t>
            </a:r>
            <a:r>
              <a:rPr sz="1100" dirty="0">
                <a:latin typeface="Times New Roman"/>
                <a:cs typeface="Times New Roman"/>
              </a:rPr>
              <a:t>their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properties,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therefore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how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with </a:t>
            </a:r>
            <a:r>
              <a:rPr sz="1100" dirty="0">
                <a:latin typeface="Times New Roman"/>
                <a:cs typeface="Times New Roman"/>
              </a:rPr>
              <a:t>preservatives.</a:t>
            </a:r>
            <a:r>
              <a:rPr sz="1100" spc="-10" dirty="0">
                <a:latin typeface="Times New Roman"/>
                <a:cs typeface="Times New Roman"/>
              </a:rPr>
              <a:t> We </a:t>
            </a:r>
            <a:r>
              <a:rPr sz="1100" dirty="0">
                <a:latin typeface="Times New Roman"/>
                <a:cs typeface="Times New Roman"/>
              </a:rPr>
              <a:t>discuss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-10" dirty="0">
                <a:latin typeface="Times New Roman"/>
                <a:cs typeface="Times New Roman"/>
              </a:rPr>
              <a:t> below.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200" y="9687038"/>
            <a:ext cx="578485" cy="0"/>
          </a:xfrm>
          <a:custGeom>
            <a:avLst/>
            <a:gdLst/>
            <a:ahLst/>
            <a:cxnLst/>
            <a:rect l="l" t="t" r="r" b="b"/>
            <a:pathLst>
              <a:path w="578485">
                <a:moveTo>
                  <a:pt x="0" y="0"/>
                </a:moveTo>
                <a:lnTo>
                  <a:pt x="57801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1663" y="9504412"/>
            <a:ext cx="4343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40" dirty="0">
                <a:latin typeface="Trebuchet MS"/>
                <a:cs typeface="Trebuchet MS"/>
              </a:rPr>
              <a:t>CHAPTER</a:t>
            </a:r>
            <a:r>
              <a:rPr sz="1000" spc="95" dirty="0">
                <a:latin typeface="Trebuchet MS"/>
                <a:cs typeface="Trebuchet MS"/>
              </a:rPr>
              <a:t> </a:t>
            </a:r>
            <a:r>
              <a:rPr sz="1000" spc="-80" dirty="0">
                <a:latin typeface="Trebuchet MS"/>
                <a:cs typeface="Trebuchet MS"/>
              </a:rPr>
              <a:t>1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5150" y="9505950"/>
            <a:ext cx="485140" cy="187960"/>
          </a:xfrm>
          <a:custGeom>
            <a:avLst/>
            <a:gdLst/>
            <a:ahLst/>
            <a:cxnLst/>
            <a:rect l="l" t="t" r="r" b="b"/>
            <a:pathLst>
              <a:path w="485140" h="187959">
                <a:moveTo>
                  <a:pt x="390906" y="0"/>
                </a:moveTo>
                <a:lnTo>
                  <a:pt x="93726" y="0"/>
                </a:lnTo>
                <a:lnTo>
                  <a:pt x="57242" y="7365"/>
                </a:lnTo>
                <a:lnTo>
                  <a:pt x="27451" y="27451"/>
                </a:lnTo>
                <a:lnTo>
                  <a:pt x="7365" y="57242"/>
                </a:lnTo>
                <a:lnTo>
                  <a:pt x="0" y="93726"/>
                </a:lnTo>
                <a:lnTo>
                  <a:pt x="7365" y="130209"/>
                </a:lnTo>
                <a:lnTo>
                  <a:pt x="27451" y="160000"/>
                </a:lnTo>
                <a:lnTo>
                  <a:pt x="57242" y="180086"/>
                </a:lnTo>
                <a:lnTo>
                  <a:pt x="93726" y="187452"/>
                </a:lnTo>
                <a:lnTo>
                  <a:pt x="390906" y="187452"/>
                </a:lnTo>
                <a:lnTo>
                  <a:pt x="427389" y="180086"/>
                </a:lnTo>
                <a:lnTo>
                  <a:pt x="457180" y="160000"/>
                </a:lnTo>
                <a:lnTo>
                  <a:pt x="477266" y="130209"/>
                </a:lnTo>
                <a:lnTo>
                  <a:pt x="484632" y="93726"/>
                </a:lnTo>
                <a:lnTo>
                  <a:pt x="477266" y="57242"/>
                </a:lnTo>
                <a:lnTo>
                  <a:pt x="457180" y="27451"/>
                </a:lnTo>
                <a:lnTo>
                  <a:pt x="427389" y="7365"/>
                </a:lnTo>
                <a:lnTo>
                  <a:pt x="3909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50891" y="9495535"/>
            <a:ext cx="1028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8800" y="457200"/>
            <a:ext cx="3100705" cy="5946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14"/>
              </a:lnSpc>
              <a:spcBef>
                <a:spcPts val="100"/>
              </a:spcBef>
            </a:pPr>
            <a:r>
              <a:rPr sz="1400" b="1" spc="-70" dirty="0">
                <a:latin typeface="Tahoma"/>
                <a:cs typeface="Tahoma"/>
              </a:rPr>
              <a:t>Differences</a:t>
            </a:r>
            <a:r>
              <a:rPr sz="1400" b="1" spc="-40" dirty="0">
                <a:latin typeface="Tahoma"/>
                <a:cs typeface="Tahoma"/>
              </a:rPr>
              <a:t> </a:t>
            </a:r>
            <a:r>
              <a:rPr sz="1400" b="1" spc="-85" dirty="0">
                <a:latin typeface="Tahoma"/>
                <a:cs typeface="Tahoma"/>
              </a:rPr>
              <a:t>Between</a:t>
            </a:r>
            <a:r>
              <a:rPr sz="1400" b="1" spc="-3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Species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many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different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species,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each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its </a:t>
            </a:r>
            <a:r>
              <a:rPr sz="1100" dirty="0">
                <a:latin typeface="Times New Roman"/>
                <a:cs typeface="Times New Roman"/>
              </a:rPr>
              <a:t>own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characteristics.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For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example,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southern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yellow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pine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red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pine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easier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Douglas-</a:t>
            </a:r>
            <a:r>
              <a:rPr sz="1100" dirty="0">
                <a:latin typeface="Times New Roman"/>
                <a:cs typeface="Times New Roman"/>
              </a:rPr>
              <a:t>fir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or </a:t>
            </a:r>
            <a:r>
              <a:rPr sz="1100" dirty="0">
                <a:latin typeface="Times New Roman"/>
                <a:cs typeface="Times New Roman"/>
              </a:rPr>
              <a:t>hemlock.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Likewise,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western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hemlock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western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red </a:t>
            </a:r>
            <a:r>
              <a:rPr sz="1100" dirty="0">
                <a:latin typeface="Times New Roman"/>
                <a:cs typeface="Times New Roman"/>
              </a:rPr>
              <a:t>cedar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easily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penetrated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than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red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white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spruces.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You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need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take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dif- </a:t>
            </a:r>
            <a:r>
              <a:rPr sz="1100" dirty="0">
                <a:latin typeface="Times New Roman"/>
                <a:cs typeface="Times New Roman"/>
              </a:rPr>
              <a:t>ferences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account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treating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wood.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614"/>
              </a:lnSpc>
              <a:spcBef>
                <a:spcPts val="850"/>
              </a:spcBef>
            </a:pPr>
            <a:r>
              <a:rPr sz="1400" b="1" spc="-65" dirty="0">
                <a:latin typeface="Tahoma"/>
                <a:cs typeface="Tahoma"/>
              </a:rPr>
              <a:t>Growing </a:t>
            </a:r>
            <a:r>
              <a:rPr sz="1400" b="1" spc="-10" dirty="0">
                <a:latin typeface="Tahoma"/>
                <a:cs typeface="Tahoma"/>
              </a:rPr>
              <a:t>Conditions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Growing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conditions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affect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properties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-20" dirty="0">
                <a:latin typeface="Times New Roman"/>
                <a:cs typeface="Times New Roman"/>
              </a:rPr>
              <a:t> wood </a:t>
            </a:r>
            <a:r>
              <a:rPr sz="1100" dirty="0">
                <a:latin typeface="Times New Roman"/>
                <a:cs typeface="Times New Roman"/>
              </a:rPr>
              <a:t>species.</a:t>
            </a:r>
            <a:r>
              <a:rPr sz="1100" spc="2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2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western</a:t>
            </a:r>
            <a:r>
              <a:rPr sz="1100" spc="2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United</a:t>
            </a:r>
            <a:r>
              <a:rPr sz="1100" spc="2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States,</a:t>
            </a:r>
            <a:r>
              <a:rPr sz="1100" spc="2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2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example, </a:t>
            </a:r>
            <a:r>
              <a:rPr sz="1100" dirty="0">
                <a:latin typeface="Times New Roman"/>
                <a:cs typeface="Times New Roman"/>
              </a:rPr>
              <a:t>coastal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Douglas-</a:t>
            </a:r>
            <a:r>
              <a:rPr sz="1100" dirty="0">
                <a:latin typeface="Times New Roman"/>
                <a:cs typeface="Times New Roman"/>
              </a:rPr>
              <a:t>fir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easier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interior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Doug- </a:t>
            </a:r>
            <a:r>
              <a:rPr sz="1100" dirty="0">
                <a:latin typeface="Times New Roman"/>
                <a:cs typeface="Times New Roman"/>
              </a:rPr>
              <a:t>las-fir.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Also,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whether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trees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grew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open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in </a:t>
            </a:r>
            <a:r>
              <a:rPr sz="1100" dirty="0">
                <a:latin typeface="Times New Roman"/>
                <a:cs typeface="Times New Roman"/>
              </a:rPr>
              <a:t>mor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shaded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conditions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other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factors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influence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growth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rings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(early-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latewood)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amount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sapwood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compared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hardwood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5).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614"/>
              </a:lnSpc>
              <a:spcBef>
                <a:spcPts val="850"/>
              </a:spcBef>
            </a:pPr>
            <a:r>
              <a:rPr sz="1400" b="1" spc="-80" dirty="0">
                <a:latin typeface="Tahoma"/>
                <a:cs typeface="Tahoma"/>
              </a:rPr>
              <a:t>Post-</a:t>
            </a:r>
            <a:r>
              <a:rPr sz="1400" b="1" spc="-70" dirty="0">
                <a:latin typeface="Tahoma"/>
                <a:cs typeface="Tahoma"/>
              </a:rPr>
              <a:t>Harvest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Processing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spc="-10" dirty="0">
                <a:latin typeface="Times New Roman"/>
                <a:cs typeface="Times New Roman"/>
              </a:rPr>
              <a:t>How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processed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after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felled—</a:t>
            </a:r>
            <a:r>
              <a:rPr sz="1100" spc="-10" dirty="0">
                <a:latin typeface="Times New Roman"/>
                <a:cs typeface="Times New Roman"/>
              </a:rPr>
              <a:t>especial- </a:t>
            </a:r>
            <a:r>
              <a:rPr sz="1100" dirty="0">
                <a:latin typeface="Times New Roman"/>
                <a:cs typeface="Times New Roman"/>
              </a:rPr>
              <a:t>ly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extent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which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dried—</a:t>
            </a:r>
            <a:r>
              <a:rPr sz="1100" spc="-10" dirty="0">
                <a:latin typeface="Times New Roman"/>
                <a:cs typeface="Times New Roman"/>
              </a:rPr>
              <a:t>affects </a:t>
            </a:r>
            <a:r>
              <a:rPr sz="1100" dirty="0">
                <a:latin typeface="Times New Roman"/>
                <a:cs typeface="Times New Roman"/>
              </a:rPr>
              <a:t>its</a:t>
            </a:r>
            <a:r>
              <a:rPr sz="1100" spc="-10" dirty="0">
                <a:latin typeface="Times New Roman"/>
                <a:cs typeface="Times New Roman"/>
              </a:rPr>
              <a:t> properties.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example,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Douglas-</a:t>
            </a:r>
            <a:r>
              <a:rPr sz="1100" dirty="0">
                <a:latin typeface="Times New Roman"/>
                <a:cs typeface="Times New Roman"/>
              </a:rPr>
              <a:t>fir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poles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commonly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incised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increase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penetration.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614"/>
              </a:lnSpc>
              <a:spcBef>
                <a:spcPts val="850"/>
              </a:spcBef>
            </a:pPr>
            <a:r>
              <a:rPr sz="1400" b="1" spc="-75" dirty="0">
                <a:latin typeface="Tahoma"/>
                <a:cs typeface="Tahoma"/>
              </a:rPr>
              <a:t>Effect</a:t>
            </a:r>
            <a:r>
              <a:rPr sz="1400" b="1" spc="-80" dirty="0">
                <a:latin typeface="Tahoma"/>
                <a:cs typeface="Tahoma"/>
              </a:rPr>
              <a:t> </a:t>
            </a:r>
            <a:r>
              <a:rPr sz="1400" b="1" spc="-30" dirty="0">
                <a:latin typeface="Tahoma"/>
                <a:cs typeface="Tahoma"/>
              </a:rPr>
              <a:t>of</a:t>
            </a:r>
            <a:r>
              <a:rPr sz="1400" b="1" spc="-80" dirty="0">
                <a:latin typeface="Tahoma"/>
                <a:cs typeface="Tahoma"/>
              </a:rPr>
              <a:t> </a:t>
            </a:r>
            <a:r>
              <a:rPr sz="1400" b="1" spc="-35" dirty="0">
                <a:latin typeface="Tahoma"/>
                <a:cs typeface="Tahoma"/>
              </a:rPr>
              <a:t>Air</a:t>
            </a:r>
            <a:r>
              <a:rPr sz="1400" b="1" spc="-80" dirty="0">
                <a:latin typeface="Tahoma"/>
                <a:cs typeface="Tahoma"/>
              </a:rPr>
              <a:t> </a:t>
            </a:r>
            <a:r>
              <a:rPr sz="1400" b="1" spc="-55" dirty="0">
                <a:latin typeface="Tahoma"/>
                <a:cs typeface="Tahoma"/>
              </a:rPr>
              <a:t>and</a:t>
            </a:r>
            <a:r>
              <a:rPr sz="1400" b="1" spc="-80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Tahoma"/>
                <a:cs typeface="Tahoma"/>
              </a:rPr>
              <a:t>Water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Air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cells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compressed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and,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ex- </a:t>
            </a:r>
            <a:r>
              <a:rPr sz="1100" dirty="0">
                <a:latin typeface="Times New Roman"/>
                <a:cs typeface="Times New Roman"/>
              </a:rPr>
              <a:t>tent,</a:t>
            </a:r>
            <a:r>
              <a:rPr sz="1100" spc="2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replaced</a:t>
            </a:r>
            <a:r>
              <a:rPr sz="1100" spc="2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2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penetrating</a:t>
            </a:r>
            <a:r>
              <a:rPr sz="1100" spc="2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preservative.</a:t>
            </a:r>
            <a:r>
              <a:rPr sz="1100" spc="2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However, </a:t>
            </a:r>
            <a:r>
              <a:rPr sz="1100" dirty="0">
                <a:latin typeface="Times New Roman"/>
                <a:cs typeface="Times New Roman"/>
              </a:rPr>
              <a:t>air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will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ultimately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obstacle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full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impregnation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because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cannot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occupy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space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taken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up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air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remains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wood.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Water </a:t>
            </a:r>
            <a:r>
              <a:rPr sz="1100" dirty="0">
                <a:latin typeface="Times New Roman"/>
                <a:cs typeface="Times New Roman"/>
              </a:rPr>
              <a:t>inhibits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penetration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same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rea- </a:t>
            </a:r>
            <a:r>
              <a:rPr sz="1100" dirty="0">
                <a:latin typeface="Times New Roman"/>
                <a:cs typeface="Times New Roman"/>
              </a:rPr>
              <a:t>son—</a:t>
            </a:r>
            <a:r>
              <a:rPr sz="1100" spc="-10" dirty="0">
                <a:latin typeface="Times New Roman"/>
                <a:cs typeface="Times New Roman"/>
              </a:rPr>
              <a:t>wood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cannot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forced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cells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cell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walls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that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saturated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water.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614"/>
              </a:lnSpc>
              <a:spcBef>
                <a:spcPts val="850"/>
              </a:spcBef>
            </a:pPr>
            <a:r>
              <a:rPr sz="1400" b="1" spc="-65" dirty="0">
                <a:latin typeface="Tahoma"/>
                <a:cs typeface="Tahoma"/>
              </a:rPr>
              <a:t>Heartwood </a:t>
            </a:r>
            <a:r>
              <a:rPr sz="1400" b="1" spc="-55" dirty="0">
                <a:latin typeface="Tahoma"/>
                <a:cs typeface="Tahoma"/>
              </a:rPr>
              <a:t>and</a:t>
            </a:r>
            <a:r>
              <a:rPr sz="1400" b="1" spc="-6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Sapwood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ts val="125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heartwood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most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species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difficult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penetrate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preservatives,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even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under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pressure.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treatabil-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62006" y="5520410"/>
            <a:ext cx="3100070" cy="510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ity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different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species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largely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function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their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sap-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content.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species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even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sapwood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can </a:t>
            </a:r>
            <a:r>
              <a:rPr sz="1100" dirty="0">
                <a:latin typeface="Times New Roman"/>
                <a:cs typeface="Times New Roman"/>
              </a:rPr>
              <a:t>be </a:t>
            </a:r>
            <a:r>
              <a:rPr sz="1100" spc="-10" dirty="0">
                <a:latin typeface="Times New Roman"/>
                <a:cs typeface="Times New Roman"/>
              </a:rPr>
              <a:t>difficult</a:t>
            </a:r>
            <a:r>
              <a:rPr sz="1100" dirty="0">
                <a:latin typeface="Times New Roman"/>
                <a:cs typeface="Times New Roman"/>
              </a:rPr>
              <a:t> to </a:t>
            </a:r>
            <a:r>
              <a:rPr sz="1100" spc="-10" dirty="0">
                <a:latin typeface="Times New Roman"/>
                <a:cs typeface="Times New Roman"/>
              </a:rPr>
              <a:t>treat.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81120" y="3919220"/>
            <a:ext cx="3061970" cy="154305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62865" marR="55244" algn="just">
              <a:lnSpc>
                <a:spcPts val="1100"/>
              </a:lnSpc>
              <a:spcBef>
                <a:spcPts val="615"/>
              </a:spcBef>
            </a:pPr>
            <a:r>
              <a:rPr sz="1000" b="1" spc="-55" dirty="0">
                <a:latin typeface="Tahoma"/>
                <a:cs typeface="Tahoma"/>
              </a:rPr>
              <a:t>Figure</a:t>
            </a:r>
            <a:r>
              <a:rPr sz="1000" b="1" spc="-150" dirty="0">
                <a:latin typeface="Tahoma"/>
                <a:cs typeface="Tahoma"/>
              </a:rPr>
              <a:t> </a:t>
            </a:r>
            <a:r>
              <a:rPr sz="1000" b="1" spc="-105" dirty="0">
                <a:latin typeface="Tahoma"/>
                <a:cs typeface="Tahoma"/>
              </a:rPr>
              <a:t>5:</a:t>
            </a:r>
            <a:r>
              <a:rPr sz="1000" b="1" spc="-140" dirty="0">
                <a:latin typeface="Tahoma"/>
                <a:cs typeface="Tahoma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Although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smaller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in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diameter,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longleaf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pine </a:t>
            </a:r>
            <a:r>
              <a:rPr sz="1000" dirty="0">
                <a:latin typeface="Trebuchet MS"/>
                <a:cs typeface="Trebuchet MS"/>
              </a:rPr>
              <a:t>on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the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right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(in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Image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95" dirty="0">
                <a:latin typeface="Trebuchet MS"/>
                <a:cs typeface="Trebuchet MS"/>
              </a:rPr>
              <a:t>1)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is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older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with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43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annual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rings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com-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pared</a:t>
            </a:r>
            <a:r>
              <a:rPr sz="1000" spc="-11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to</a:t>
            </a:r>
            <a:r>
              <a:rPr sz="1000" spc="-11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20</a:t>
            </a:r>
            <a:r>
              <a:rPr sz="1000" spc="-11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for</a:t>
            </a:r>
            <a:r>
              <a:rPr sz="1000" spc="-11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11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tree</a:t>
            </a:r>
            <a:r>
              <a:rPr sz="1000" spc="-110" dirty="0">
                <a:latin typeface="Trebuchet MS"/>
                <a:cs typeface="Trebuchet MS"/>
              </a:rPr>
              <a:t> </a:t>
            </a:r>
            <a:r>
              <a:rPr sz="1000" spc="5" dirty="0">
                <a:latin typeface="Trebuchet MS"/>
                <a:cs typeface="Trebuchet MS"/>
              </a:rPr>
              <a:t>on</a:t>
            </a:r>
            <a:r>
              <a:rPr sz="1000" spc="-11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110" dirty="0">
                <a:latin typeface="Trebuchet MS"/>
                <a:cs typeface="Trebuchet MS"/>
              </a:rPr>
              <a:t> </a:t>
            </a:r>
            <a:r>
              <a:rPr sz="1000" spc="-80" dirty="0">
                <a:latin typeface="Trebuchet MS"/>
                <a:cs typeface="Trebuchet MS"/>
              </a:rPr>
              <a:t>left.</a:t>
            </a:r>
            <a:r>
              <a:rPr sz="1000" spc="-11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11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110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younger</a:t>
            </a:r>
            <a:r>
              <a:rPr sz="1000" spc="-11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tree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grew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more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in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open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while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older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tree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was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shaded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and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grew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slower.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In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Image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2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you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can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see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how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propor-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tion</a:t>
            </a:r>
            <a:r>
              <a:rPr sz="1000" spc="-13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of</a:t>
            </a:r>
            <a:r>
              <a:rPr sz="1000" spc="-13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sapwood</a:t>
            </a:r>
            <a:r>
              <a:rPr sz="1000" spc="-13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to</a:t>
            </a:r>
            <a:r>
              <a:rPr sz="1000" spc="-13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heartwood</a:t>
            </a:r>
            <a:r>
              <a:rPr sz="1000" spc="-13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can</a:t>
            </a:r>
            <a:r>
              <a:rPr sz="1000" spc="-13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vary</a:t>
            </a:r>
            <a:r>
              <a:rPr sz="1000" spc="-13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within</a:t>
            </a:r>
            <a:r>
              <a:rPr sz="1000" spc="-13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a</a:t>
            </a:r>
            <a:r>
              <a:rPr sz="1000" spc="-13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species.</a:t>
            </a:r>
            <a:r>
              <a:rPr sz="1000" spc="-13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Both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trees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in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Image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2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are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Douglas-</a:t>
            </a:r>
            <a:r>
              <a:rPr sz="1000" spc="-75" dirty="0">
                <a:latin typeface="Trebuchet MS"/>
                <a:cs typeface="Trebuchet MS"/>
              </a:rPr>
              <a:t>firs.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You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can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see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wide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variation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of</a:t>
            </a:r>
            <a:r>
              <a:rPr sz="1000" spc="-10" dirty="0">
                <a:latin typeface="Trebuchet MS"/>
                <a:cs typeface="Trebuchet MS"/>
              </a:rPr>
              <a:t> sapwood </a:t>
            </a:r>
            <a:r>
              <a:rPr sz="1000" spc="-40" dirty="0">
                <a:latin typeface="Trebuchet MS"/>
                <a:cs typeface="Trebuchet MS"/>
              </a:rPr>
              <a:t>to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heartwood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between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two.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800" spc="-25" dirty="0">
                <a:latin typeface="Trebuchet MS"/>
                <a:cs typeface="Trebuchet MS"/>
              </a:rPr>
              <a:t>(Photos</a:t>
            </a:r>
            <a:r>
              <a:rPr sz="800" spc="-5" dirty="0">
                <a:latin typeface="Trebuchet MS"/>
                <a:cs typeface="Trebuchet MS"/>
              </a:rPr>
              <a:t> </a:t>
            </a:r>
            <a:r>
              <a:rPr sz="800" spc="-30" dirty="0">
                <a:latin typeface="Trebuchet MS"/>
                <a:cs typeface="Trebuchet MS"/>
              </a:rPr>
              <a:t>courtesy</a:t>
            </a:r>
            <a:r>
              <a:rPr sz="800" spc="-5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of</a:t>
            </a:r>
            <a:r>
              <a:rPr sz="800" spc="-5" dirty="0">
                <a:latin typeface="Trebuchet MS"/>
                <a:cs typeface="Trebuchet MS"/>
              </a:rPr>
              <a:t> </a:t>
            </a:r>
            <a:r>
              <a:rPr sz="800" spc="-90" dirty="0">
                <a:latin typeface="Trebuchet MS"/>
                <a:cs typeface="Trebuchet MS"/>
              </a:rPr>
              <a:t>(1)</a:t>
            </a:r>
            <a:r>
              <a:rPr sz="800" spc="-5" dirty="0">
                <a:latin typeface="Trebuchet MS"/>
                <a:cs typeface="Trebuchet MS"/>
              </a:rPr>
              <a:t> </a:t>
            </a:r>
            <a:r>
              <a:rPr sz="800" spc="-15" dirty="0">
                <a:latin typeface="Trebuchet MS"/>
                <a:cs typeface="Trebuchet MS"/>
              </a:rPr>
              <a:t>David</a:t>
            </a:r>
            <a:r>
              <a:rPr sz="800" spc="-5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Stephens,</a:t>
            </a:r>
            <a:r>
              <a:rPr sz="800" spc="-5" dirty="0">
                <a:latin typeface="Trebuchet MS"/>
                <a:cs typeface="Trebuchet MS"/>
              </a:rPr>
              <a:t> </a:t>
            </a:r>
            <a:r>
              <a:rPr sz="800" spc="-25" dirty="0">
                <a:latin typeface="Trebuchet MS"/>
                <a:cs typeface="Trebuchet MS"/>
              </a:rPr>
              <a:t>Bugwood.org;</a:t>
            </a:r>
            <a:r>
              <a:rPr sz="800" spc="-5" dirty="0">
                <a:latin typeface="Trebuchet MS"/>
                <a:cs typeface="Trebuchet MS"/>
              </a:rPr>
              <a:t> </a:t>
            </a:r>
            <a:r>
              <a:rPr sz="800" spc="-70" dirty="0">
                <a:latin typeface="Trebuchet MS"/>
                <a:cs typeface="Trebuchet MS"/>
              </a:rPr>
              <a:t>(2)</a:t>
            </a:r>
            <a:r>
              <a:rPr sz="800" spc="-60" dirty="0">
                <a:latin typeface="Trebuchet MS"/>
                <a:cs typeface="Trebuchet MS"/>
              </a:rPr>
              <a:t> </a:t>
            </a:r>
            <a:r>
              <a:rPr sz="800" spc="-5" dirty="0">
                <a:latin typeface="Trebuchet MS"/>
                <a:cs typeface="Trebuchet MS"/>
              </a:rPr>
              <a:t>Oregon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45" dirty="0">
                <a:latin typeface="Trebuchet MS"/>
                <a:cs typeface="Trebuchet MS"/>
              </a:rPr>
              <a:t>State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45" dirty="0">
                <a:latin typeface="Trebuchet MS"/>
                <a:cs typeface="Trebuchet MS"/>
              </a:rPr>
              <a:t>University,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Forest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40" dirty="0">
                <a:latin typeface="Trebuchet MS"/>
                <a:cs typeface="Trebuchet MS"/>
              </a:rPr>
              <a:t>Research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45" dirty="0">
                <a:latin typeface="Trebuchet MS"/>
                <a:cs typeface="Trebuchet MS"/>
              </a:rPr>
              <a:t>Laboratory).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0170" y="539750"/>
            <a:ext cx="3023869" cy="165105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887468" y="527051"/>
            <a:ext cx="3049270" cy="167703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75"/>
              </a:spcBef>
            </a:pP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874768" y="2254248"/>
            <a:ext cx="3074670" cy="1602105"/>
            <a:chOff x="3874768" y="2254248"/>
            <a:chExt cx="3074670" cy="160210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0169" y="2279649"/>
              <a:ext cx="3023870" cy="155087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887468" y="2266948"/>
              <a:ext cx="3049270" cy="1576705"/>
            </a:xfrm>
            <a:custGeom>
              <a:avLst/>
              <a:gdLst/>
              <a:ahLst/>
              <a:cxnLst/>
              <a:rect l="l" t="t" r="r" b="b"/>
              <a:pathLst>
                <a:path w="3049270" h="1576704">
                  <a:moveTo>
                    <a:pt x="0" y="12700"/>
                  </a:moveTo>
                  <a:lnTo>
                    <a:pt x="0" y="1563573"/>
                  </a:lnTo>
                  <a:lnTo>
                    <a:pt x="0" y="1576273"/>
                  </a:lnTo>
                  <a:lnTo>
                    <a:pt x="12700" y="1576273"/>
                  </a:lnTo>
                  <a:lnTo>
                    <a:pt x="3036570" y="1576273"/>
                  </a:lnTo>
                  <a:lnTo>
                    <a:pt x="3049270" y="1576273"/>
                  </a:lnTo>
                  <a:lnTo>
                    <a:pt x="3049270" y="1563573"/>
                  </a:lnTo>
                  <a:lnTo>
                    <a:pt x="3049270" y="12700"/>
                  </a:lnTo>
                  <a:lnTo>
                    <a:pt x="3049270" y="0"/>
                  </a:lnTo>
                  <a:lnTo>
                    <a:pt x="303657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88281" y="2891027"/>
              <a:ext cx="0" cy="212725"/>
            </a:xfrm>
            <a:custGeom>
              <a:avLst/>
              <a:gdLst/>
              <a:ahLst/>
              <a:cxnLst/>
              <a:rect l="l" t="t" r="r" b="b"/>
              <a:pathLst>
                <a:path h="212725">
                  <a:moveTo>
                    <a:pt x="0" y="0"/>
                  </a:moveTo>
                  <a:lnTo>
                    <a:pt x="0" y="21259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29185" y="2891027"/>
              <a:ext cx="0" cy="212725"/>
            </a:xfrm>
            <a:custGeom>
              <a:avLst/>
              <a:gdLst/>
              <a:ahLst/>
              <a:cxnLst/>
              <a:rect l="l" t="t" r="r" b="b"/>
              <a:pathLst>
                <a:path h="212725">
                  <a:moveTo>
                    <a:pt x="0" y="0"/>
                  </a:moveTo>
                  <a:lnTo>
                    <a:pt x="0" y="21259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57857" y="2993365"/>
              <a:ext cx="0" cy="212725"/>
            </a:xfrm>
            <a:custGeom>
              <a:avLst/>
              <a:gdLst/>
              <a:ahLst/>
              <a:cxnLst/>
              <a:rect l="l" t="t" r="r" b="b"/>
              <a:pathLst>
                <a:path h="212725">
                  <a:moveTo>
                    <a:pt x="0" y="0"/>
                  </a:moveTo>
                  <a:lnTo>
                    <a:pt x="0" y="21259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41589" y="2993365"/>
              <a:ext cx="0" cy="212725"/>
            </a:xfrm>
            <a:custGeom>
              <a:avLst/>
              <a:gdLst/>
              <a:ahLst/>
              <a:cxnLst/>
              <a:rect l="l" t="t" r="r" b="b"/>
              <a:pathLst>
                <a:path h="212725">
                  <a:moveTo>
                    <a:pt x="0" y="0"/>
                  </a:moveTo>
                  <a:lnTo>
                    <a:pt x="0" y="21259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70725" y="3098521"/>
              <a:ext cx="984250" cy="0"/>
            </a:xfrm>
            <a:custGeom>
              <a:avLst/>
              <a:gdLst/>
              <a:ahLst/>
              <a:cxnLst/>
              <a:rect l="l" t="t" r="r" b="b"/>
              <a:pathLst>
                <a:path w="984250">
                  <a:moveTo>
                    <a:pt x="0" y="0"/>
                  </a:moveTo>
                  <a:lnTo>
                    <a:pt x="983640" y="0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25798" y="3092182"/>
              <a:ext cx="1054735" cy="12700"/>
            </a:xfrm>
            <a:custGeom>
              <a:avLst/>
              <a:gdLst/>
              <a:ahLst/>
              <a:cxnLst/>
              <a:rect l="l" t="t" r="r" b="b"/>
              <a:pathLst>
                <a:path w="1054735" h="12700">
                  <a:moveTo>
                    <a:pt x="12700" y="6350"/>
                  </a:moveTo>
                  <a:lnTo>
                    <a:pt x="10833" y="1854"/>
                  </a:lnTo>
                  <a:lnTo>
                    <a:pt x="6350" y="0"/>
                  </a:lnTo>
                  <a:lnTo>
                    <a:pt x="1854" y="1854"/>
                  </a:lnTo>
                  <a:lnTo>
                    <a:pt x="0" y="6350"/>
                  </a:lnTo>
                  <a:lnTo>
                    <a:pt x="1854" y="10833"/>
                  </a:lnTo>
                  <a:lnTo>
                    <a:pt x="6350" y="12700"/>
                  </a:lnTo>
                  <a:lnTo>
                    <a:pt x="10833" y="10833"/>
                  </a:lnTo>
                  <a:lnTo>
                    <a:pt x="12700" y="6350"/>
                  </a:lnTo>
                  <a:close/>
                </a:path>
                <a:path w="1054735" h="12700">
                  <a:moveTo>
                    <a:pt x="1054201" y="6350"/>
                  </a:moveTo>
                  <a:lnTo>
                    <a:pt x="1052334" y="1854"/>
                  </a:lnTo>
                  <a:lnTo>
                    <a:pt x="1047851" y="0"/>
                  </a:lnTo>
                  <a:lnTo>
                    <a:pt x="1043355" y="1854"/>
                  </a:lnTo>
                  <a:lnTo>
                    <a:pt x="1041501" y="6350"/>
                  </a:lnTo>
                  <a:lnTo>
                    <a:pt x="1043355" y="10833"/>
                  </a:lnTo>
                  <a:lnTo>
                    <a:pt x="1047851" y="12700"/>
                  </a:lnTo>
                  <a:lnTo>
                    <a:pt x="1052334" y="10833"/>
                  </a:lnTo>
                  <a:lnTo>
                    <a:pt x="1054201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62781" y="3066122"/>
              <a:ext cx="1180465" cy="65405"/>
            </a:xfrm>
            <a:custGeom>
              <a:avLst/>
              <a:gdLst/>
              <a:ahLst/>
              <a:cxnLst/>
              <a:rect l="l" t="t" r="r" b="b"/>
              <a:pathLst>
                <a:path w="1180464" h="65405">
                  <a:moveTo>
                    <a:pt x="89052" y="0"/>
                  </a:moveTo>
                  <a:lnTo>
                    <a:pt x="0" y="32410"/>
                  </a:lnTo>
                  <a:lnTo>
                    <a:pt x="89052" y="64820"/>
                  </a:lnTo>
                  <a:lnTo>
                    <a:pt x="77978" y="45567"/>
                  </a:lnTo>
                  <a:lnTo>
                    <a:pt x="74282" y="32410"/>
                  </a:lnTo>
                  <a:lnTo>
                    <a:pt x="77978" y="19240"/>
                  </a:lnTo>
                  <a:lnTo>
                    <a:pt x="89052" y="0"/>
                  </a:lnTo>
                  <a:close/>
                </a:path>
                <a:path w="1180464" h="65405">
                  <a:moveTo>
                    <a:pt x="1180236" y="32410"/>
                  </a:moveTo>
                  <a:lnTo>
                    <a:pt x="1091184" y="0"/>
                  </a:lnTo>
                  <a:lnTo>
                    <a:pt x="1110869" y="32410"/>
                  </a:lnTo>
                  <a:lnTo>
                    <a:pt x="1091184" y="64820"/>
                  </a:lnTo>
                  <a:lnTo>
                    <a:pt x="1180236" y="324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11348" y="2989220"/>
              <a:ext cx="614045" cy="0"/>
            </a:xfrm>
            <a:custGeom>
              <a:avLst/>
              <a:gdLst/>
              <a:ahLst/>
              <a:cxnLst/>
              <a:rect l="l" t="t" r="r" b="b"/>
              <a:pathLst>
                <a:path w="614045">
                  <a:moveTo>
                    <a:pt x="0" y="0"/>
                  </a:moveTo>
                  <a:lnTo>
                    <a:pt x="613613" y="0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867806" y="2982873"/>
              <a:ext cx="682625" cy="12700"/>
            </a:xfrm>
            <a:custGeom>
              <a:avLst/>
              <a:gdLst/>
              <a:ahLst/>
              <a:cxnLst/>
              <a:rect l="l" t="t" r="r" b="b"/>
              <a:pathLst>
                <a:path w="682625" h="12700">
                  <a:moveTo>
                    <a:pt x="12700" y="6350"/>
                  </a:moveTo>
                  <a:lnTo>
                    <a:pt x="10833" y="1866"/>
                  </a:lnTo>
                  <a:lnTo>
                    <a:pt x="6350" y="0"/>
                  </a:lnTo>
                  <a:lnTo>
                    <a:pt x="1854" y="1866"/>
                  </a:lnTo>
                  <a:lnTo>
                    <a:pt x="0" y="6350"/>
                  </a:lnTo>
                  <a:lnTo>
                    <a:pt x="1854" y="10845"/>
                  </a:lnTo>
                  <a:lnTo>
                    <a:pt x="6350" y="12700"/>
                  </a:lnTo>
                  <a:lnTo>
                    <a:pt x="10833" y="10845"/>
                  </a:lnTo>
                  <a:lnTo>
                    <a:pt x="12700" y="6350"/>
                  </a:lnTo>
                  <a:close/>
                </a:path>
                <a:path w="682625" h="12700">
                  <a:moveTo>
                    <a:pt x="682091" y="6350"/>
                  </a:moveTo>
                  <a:lnTo>
                    <a:pt x="680224" y="1866"/>
                  </a:lnTo>
                  <a:lnTo>
                    <a:pt x="675741" y="0"/>
                  </a:lnTo>
                  <a:lnTo>
                    <a:pt x="671245" y="1866"/>
                  </a:lnTo>
                  <a:lnTo>
                    <a:pt x="669391" y="6350"/>
                  </a:lnTo>
                  <a:lnTo>
                    <a:pt x="671245" y="10845"/>
                  </a:lnTo>
                  <a:lnTo>
                    <a:pt x="675741" y="12700"/>
                  </a:lnTo>
                  <a:lnTo>
                    <a:pt x="680224" y="10845"/>
                  </a:lnTo>
                  <a:lnTo>
                    <a:pt x="682091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04789" y="2956813"/>
              <a:ext cx="808355" cy="65405"/>
            </a:xfrm>
            <a:custGeom>
              <a:avLst/>
              <a:gdLst/>
              <a:ahLst/>
              <a:cxnLst/>
              <a:rect l="l" t="t" r="r" b="b"/>
              <a:pathLst>
                <a:path w="808354" h="65405">
                  <a:moveTo>
                    <a:pt x="89052" y="0"/>
                  </a:moveTo>
                  <a:lnTo>
                    <a:pt x="0" y="32410"/>
                  </a:lnTo>
                  <a:lnTo>
                    <a:pt x="89052" y="64820"/>
                  </a:lnTo>
                  <a:lnTo>
                    <a:pt x="77978" y="45580"/>
                  </a:lnTo>
                  <a:lnTo>
                    <a:pt x="74282" y="32410"/>
                  </a:lnTo>
                  <a:lnTo>
                    <a:pt x="77978" y="19240"/>
                  </a:lnTo>
                  <a:lnTo>
                    <a:pt x="89052" y="0"/>
                  </a:lnTo>
                  <a:close/>
                </a:path>
                <a:path w="808354" h="65405">
                  <a:moveTo>
                    <a:pt x="808126" y="32410"/>
                  </a:moveTo>
                  <a:lnTo>
                    <a:pt x="719074" y="0"/>
                  </a:lnTo>
                  <a:lnTo>
                    <a:pt x="738759" y="32410"/>
                  </a:lnTo>
                  <a:lnTo>
                    <a:pt x="719074" y="64820"/>
                  </a:lnTo>
                  <a:lnTo>
                    <a:pt x="808126" y="324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302790" y="2843021"/>
            <a:ext cx="7778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70" dirty="0">
                <a:latin typeface="Tahoma"/>
                <a:cs typeface="Tahoma"/>
              </a:rPr>
              <a:t>Heartwood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20237" y="2732227"/>
            <a:ext cx="7778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70" dirty="0">
                <a:latin typeface="Tahoma"/>
                <a:cs typeface="Tahoma"/>
              </a:rPr>
              <a:t>Heartwood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57065" y="2321000"/>
            <a:ext cx="1257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b="1" spc="-85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4200" y="6596380"/>
            <a:ext cx="6352540" cy="410845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</a:ln>
        </p:spPr>
        <p:txBody>
          <a:bodyPr vert="horz" wrap="square" lIns="0" tIns="6223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490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Treatment</a:t>
            </a:r>
            <a:r>
              <a:rPr sz="1800" b="1" spc="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35" dirty="0">
                <a:solidFill>
                  <a:srgbClr val="FFFFFF"/>
                </a:solidFill>
                <a:latin typeface="Tahoma"/>
                <a:cs typeface="Tahoma"/>
              </a:rPr>
              <a:t>Standards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61539" y="7131646"/>
            <a:ext cx="26968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ased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their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cellular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structure,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species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61539" y="7290345"/>
            <a:ext cx="26974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imes New Roman"/>
                <a:cs typeface="Times New Roman"/>
              </a:rPr>
              <a:t>groups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or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classifications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have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been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developed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8519" y="6969618"/>
            <a:ext cx="3110230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-5" dirty="0">
                <a:latin typeface="Times New Roman"/>
                <a:cs typeface="Times New Roman"/>
              </a:rPr>
              <a:t>B</a:t>
            </a:r>
            <a:r>
              <a:rPr sz="1100" spc="15" dirty="0">
                <a:latin typeface="Times New Roman"/>
                <a:cs typeface="Times New Roman"/>
              </a:rPr>
              <a:t>i</a:t>
            </a:r>
            <a:r>
              <a:rPr sz="1100" spc="-10" dirty="0">
                <a:latin typeface="Times New Roman"/>
                <a:cs typeface="Times New Roman"/>
              </a:rPr>
              <a:t>n</a:t>
            </a:r>
            <a:r>
              <a:rPr sz="1100" spc="-5" dirty="0">
                <a:latin typeface="Times New Roman"/>
                <a:cs typeface="Times New Roman"/>
              </a:rPr>
              <a:t>c</a:t>
            </a:r>
            <a:r>
              <a:rPr sz="1100" spc="-10" dirty="0">
                <a:latin typeface="Times New Roman"/>
                <a:cs typeface="Times New Roman"/>
              </a:rPr>
              <a:t>o</a:t>
            </a:r>
            <a:r>
              <a:rPr sz="1100" spc="35" dirty="0">
                <a:latin typeface="Times New Roman"/>
                <a:cs typeface="Times New Roman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p</a:t>
            </a:r>
            <a:r>
              <a:rPr sz="1100" spc="-10" dirty="0">
                <a:latin typeface="Times New Roman"/>
                <a:cs typeface="Times New Roman"/>
              </a:rPr>
              <a:t>o</a:t>
            </a:r>
            <a:r>
              <a:rPr sz="1100" spc="5" dirty="0">
                <a:latin typeface="Times New Roman"/>
                <a:cs typeface="Times New Roman"/>
              </a:rPr>
              <a:t>r</a:t>
            </a:r>
            <a:r>
              <a:rPr sz="1100" spc="-10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te</a:t>
            </a:r>
            <a:r>
              <a:rPr sz="1100" spc="-5" dirty="0">
                <a:latin typeface="Times New Roman"/>
                <a:cs typeface="Times New Roman"/>
              </a:rPr>
              <a:t>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treatment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standards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8784" y="7607744"/>
            <a:ext cx="3100705" cy="510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American</a:t>
            </a:r>
            <a:r>
              <a:rPr sz="1100" spc="120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Wood</a:t>
            </a:r>
            <a:r>
              <a:rPr sz="1100" spc="125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Protection</a:t>
            </a:r>
            <a:r>
              <a:rPr sz="1100" spc="120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1100" dirty="0">
                <a:solidFill>
                  <a:srgbClr val="215E9E"/>
                </a:solidFill>
                <a:latin typeface="Times New Roman"/>
                <a:cs typeface="Times New Roman"/>
                <a:hlinkClick r:id="rId4"/>
              </a:rPr>
              <a:t>Association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(We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discuss </a:t>
            </a:r>
            <a:r>
              <a:rPr sz="1100" dirty="0">
                <a:latin typeface="Times New Roman"/>
                <a:cs typeface="Times New Roman"/>
              </a:rPr>
              <a:t>treatment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standards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detail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gray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box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the </a:t>
            </a:r>
            <a:r>
              <a:rPr sz="1100" dirty="0">
                <a:latin typeface="Times New Roman"/>
                <a:cs typeface="Times New Roman"/>
              </a:rPr>
              <a:t>end of this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chapter).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58784" y="8242681"/>
            <a:ext cx="3100705" cy="986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species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group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most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often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treated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preserva- </a:t>
            </a:r>
            <a:r>
              <a:rPr sz="1100" dirty="0">
                <a:latin typeface="Times New Roman"/>
                <a:cs typeface="Times New Roman"/>
              </a:rPr>
              <a:t>tives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U.S.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Southern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Pine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species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group.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group,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which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includes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loblolly,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shortleaf,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slash,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longleaf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pines,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grows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primarily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southern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southeastern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U.S.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Southern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pine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trees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characterized </a:t>
            </a:r>
            <a:r>
              <a:rPr sz="1100" dirty="0">
                <a:latin typeface="Times New Roman"/>
                <a:cs typeface="Times New Roman"/>
              </a:rPr>
              <a:t>by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large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sapwood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zone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readily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penetrated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by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61991" y="7131228"/>
            <a:ext cx="3100070" cy="35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most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types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preservatives.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Treated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southern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pine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is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nearly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types of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treated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applications.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61991" y="7607465"/>
            <a:ext cx="3100705" cy="1621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western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U.S.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Canada,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species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most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often </a:t>
            </a:r>
            <a:r>
              <a:rPr sz="1100" dirty="0">
                <a:latin typeface="Times New Roman"/>
                <a:cs typeface="Times New Roman"/>
              </a:rPr>
              <a:t>treated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Douglas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fir,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ponderosa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pine,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Hem- </a:t>
            </a:r>
            <a:r>
              <a:rPr sz="1100" dirty="0">
                <a:latin typeface="Times New Roman"/>
                <a:cs typeface="Times New Roman"/>
              </a:rPr>
              <a:t>Fir</a:t>
            </a:r>
            <a:r>
              <a:rPr sz="1100" spc="3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species</a:t>
            </a:r>
            <a:r>
              <a:rPr sz="1100" spc="3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group</a:t>
            </a:r>
            <a:r>
              <a:rPr sz="1100" spc="3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(predominately</a:t>
            </a:r>
            <a:r>
              <a:rPr sz="1100" spc="3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western</a:t>
            </a:r>
            <a:r>
              <a:rPr sz="1100" spc="3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hemlock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lower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proportion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true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firs).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possible </a:t>
            </a:r>
            <a:r>
              <a:rPr sz="1100" dirty="0">
                <a:latin typeface="Times New Roman"/>
                <a:cs typeface="Times New Roman"/>
              </a:rPr>
              <a:t>exception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ponderosa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pine,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species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tend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be </a:t>
            </a:r>
            <a:r>
              <a:rPr sz="1100" dirty="0">
                <a:latin typeface="Times New Roman"/>
                <a:cs typeface="Times New Roman"/>
              </a:rPr>
              <a:t>more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difficult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preservatives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more </a:t>
            </a:r>
            <a:r>
              <a:rPr sz="1100" dirty="0">
                <a:latin typeface="Times New Roman"/>
                <a:cs typeface="Times New Roman"/>
              </a:rPr>
              <a:t>variable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their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treatability.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Often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must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in- </a:t>
            </a:r>
            <a:r>
              <a:rPr sz="1100" dirty="0">
                <a:latin typeface="Times New Roman"/>
                <a:cs typeface="Times New Roman"/>
              </a:rPr>
              <a:t>cised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(small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slits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cut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into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wood)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obtain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adequate </a:t>
            </a:r>
            <a:r>
              <a:rPr sz="1100" dirty="0">
                <a:latin typeface="Times New Roman"/>
                <a:cs typeface="Times New Roman"/>
              </a:rPr>
              <a:t>penetration.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also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tendency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separate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these </a:t>
            </a:r>
            <a:r>
              <a:rPr sz="1100" dirty="0">
                <a:latin typeface="Times New Roman"/>
                <a:cs typeface="Times New Roman"/>
              </a:rPr>
              <a:t>species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according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end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use.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Douglas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fir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pre-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753263" y="9495535"/>
            <a:ext cx="24511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32" baseline="2777" dirty="0">
                <a:latin typeface="Trebuchet MS"/>
                <a:cs typeface="Trebuchet MS"/>
              </a:rPr>
              <a:t>A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07684" y="538226"/>
            <a:ext cx="143510" cy="614680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100" dirty="0">
                <a:solidFill>
                  <a:srgbClr val="FFFFFF"/>
                </a:solidFill>
                <a:latin typeface="Trebuchet MS"/>
                <a:cs typeface="Trebuchet MS"/>
              </a:rPr>
              <a:t>SECTION</a:t>
            </a:r>
            <a:r>
              <a:rPr sz="800" b="1" spc="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5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79084" y="538226"/>
            <a:ext cx="143510" cy="874394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dirty="0">
                <a:solidFill>
                  <a:srgbClr val="FFFFFF"/>
                </a:solidFill>
                <a:latin typeface="Trebuchet MS"/>
                <a:cs typeface="Trebuchet MS"/>
              </a:rPr>
              <a:t>Wood</a:t>
            </a:r>
            <a:r>
              <a:rPr sz="8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8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FFFFFF"/>
                </a:solidFill>
                <a:latin typeface="Trebuchet MS"/>
                <a:cs typeface="Trebuchet MS"/>
              </a:rPr>
              <a:t>its</a:t>
            </a:r>
            <a:r>
              <a:rPr sz="8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Trebuchet MS"/>
                <a:cs typeface="Trebuchet MS"/>
              </a:rPr>
              <a:t>Pests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0259" y="458813"/>
            <a:ext cx="3100070" cy="510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dominant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western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species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transmission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poles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piles,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while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Hem-</a:t>
            </a:r>
            <a:r>
              <a:rPr sz="1100" dirty="0">
                <a:latin typeface="Times New Roman"/>
                <a:cs typeface="Times New Roman"/>
              </a:rPr>
              <a:t>Fir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ponderosa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pine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more </a:t>
            </a:r>
            <a:r>
              <a:rPr sz="1100" dirty="0">
                <a:latin typeface="Times New Roman"/>
                <a:cs typeface="Times New Roman"/>
              </a:rPr>
              <a:t>often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treated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lumber.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0259" y="1093749"/>
            <a:ext cx="3100705" cy="986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Another</a:t>
            </a:r>
            <a:r>
              <a:rPr sz="1100" spc="3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major</a:t>
            </a:r>
            <a:r>
              <a:rPr sz="1100" spc="3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species</a:t>
            </a:r>
            <a:r>
              <a:rPr sz="1100" spc="3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group</a:t>
            </a:r>
            <a:r>
              <a:rPr sz="1100" spc="3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3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spruce-pine-</a:t>
            </a:r>
            <a:r>
              <a:rPr sz="1100" spc="-25" dirty="0">
                <a:latin typeface="Times New Roman"/>
                <a:cs typeface="Times New Roman"/>
              </a:rPr>
              <a:t>fir </a:t>
            </a:r>
            <a:r>
              <a:rPr sz="1100" dirty="0">
                <a:latin typeface="Times New Roman"/>
                <a:cs typeface="Times New Roman"/>
              </a:rPr>
              <a:t>(SPF)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group.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group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contains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large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number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species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grow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northern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U.S.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Canada. </a:t>
            </a:r>
            <a:r>
              <a:rPr sz="1100" dirty="0">
                <a:latin typeface="Times New Roman"/>
                <a:cs typeface="Times New Roman"/>
              </a:rPr>
              <a:t>Like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Hem-</a:t>
            </a:r>
            <a:r>
              <a:rPr sz="1100" dirty="0">
                <a:latin typeface="Times New Roman"/>
                <a:cs typeface="Times New Roman"/>
              </a:rPr>
              <a:t>Fir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group,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species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tend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dif- </a:t>
            </a:r>
            <a:r>
              <a:rPr sz="1100" spc="-10" dirty="0">
                <a:latin typeface="Times New Roman"/>
                <a:cs typeface="Times New Roman"/>
              </a:rPr>
              <a:t>ficult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 to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vary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widely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 their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treatability.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SPF </a:t>
            </a:r>
            <a:r>
              <a:rPr sz="1100" dirty="0">
                <a:latin typeface="Times New Roman"/>
                <a:cs typeface="Times New Roman"/>
              </a:rPr>
              <a:t>species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widely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construction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framing,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13466" y="458533"/>
            <a:ext cx="3100705" cy="510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there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now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increasing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interest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treating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these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species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construction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areas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U.S.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high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termite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hazard.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13466" y="1093469"/>
            <a:ext cx="3100705" cy="669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250"/>
              </a:lnSpc>
              <a:spcBef>
                <a:spcPts val="200"/>
              </a:spcBef>
            </a:pP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treated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hardwoods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largely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confined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to </a:t>
            </a:r>
            <a:r>
              <a:rPr sz="1100" dirty="0">
                <a:latin typeface="Times New Roman"/>
                <a:cs typeface="Times New Roman"/>
              </a:rPr>
              <a:t>railroad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ties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bridge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timbers.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hardwood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spe- </a:t>
            </a:r>
            <a:r>
              <a:rPr sz="1100" dirty="0">
                <a:latin typeface="Times New Roman"/>
                <a:cs typeface="Times New Roman"/>
              </a:rPr>
              <a:t>cies,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oak,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which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grows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throughout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eastern</a:t>
            </a:r>
            <a:r>
              <a:rPr sz="1100" spc="-20" dirty="0">
                <a:latin typeface="Times New Roman"/>
                <a:cs typeface="Times New Roman"/>
              </a:rPr>
              <a:t> U.S.,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 single most often used </a:t>
            </a:r>
            <a:r>
              <a:rPr sz="1100" spc="-10" dirty="0">
                <a:latin typeface="Times New Roman"/>
                <a:cs typeface="Times New Roman"/>
              </a:rPr>
              <a:t>species.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35660" y="2281935"/>
            <a:ext cx="6352540" cy="5130800"/>
          </a:xfrm>
          <a:custGeom>
            <a:avLst/>
            <a:gdLst/>
            <a:ahLst/>
            <a:cxnLst/>
            <a:rect l="l" t="t" r="r" b="b"/>
            <a:pathLst>
              <a:path w="6352540" h="5130800">
                <a:moveTo>
                  <a:pt x="6200140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4977892"/>
                </a:lnTo>
                <a:lnTo>
                  <a:pt x="7769" y="5026060"/>
                </a:lnTo>
                <a:lnTo>
                  <a:pt x="29405" y="5067895"/>
                </a:lnTo>
                <a:lnTo>
                  <a:pt x="62396" y="5100886"/>
                </a:lnTo>
                <a:lnTo>
                  <a:pt x="104231" y="5122522"/>
                </a:lnTo>
                <a:lnTo>
                  <a:pt x="152400" y="5130292"/>
                </a:lnTo>
                <a:lnTo>
                  <a:pt x="6200140" y="5130292"/>
                </a:lnTo>
                <a:lnTo>
                  <a:pt x="6248308" y="5122522"/>
                </a:lnTo>
                <a:lnTo>
                  <a:pt x="6290143" y="5100886"/>
                </a:lnTo>
                <a:lnTo>
                  <a:pt x="6323134" y="5067895"/>
                </a:lnTo>
                <a:lnTo>
                  <a:pt x="6344770" y="5026060"/>
                </a:lnTo>
                <a:lnTo>
                  <a:pt x="6352540" y="4977892"/>
                </a:lnTo>
                <a:lnTo>
                  <a:pt x="6352540" y="152400"/>
                </a:lnTo>
                <a:lnTo>
                  <a:pt x="6344770" y="104231"/>
                </a:lnTo>
                <a:lnTo>
                  <a:pt x="6323134" y="62396"/>
                </a:lnTo>
                <a:lnTo>
                  <a:pt x="6290143" y="29405"/>
                </a:lnTo>
                <a:lnTo>
                  <a:pt x="6248308" y="7769"/>
                </a:lnTo>
                <a:lnTo>
                  <a:pt x="6200140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92507" y="2247762"/>
            <a:ext cx="6236335" cy="506730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R="4445" algn="ctr">
              <a:lnSpc>
                <a:spcPct val="100000"/>
              </a:lnSpc>
              <a:spcBef>
                <a:spcPts val="509"/>
              </a:spcBef>
            </a:pPr>
            <a:r>
              <a:rPr sz="1000" b="1" dirty="0">
                <a:latin typeface="Trebuchet MS"/>
                <a:cs typeface="Trebuchet MS"/>
              </a:rPr>
              <a:t>More</a:t>
            </a:r>
            <a:r>
              <a:rPr sz="1000" b="1" spc="-114" dirty="0">
                <a:latin typeface="Trebuchet MS"/>
                <a:cs typeface="Trebuchet MS"/>
              </a:rPr>
              <a:t> </a:t>
            </a:r>
            <a:r>
              <a:rPr sz="1000" b="1" spc="60" dirty="0">
                <a:latin typeface="Trebuchet MS"/>
                <a:cs typeface="Trebuchet MS"/>
              </a:rPr>
              <a:t>Wood</a:t>
            </a:r>
            <a:r>
              <a:rPr sz="1000" b="1" spc="-14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Treatment</a:t>
            </a:r>
            <a:r>
              <a:rPr sz="1000" b="1" spc="4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Standards</a:t>
            </a:r>
            <a:r>
              <a:rPr sz="1000" b="1" spc="45" dirty="0">
                <a:latin typeface="Trebuchet MS"/>
                <a:cs typeface="Trebuchet MS"/>
              </a:rPr>
              <a:t> </a:t>
            </a:r>
            <a:r>
              <a:rPr sz="1000" b="1" spc="-10" dirty="0">
                <a:latin typeface="Trebuchet MS"/>
                <a:cs typeface="Trebuchet MS"/>
              </a:rPr>
              <a:t>Information</a:t>
            </a:r>
            <a:endParaRPr sz="10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sz="1000" b="1" spc="85" dirty="0">
                <a:latin typeface="Trebuchet MS"/>
                <a:cs typeface="Trebuchet MS"/>
              </a:rPr>
              <a:t>NOTE:</a:t>
            </a:r>
            <a:r>
              <a:rPr sz="1000" b="1" dirty="0">
                <a:latin typeface="Trebuchet MS"/>
                <a:cs typeface="Trebuchet MS"/>
              </a:rPr>
              <a:t> Before</a:t>
            </a:r>
            <a:r>
              <a:rPr sz="1000" b="1" spc="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we</a:t>
            </a:r>
            <a:r>
              <a:rPr sz="1000" b="1" spc="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begin</a:t>
            </a:r>
            <a:r>
              <a:rPr sz="1000" b="1" spc="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this</a:t>
            </a:r>
            <a:r>
              <a:rPr sz="1000" b="1" spc="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discussion, remember</a:t>
            </a:r>
            <a:r>
              <a:rPr sz="1000" b="1" spc="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that</a:t>
            </a:r>
            <a:r>
              <a:rPr sz="1000" b="1" spc="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information</a:t>
            </a:r>
            <a:r>
              <a:rPr sz="1000" b="1" spc="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on</a:t>
            </a:r>
            <a:r>
              <a:rPr sz="1000" b="1" spc="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a</a:t>
            </a:r>
            <a:r>
              <a:rPr sz="1000" b="1" spc="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gray shaded</a:t>
            </a:r>
            <a:r>
              <a:rPr sz="1000" b="1" spc="5" dirty="0">
                <a:latin typeface="Trebuchet MS"/>
                <a:cs typeface="Trebuchet MS"/>
              </a:rPr>
              <a:t> </a:t>
            </a:r>
            <a:r>
              <a:rPr sz="1000" b="1" spc="-10" dirty="0">
                <a:latin typeface="Trebuchet MS"/>
                <a:cs typeface="Trebuchet MS"/>
              </a:rPr>
              <a:t>background</a:t>
            </a:r>
            <a:endParaRPr sz="10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1000" b="1" dirty="0">
                <a:latin typeface="Trebuchet MS"/>
                <a:cs typeface="Trebuchet MS"/>
              </a:rPr>
              <a:t>such</a:t>
            </a:r>
            <a:r>
              <a:rPr sz="1000" b="1" spc="-30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as</a:t>
            </a:r>
            <a:r>
              <a:rPr sz="1000" b="1" spc="-30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this</a:t>
            </a:r>
            <a:r>
              <a:rPr sz="1000" b="1" spc="-2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is</a:t>
            </a:r>
            <a:r>
              <a:rPr sz="1000" b="1" spc="-30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supplied</a:t>
            </a:r>
            <a:r>
              <a:rPr sz="1000" b="1" spc="-2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for</a:t>
            </a:r>
            <a:r>
              <a:rPr sz="1000" b="1" spc="-30" dirty="0">
                <a:latin typeface="Trebuchet MS"/>
                <a:cs typeface="Trebuchet MS"/>
              </a:rPr>
              <a:t> </a:t>
            </a:r>
            <a:r>
              <a:rPr sz="1000" b="1" spc="-10" dirty="0">
                <a:latin typeface="Trebuchet MS"/>
                <a:cs typeface="Trebuchet MS"/>
              </a:rPr>
              <a:t>reference</a:t>
            </a:r>
            <a:r>
              <a:rPr sz="1000" b="1" spc="-25" dirty="0">
                <a:latin typeface="Trebuchet MS"/>
                <a:cs typeface="Trebuchet MS"/>
              </a:rPr>
              <a:t> </a:t>
            </a:r>
            <a:r>
              <a:rPr sz="1000" b="1" spc="-30" dirty="0">
                <a:latin typeface="Trebuchet MS"/>
                <a:cs typeface="Trebuchet MS"/>
              </a:rPr>
              <a:t>only. </a:t>
            </a:r>
            <a:r>
              <a:rPr sz="1000" b="1" dirty="0">
                <a:latin typeface="Trebuchet MS"/>
                <a:cs typeface="Trebuchet MS"/>
              </a:rPr>
              <a:t>You</a:t>
            </a:r>
            <a:r>
              <a:rPr sz="1000" b="1" spc="-25" dirty="0">
                <a:latin typeface="Trebuchet MS"/>
                <a:cs typeface="Trebuchet MS"/>
              </a:rPr>
              <a:t> </a:t>
            </a:r>
            <a:r>
              <a:rPr sz="1000" b="1" spc="-10" dirty="0">
                <a:latin typeface="Trebuchet MS"/>
                <a:cs typeface="Trebuchet MS"/>
              </a:rPr>
              <a:t>will</a:t>
            </a:r>
            <a:r>
              <a:rPr sz="1000" b="1" spc="-30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not</a:t>
            </a:r>
            <a:r>
              <a:rPr sz="1000" b="1" spc="-2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be</a:t>
            </a:r>
            <a:r>
              <a:rPr sz="1000" b="1" spc="-30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tested</a:t>
            </a:r>
            <a:r>
              <a:rPr sz="1000" b="1" spc="-2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on</a:t>
            </a:r>
            <a:r>
              <a:rPr sz="1000" b="1" spc="-30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this</a:t>
            </a:r>
            <a:r>
              <a:rPr sz="1000" b="1" spc="-25" dirty="0">
                <a:latin typeface="Trebuchet MS"/>
                <a:cs typeface="Trebuchet MS"/>
              </a:rPr>
              <a:t> </a:t>
            </a:r>
            <a:r>
              <a:rPr sz="1000" b="1" spc="-10" dirty="0">
                <a:latin typeface="Trebuchet MS"/>
                <a:cs typeface="Trebuchet MS"/>
              </a:rPr>
              <a:t>material.</a:t>
            </a:r>
            <a:endParaRPr sz="10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04200"/>
              </a:lnSpc>
              <a:spcBef>
                <a:spcPts val="359"/>
              </a:spcBef>
            </a:pP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desired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end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use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of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wood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determines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treatment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specifications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(standards).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standards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include</a:t>
            </a:r>
            <a:r>
              <a:rPr sz="1000" spc="-10" dirty="0">
                <a:latin typeface="Microsoft Sans Serif"/>
                <a:cs typeface="Microsoft Sans Serif"/>
              </a:rPr>
              <a:t> factors </a:t>
            </a:r>
            <a:r>
              <a:rPr sz="1000" spc="-80" dirty="0">
                <a:latin typeface="Microsoft Sans Serif"/>
                <a:cs typeface="Microsoft Sans Serif"/>
              </a:rPr>
              <a:t>such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95" dirty="0">
                <a:latin typeface="Microsoft Sans Serif"/>
                <a:cs typeface="Microsoft Sans Serif"/>
              </a:rPr>
              <a:t>as</a:t>
            </a:r>
            <a:r>
              <a:rPr sz="1000" spc="13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the</a:t>
            </a:r>
            <a:r>
              <a:rPr sz="1000" spc="-55" dirty="0">
                <a:latin typeface="Microsoft Sans Serif"/>
                <a:cs typeface="Microsoft Sans Serif"/>
              </a:rPr>
              <a:t> </a:t>
            </a:r>
            <a:r>
              <a:rPr sz="1000" spc="-80" dirty="0">
                <a:latin typeface="Microsoft Sans Serif"/>
                <a:cs typeface="Microsoft Sans Serif"/>
              </a:rPr>
              <a:t>species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of</a:t>
            </a:r>
            <a:r>
              <a:rPr sz="1000" spc="-4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wood,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treatment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method,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preservative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to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80" dirty="0">
                <a:latin typeface="Microsoft Sans Serif"/>
                <a:cs typeface="Microsoft Sans Serif"/>
              </a:rPr>
              <a:t>use,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95" dirty="0">
                <a:latin typeface="Microsoft Sans Serif"/>
                <a:cs typeface="Microsoft Sans Serif"/>
              </a:rPr>
              <a:t>and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how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much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preservative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75" dirty="0">
                <a:latin typeface="Microsoft Sans Serif"/>
                <a:cs typeface="Microsoft Sans Serif"/>
              </a:rPr>
              <a:t>needs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to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remain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in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the </a:t>
            </a:r>
            <a:r>
              <a:rPr sz="1000" dirty="0">
                <a:latin typeface="Microsoft Sans Serif"/>
                <a:cs typeface="Microsoft Sans Serif"/>
              </a:rPr>
              <a:t>wood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after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treatment.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For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example,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pest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pressure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is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higher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when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wood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is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in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contact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with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soil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or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water,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so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wood </a:t>
            </a:r>
            <a:r>
              <a:rPr sz="1000" spc="-10" dirty="0">
                <a:latin typeface="Microsoft Sans Serif"/>
                <a:cs typeface="Microsoft Sans Serif"/>
              </a:rPr>
              <a:t>would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need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greater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protection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from the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pests.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Therefore,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it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80" dirty="0">
                <a:latin typeface="Microsoft Sans Serif"/>
                <a:cs typeface="Microsoft Sans Serif"/>
              </a:rPr>
              <a:t>makes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85" dirty="0">
                <a:latin typeface="Microsoft Sans Serif"/>
                <a:cs typeface="Microsoft Sans Serif"/>
              </a:rPr>
              <a:t>sense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that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pine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used</a:t>
            </a:r>
            <a:r>
              <a:rPr sz="1000" dirty="0">
                <a:latin typeface="Microsoft Sans Serif"/>
                <a:cs typeface="Microsoft Sans Serif"/>
              </a:rPr>
              <a:t> for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marine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pilings</a:t>
            </a:r>
            <a:r>
              <a:rPr sz="1000" dirty="0">
                <a:latin typeface="Microsoft Sans Serif"/>
                <a:cs typeface="Microsoft Sans Serif"/>
              </a:rPr>
              <a:t> in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southern </a:t>
            </a:r>
            <a:r>
              <a:rPr sz="1000" spc="-20" dirty="0">
                <a:latin typeface="Microsoft Sans Serif"/>
                <a:cs typeface="Microsoft Sans Serif"/>
              </a:rPr>
              <a:t>waters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would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be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treated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to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different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specifications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than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pine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70" dirty="0">
                <a:latin typeface="Microsoft Sans Serif"/>
                <a:cs typeface="Microsoft Sans Serif"/>
              </a:rPr>
              <a:t>used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for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above‑ground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construction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where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it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80" dirty="0">
                <a:latin typeface="Microsoft Sans Serif"/>
                <a:cs typeface="Microsoft Sans Serif"/>
              </a:rPr>
              <a:t>can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be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pro‑ </a:t>
            </a:r>
            <a:r>
              <a:rPr sz="1000" dirty="0">
                <a:latin typeface="Microsoft Sans Serif"/>
                <a:cs typeface="Microsoft Sans Serif"/>
              </a:rPr>
              <a:t>tected from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constant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moisture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and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pests.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The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standards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or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specifications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for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treatment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75" dirty="0">
                <a:latin typeface="Microsoft Sans Serif"/>
                <a:cs typeface="Microsoft Sans Serif"/>
              </a:rPr>
              <a:t>can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come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to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you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from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several sources.</a:t>
            </a:r>
            <a:endParaRPr sz="10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359"/>
              </a:spcBef>
            </a:pPr>
            <a:r>
              <a:rPr sz="1000" b="1" spc="105" dirty="0">
                <a:latin typeface="Trebuchet MS"/>
                <a:cs typeface="Trebuchet MS"/>
              </a:rPr>
              <a:t>AWPA</a:t>
            </a:r>
            <a:r>
              <a:rPr sz="1000" b="1" spc="-20" dirty="0">
                <a:latin typeface="Trebuchet MS"/>
                <a:cs typeface="Trebuchet MS"/>
              </a:rPr>
              <a:t> </a:t>
            </a:r>
            <a:r>
              <a:rPr sz="1000" b="1" spc="-10" dirty="0">
                <a:latin typeface="Trebuchet MS"/>
                <a:cs typeface="Trebuchet MS"/>
              </a:rPr>
              <a:t>Standards</a:t>
            </a:r>
            <a:endParaRPr sz="10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04200"/>
              </a:lnSpc>
              <a:spcBef>
                <a:spcPts val="359"/>
              </a:spcBef>
            </a:pPr>
            <a:r>
              <a:rPr sz="1000" spc="-75" dirty="0">
                <a:latin typeface="Microsoft Sans Serif"/>
                <a:cs typeface="Microsoft Sans Serif"/>
              </a:rPr>
              <a:t>Many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treatment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plants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treat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wood </a:t>
            </a:r>
            <a:r>
              <a:rPr sz="1000" spc="-20" dirty="0">
                <a:latin typeface="Microsoft Sans Serif"/>
                <a:cs typeface="Microsoft Sans Serif"/>
              </a:rPr>
              <a:t>products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according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to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standards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set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by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215E9E"/>
                </a:solidFill>
                <a:latin typeface="Microsoft Sans Serif"/>
                <a:cs typeface="Microsoft Sans Serif"/>
                <a:hlinkClick r:id="rId2"/>
              </a:rPr>
              <a:t>American</a:t>
            </a:r>
            <a:r>
              <a:rPr sz="1000" spc="-5" dirty="0">
                <a:solidFill>
                  <a:srgbClr val="215E9E"/>
                </a:solidFill>
                <a:latin typeface="Microsoft Sans Serif"/>
                <a:cs typeface="Microsoft Sans Serif"/>
                <a:hlinkClick r:id="rId2"/>
              </a:rPr>
              <a:t> </a:t>
            </a:r>
            <a:r>
              <a:rPr sz="1000" dirty="0">
                <a:solidFill>
                  <a:srgbClr val="215E9E"/>
                </a:solidFill>
                <a:latin typeface="Microsoft Sans Serif"/>
                <a:cs typeface="Microsoft Sans Serif"/>
                <a:hlinkClick r:id="rId2"/>
              </a:rPr>
              <a:t>Wood </a:t>
            </a:r>
            <a:r>
              <a:rPr sz="1000" spc="-10" dirty="0">
                <a:solidFill>
                  <a:srgbClr val="215E9E"/>
                </a:solidFill>
                <a:latin typeface="Microsoft Sans Serif"/>
                <a:cs typeface="Microsoft Sans Serif"/>
                <a:hlinkClick r:id="rId2"/>
              </a:rPr>
              <a:t>Protection</a:t>
            </a:r>
            <a:r>
              <a:rPr sz="1000" spc="-5" dirty="0">
                <a:solidFill>
                  <a:srgbClr val="215E9E"/>
                </a:solidFill>
                <a:latin typeface="Microsoft Sans Serif"/>
                <a:cs typeface="Microsoft Sans Serif"/>
                <a:hlinkClick r:id="rId2"/>
              </a:rPr>
              <a:t> </a:t>
            </a:r>
            <a:r>
              <a:rPr sz="1000" spc="-10" dirty="0">
                <a:solidFill>
                  <a:srgbClr val="215E9E"/>
                </a:solidFill>
                <a:latin typeface="Microsoft Sans Serif"/>
                <a:cs typeface="Microsoft Sans Serif"/>
                <a:hlinkClick r:id="rId2"/>
              </a:rPr>
              <a:t>Association</a:t>
            </a:r>
            <a:r>
              <a:rPr sz="1000" spc="-10" dirty="0">
                <a:solidFill>
                  <a:srgbClr val="215E9E"/>
                </a:solidFill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(AWPA).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AWPA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is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principal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standards‑writing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body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for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methods,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preservatives,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and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other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technologies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that </a:t>
            </a:r>
            <a:r>
              <a:rPr sz="1000" dirty="0">
                <a:latin typeface="Microsoft Sans Serif"/>
                <a:cs typeface="Microsoft Sans Serif"/>
              </a:rPr>
              <a:t>protect</a:t>
            </a:r>
            <a:r>
              <a:rPr sz="1000" spc="-7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wood</a:t>
            </a:r>
            <a:r>
              <a:rPr sz="1000" spc="-55" dirty="0">
                <a:latin typeface="Microsoft Sans Serif"/>
                <a:cs typeface="Microsoft Sans Serif"/>
              </a:rPr>
              <a:t> </a:t>
            </a:r>
            <a:r>
              <a:rPr sz="1000" spc="-90" dirty="0">
                <a:latin typeface="Microsoft Sans Serif"/>
                <a:cs typeface="Microsoft Sans Serif"/>
              </a:rPr>
              <a:t>and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wood‑based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products.</a:t>
            </a:r>
            <a:r>
              <a:rPr sz="1000" spc="-35" dirty="0">
                <a:latin typeface="Microsoft Sans Serif"/>
                <a:cs typeface="Microsoft Sans Serif"/>
              </a:rPr>
              <a:t> </a:t>
            </a:r>
            <a:r>
              <a:rPr sz="1000" spc="-114" dirty="0">
                <a:latin typeface="Microsoft Sans Serif"/>
                <a:cs typeface="Microsoft Sans Serif"/>
              </a:rPr>
              <a:t>Each</a:t>
            </a:r>
            <a:r>
              <a:rPr sz="1000" spc="50" dirty="0">
                <a:latin typeface="Microsoft Sans Serif"/>
                <a:cs typeface="Microsoft Sans Serif"/>
              </a:rPr>
              <a:t> </a:t>
            </a:r>
            <a:r>
              <a:rPr sz="1000" spc="-75" dirty="0">
                <a:latin typeface="Microsoft Sans Serif"/>
                <a:cs typeface="Microsoft Sans Serif"/>
              </a:rPr>
              <a:t>year,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the</a:t>
            </a:r>
            <a:r>
              <a:rPr sz="1000" spc="-4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AWPA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updates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its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i="1" spc="-80" dirty="0">
                <a:latin typeface="Trebuchet MS"/>
                <a:cs typeface="Trebuchet MS"/>
              </a:rPr>
              <a:t>Book</a:t>
            </a:r>
            <a:r>
              <a:rPr sz="1000" i="1" spc="5" dirty="0">
                <a:latin typeface="Trebuchet MS"/>
                <a:cs typeface="Trebuchet MS"/>
              </a:rPr>
              <a:t> </a:t>
            </a:r>
            <a:r>
              <a:rPr sz="1000" i="1" spc="-215" dirty="0">
                <a:latin typeface="Trebuchet MS"/>
                <a:cs typeface="Trebuchet MS"/>
              </a:rPr>
              <a:t>of</a:t>
            </a:r>
            <a:r>
              <a:rPr sz="1000" i="1" spc="140" dirty="0">
                <a:latin typeface="Trebuchet MS"/>
                <a:cs typeface="Trebuchet MS"/>
              </a:rPr>
              <a:t> </a:t>
            </a:r>
            <a:r>
              <a:rPr sz="1000" i="1" spc="-85" dirty="0">
                <a:latin typeface="Trebuchet MS"/>
                <a:cs typeface="Trebuchet MS"/>
              </a:rPr>
              <a:t>Standards</a:t>
            </a:r>
            <a:r>
              <a:rPr sz="1000" spc="-85" dirty="0">
                <a:latin typeface="Microsoft Sans Serif"/>
                <a:cs typeface="Microsoft Sans Serif"/>
              </a:rPr>
              <a:t>.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The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book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includes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the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Use </a:t>
            </a:r>
            <a:r>
              <a:rPr sz="1000" spc="-35" dirty="0">
                <a:latin typeface="Microsoft Sans Serif"/>
                <a:cs typeface="Microsoft Sans Serif"/>
              </a:rPr>
              <a:t>Category </a:t>
            </a:r>
            <a:r>
              <a:rPr sz="1000" spc="-90" dirty="0">
                <a:latin typeface="Microsoft Sans Serif"/>
                <a:cs typeface="Microsoft Sans Serif"/>
              </a:rPr>
              <a:t>Systems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Standards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90" dirty="0">
                <a:latin typeface="Microsoft Sans Serif"/>
                <a:cs typeface="Microsoft Sans Serif"/>
              </a:rPr>
              <a:t>U1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100" dirty="0">
                <a:latin typeface="Microsoft Sans Serif"/>
                <a:cs typeface="Microsoft Sans Serif"/>
              </a:rPr>
              <a:t>and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95" dirty="0">
                <a:latin typeface="Microsoft Sans Serif"/>
                <a:cs typeface="Microsoft Sans Serif"/>
              </a:rPr>
              <a:t>T1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204" dirty="0">
                <a:latin typeface="Microsoft Sans Serif"/>
                <a:cs typeface="Microsoft Sans Serif"/>
              </a:rPr>
              <a:t>as</a:t>
            </a:r>
            <a:r>
              <a:rPr sz="1000" spc="14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well</a:t>
            </a:r>
            <a:r>
              <a:rPr sz="1000" spc="-45" dirty="0">
                <a:latin typeface="Microsoft Sans Serif"/>
                <a:cs typeface="Microsoft Sans Serif"/>
              </a:rPr>
              <a:t> </a:t>
            </a:r>
            <a:r>
              <a:rPr sz="1000" spc="-204" dirty="0">
                <a:latin typeface="Microsoft Sans Serif"/>
                <a:cs typeface="Microsoft Sans Serif"/>
              </a:rPr>
              <a:t>as</a:t>
            </a:r>
            <a:r>
              <a:rPr sz="1000" spc="13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other</a:t>
            </a:r>
            <a:r>
              <a:rPr sz="1000" spc="-65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standards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pertaining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to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the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110" dirty="0">
                <a:latin typeface="Microsoft Sans Serif"/>
                <a:cs typeface="Microsoft Sans Serif"/>
              </a:rPr>
              <a:t>use</a:t>
            </a:r>
            <a:r>
              <a:rPr sz="1000" spc="4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of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wood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preservatives.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To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order</a:t>
            </a:r>
            <a:r>
              <a:rPr sz="1000" spc="500" dirty="0">
                <a:latin typeface="Microsoft Sans Serif"/>
                <a:cs typeface="Microsoft Sans Serif"/>
              </a:rPr>
              <a:t> </a:t>
            </a:r>
            <a:r>
              <a:rPr sz="1000" spc="-135" dirty="0">
                <a:latin typeface="Microsoft Sans Serif"/>
                <a:cs typeface="Microsoft Sans Serif"/>
              </a:rPr>
              <a:t>a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copy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of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i="1" spc="-60" dirty="0">
                <a:latin typeface="Trebuchet MS"/>
                <a:cs typeface="Trebuchet MS"/>
              </a:rPr>
              <a:t>AWPA</a:t>
            </a:r>
            <a:r>
              <a:rPr sz="1000" i="1" spc="-20" dirty="0">
                <a:latin typeface="Trebuchet MS"/>
                <a:cs typeface="Trebuchet MS"/>
              </a:rPr>
              <a:t> </a:t>
            </a:r>
            <a:r>
              <a:rPr sz="1000" i="1" spc="-70" dirty="0">
                <a:latin typeface="Trebuchet MS"/>
                <a:cs typeface="Trebuchet MS"/>
              </a:rPr>
              <a:t>Book</a:t>
            </a:r>
            <a:r>
              <a:rPr sz="1000" i="1" spc="-25" dirty="0">
                <a:latin typeface="Trebuchet MS"/>
                <a:cs typeface="Trebuchet MS"/>
              </a:rPr>
              <a:t> </a:t>
            </a:r>
            <a:r>
              <a:rPr sz="1000" i="1" spc="-120" dirty="0">
                <a:latin typeface="Trebuchet MS"/>
                <a:cs typeface="Trebuchet MS"/>
              </a:rPr>
              <a:t>of</a:t>
            </a:r>
            <a:r>
              <a:rPr sz="1000" i="1" spc="-20" dirty="0">
                <a:latin typeface="Trebuchet MS"/>
                <a:cs typeface="Trebuchet MS"/>
              </a:rPr>
              <a:t> </a:t>
            </a:r>
            <a:r>
              <a:rPr sz="1000" i="1" spc="-75" dirty="0">
                <a:latin typeface="Trebuchet MS"/>
                <a:cs typeface="Trebuchet MS"/>
              </a:rPr>
              <a:t>Standards</a:t>
            </a:r>
            <a:r>
              <a:rPr sz="1000" i="1" spc="-2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Microsoft Sans Serif"/>
                <a:cs typeface="Microsoft Sans Serif"/>
              </a:rPr>
              <a:t>go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to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their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website: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215E9E"/>
                </a:solidFill>
                <a:latin typeface="Microsoft Sans Serif"/>
                <a:cs typeface="Microsoft Sans Serif"/>
                <a:hlinkClick r:id="rId3"/>
              </a:rPr>
              <a:t>https://awpa.com/standards</a:t>
            </a:r>
            <a:r>
              <a:rPr sz="1000" spc="-10" dirty="0">
                <a:latin typeface="Microsoft Sans Serif"/>
                <a:cs typeface="Microsoft Sans Serif"/>
              </a:rPr>
              <a:t>.</a:t>
            </a:r>
            <a:endParaRPr sz="10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359"/>
              </a:spcBef>
            </a:pPr>
            <a:r>
              <a:rPr sz="1000" b="1" dirty="0">
                <a:latin typeface="Trebuchet MS"/>
                <a:cs typeface="Trebuchet MS"/>
              </a:rPr>
              <a:t>Building</a:t>
            </a:r>
            <a:r>
              <a:rPr sz="1000" b="1" spc="10" dirty="0">
                <a:latin typeface="Trebuchet MS"/>
                <a:cs typeface="Trebuchet MS"/>
              </a:rPr>
              <a:t> </a:t>
            </a:r>
            <a:r>
              <a:rPr sz="1000" b="1" spc="-10" dirty="0">
                <a:latin typeface="Trebuchet MS"/>
                <a:cs typeface="Trebuchet MS"/>
              </a:rPr>
              <a:t>Codes</a:t>
            </a:r>
            <a:endParaRPr sz="10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04200"/>
              </a:lnSpc>
              <a:spcBef>
                <a:spcPts val="355"/>
              </a:spcBef>
            </a:pPr>
            <a:r>
              <a:rPr sz="1000" spc="-45" dirty="0">
                <a:latin typeface="Microsoft Sans Serif"/>
                <a:cs typeface="Microsoft Sans Serif"/>
              </a:rPr>
              <a:t>The</a:t>
            </a:r>
            <a:r>
              <a:rPr sz="1000" spc="15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solidFill>
                  <a:srgbClr val="215E9E"/>
                </a:solidFill>
                <a:latin typeface="Microsoft Sans Serif"/>
                <a:cs typeface="Microsoft Sans Serif"/>
                <a:hlinkClick r:id="rId4"/>
              </a:rPr>
              <a:t>International</a:t>
            </a:r>
            <a:r>
              <a:rPr sz="1000" spc="155" dirty="0">
                <a:solidFill>
                  <a:srgbClr val="215E9E"/>
                </a:solidFill>
                <a:latin typeface="Microsoft Sans Serif"/>
                <a:cs typeface="Microsoft Sans Serif"/>
                <a:hlinkClick r:id="rId4"/>
              </a:rPr>
              <a:t> </a:t>
            </a:r>
            <a:r>
              <a:rPr sz="1000" spc="-35" dirty="0">
                <a:solidFill>
                  <a:srgbClr val="215E9E"/>
                </a:solidFill>
                <a:latin typeface="Microsoft Sans Serif"/>
                <a:cs typeface="Microsoft Sans Serif"/>
                <a:hlinkClick r:id="rId4"/>
              </a:rPr>
              <a:t>Code</a:t>
            </a:r>
            <a:r>
              <a:rPr sz="1000" spc="155" dirty="0">
                <a:solidFill>
                  <a:srgbClr val="215E9E"/>
                </a:solidFill>
                <a:latin typeface="Microsoft Sans Serif"/>
                <a:cs typeface="Microsoft Sans Serif"/>
                <a:hlinkClick r:id="rId4"/>
              </a:rPr>
              <a:t> </a:t>
            </a:r>
            <a:r>
              <a:rPr sz="1000" spc="-20" dirty="0">
                <a:solidFill>
                  <a:srgbClr val="215E9E"/>
                </a:solidFill>
                <a:latin typeface="Microsoft Sans Serif"/>
                <a:cs typeface="Microsoft Sans Serif"/>
                <a:hlinkClick r:id="rId4"/>
              </a:rPr>
              <a:t>Council–Evaluation</a:t>
            </a:r>
            <a:r>
              <a:rPr sz="1000" spc="155" dirty="0">
                <a:solidFill>
                  <a:srgbClr val="215E9E"/>
                </a:solidFill>
                <a:latin typeface="Microsoft Sans Serif"/>
                <a:cs typeface="Microsoft Sans Serif"/>
                <a:hlinkClick r:id="rId4"/>
              </a:rPr>
              <a:t> </a:t>
            </a:r>
            <a:r>
              <a:rPr sz="1000" spc="-55" dirty="0">
                <a:solidFill>
                  <a:srgbClr val="215E9E"/>
                </a:solidFill>
                <a:latin typeface="Microsoft Sans Serif"/>
                <a:cs typeface="Microsoft Sans Serif"/>
                <a:hlinkClick r:id="rId4"/>
              </a:rPr>
              <a:t>Service</a:t>
            </a:r>
            <a:r>
              <a:rPr sz="1000" spc="155" dirty="0">
                <a:solidFill>
                  <a:srgbClr val="215E9E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(ICC–ES)</a:t>
            </a:r>
            <a:r>
              <a:rPr sz="1000" spc="155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provides</a:t>
            </a:r>
            <a:r>
              <a:rPr sz="1000" spc="15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another</a:t>
            </a:r>
            <a:r>
              <a:rPr sz="1000" spc="15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route</a:t>
            </a:r>
            <a:r>
              <a:rPr sz="1000" spc="155" dirty="0">
                <a:latin typeface="Microsoft Sans Serif"/>
                <a:cs typeface="Microsoft Sans Serif"/>
              </a:rPr>
              <a:t> </a:t>
            </a:r>
            <a:r>
              <a:rPr sz="1000" spc="10" dirty="0">
                <a:latin typeface="Microsoft Sans Serif"/>
                <a:cs typeface="Microsoft Sans Serif"/>
              </a:rPr>
              <a:t>for</a:t>
            </a:r>
            <a:r>
              <a:rPr sz="1000" spc="155" dirty="0">
                <a:latin typeface="Microsoft Sans Serif"/>
                <a:cs typeface="Microsoft Sans Serif"/>
              </a:rPr>
              <a:t> </a:t>
            </a:r>
            <a:r>
              <a:rPr sz="1000" spc="-70" dirty="0">
                <a:latin typeface="Microsoft Sans Serif"/>
                <a:cs typeface="Microsoft Sans Serif"/>
              </a:rPr>
              <a:t>gaining</a:t>
            </a:r>
            <a:r>
              <a:rPr sz="1000" spc="155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building</a:t>
            </a:r>
            <a:r>
              <a:rPr sz="1000" spc="155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code</a:t>
            </a:r>
            <a:r>
              <a:rPr sz="1000" spc="155" dirty="0">
                <a:latin typeface="Microsoft Sans Serif"/>
                <a:cs typeface="Microsoft Sans Serif"/>
              </a:rPr>
              <a:t> </a:t>
            </a:r>
            <a:r>
              <a:rPr sz="1000" spc="-70" dirty="0">
                <a:latin typeface="Microsoft Sans Serif"/>
                <a:cs typeface="Microsoft Sans Serif"/>
              </a:rPr>
              <a:t>ac‑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ceptance</a:t>
            </a:r>
            <a:r>
              <a:rPr sz="1000" spc="6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of</a:t>
            </a:r>
            <a:r>
              <a:rPr sz="1000" spc="6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pressure‑treated</a:t>
            </a:r>
            <a:r>
              <a:rPr sz="1000" spc="6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wood.</a:t>
            </a:r>
            <a:r>
              <a:rPr sz="1000" spc="6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Unlike</a:t>
            </a:r>
            <a:r>
              <a:rPr sz="1000" spc="6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AWPA,</a:t>
            </a:r>
            <a:r>
              <a:rPr sz="1000" spc="6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the</a:t>
            </a:r>
            <a:r>
              <a:rPr sz="1000" spc="6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ICC–ES</a:t>
            </a:r>
            <a:r>
              <a:rPr sz="1000" spc="65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does</a:t>
            </a:r>
            <a:r>
              <a:rPr sz="1000" spc="6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not</a:t>
            </a:r>
            <a:r>
              <a:rPr sz="1000" spc="65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standardize</a:t>
            </a:r>
            <a:r>
              <a:rPr sz="1000" spc="65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preservatives.</a:t>
            </a:r>
            <a:r>
              <a:rPr sz="1000" spc="6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Instead,</a:t>
            </a:r>
            <a:r>
              <a:rPr sz="1000" spc="65" dirty="0">
                <a:latin typeface="Microsoft Sans Serif"/>
                <a:cs typeface="Microsoft Sans Serif"/>
              </a:rPr>
              <a:t> </a:t>
            </a:r>
            <a:r>
              <a:rPr sz="1000" spc="30" dirty="0">
                <a:latin typeface="Microsoft Sans Serif"/>
                <a:cs typeface="Microsoft Sans Serif"/>
              </a:rPr>
              <a:t>it</a:t>
            </a:r>
            <a:r>
              <a:rPr sz="1000" spc="65" dirty="0">
                <a:latin typeface="Microsoft Sans Serif"/>
                <a:cs typeface="Microsoft Sans Serif"/>
              </a:rPr>
              <a:t> </a:t>
            </a:r>
            <a:r>
              <a:rPr sz="1000" spc="-80" dirty="0">
                <a:latin typeface="Microsoft Sans Serif"/>
                <a:cs typeface="Microsoft Sans Serif"/>
              </a:rPr>
              <a:t>issues</a:t>
            </a:r>
            <a:r>
              <a:rPr sz="1000" spc="-6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Evaluation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Service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Reports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5" dirty="0">
                <a:latin typeface="Microsoft Sans Serif"/>
                <a:cs typeface="Microsoft Sans Serif"/>
              </a:rPr>
              <a:t>(ESRs)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that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provide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evidence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that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30" dirty="0">
                <a:latin typeface="Microsoft Sans Serif"/>
                <a:cs typeface="Microsoft Sans Serif"/>
              </a:rPr>
              <a:t>a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building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product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70" dirty="0">
                <a:latin typeface="Microsoft Sans Serif"/>
                <a:cs typeface="Microsoft Sans Serif"/>
              </a:rPr>
              <a:t>(such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20" dirty="0">
                <a:latin typeface="Microsoft Sans Serif"/>
                <a:cs typeface="Microsoft Sans Serif"/>
              </a:rPr>
              <a:t>as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30" dirty="0">
                <a:latin typeface="Microsoft Sans Serif"/>
                <a:cs typeface="Microsoft Sans Serif"/>
              </a:rPr>
              <a:t>a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2x6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treated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5" dirty="0">
                <a:latin typeface="Microsoft Sans Serif"/>
                <a:cs typeface="Microsoft Sans Serif"/>
              </a:rPr>
              <a:t>with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30" dirty="0">
                <a:latin typeface="Microsoft Sans Serif"/>
                <a:cs typeface="Microsoft Sans Serif"/>
              </a:rPr>
              <a:t>a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particular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preservative)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complies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5" dirty="0">
                <a:latin typeface="Microsoft Sans Serif"/>
                <a:cs typeface="Microsoft Sans Serif"/>
              </a:rPr>
              <a:t>with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building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60" dirty="0">
                <a:latin typeface="Microsoft Sans Serif"/>
                <a:cs typeface="Microsoft Sans Serif"/>
              </a:rPr>
              <a:t>codes.</a:t>
            </a:r>
            <a:endParaRPr sz="1000" dirty="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4200"/>
              </a:lnSpc>
              <a:spcBef>
                <a:spcPts val="360"/>
              </a:spcBef>
            </a:pPr>
            <a:r>
              <a:rPr sz="1000" spc="-80" dirty="0">
                <a:latin typeface="Microsoft Sans Serif"/>
                <a:cs typeface="Microsoft Sans Serif"/>
              </a:rPr>
              <a:t>Some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commercially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available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waterborne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wood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preservatives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are</a:t>
            </a:r>
            <a:r>
              <a:rPr sz="1000" dirty="0">
                <a:latin typeface="Microsoft Sans Serif"/>
                <a:cs typeface="Microsoft Sans Serif"/>
              </a:rPr>
              <a:t> not </a:t>
            </a:r>
            <a:r>
              <a:rPr sz="1000" spc="-45" dirty="0">
                <a:latin typeface="Microsoft Sans Serif"/>
                <a:cs typeface="Microsoft Sans Serif"/>
              </a:rPr>
              <a:t>standardized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by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the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AWPA,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but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are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70" dirty="0">
                <a:latin typeface="Microsoft Sans Serif"/>
                <a:cs typeface="Microsoft Sans Serif"/>
              </a:rPr>
              <a:t>used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30" dirty="0">
                <a:latin typeface="Microsoft Sans Serif"/>
                <a:cs typeface="Microsoft Sans Serif"/>
              </a:rPr>
              <a:t>to</a:t>
            </a:r>
            <a:r>
              <a:rPr sz="1000" dirty="0">
                <a:latin typeface="Microsoft Sans Serif"/>
                <a:cs typeface="Microsoft Sans Serif"/>
              </a:rPr>
              <a:t> treat</a:t>
            </a:r>
            <a:r>
              <a:rPr sz="1000" spc="5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wood </a:t>
            </a:r>
            <a:r>
              <a:rPr sz="1000" spc="30" dirty="0">
                <a:latin typeface="Microsoft Sans Serif"/>
                <a:cs typeface="Microsoft Sans Serif"/>
              </a:rPr>
              <a:t>to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meet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70" dirty="0">
                <a:latin typeface="Microsoft Sans Serif"/>
                <a:cs typeface="Microsoft Sans Serif"/>
              </a:rPr>
              <a:t>ICC‑ES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requirements.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In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70" dirty="0">
                <a:latin typeface="Microsoft Sans Serif"/>
                <a:cs typeface="Microsoft Sans Serif"/>
              </a:rPr>
              <a:t>such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85" dirty="0">
                <a:latin typeface="Microsoft Sans Serif"/>
                <a:cs typeface="Microsoft Sans Serif"/>
              </a:rPr>
              <a:t>cases,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the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preservative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supplier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will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60" dirty="0">
                <a:latin typeface="Microsoft Sans Serif"/>
                <a:cs typeface="Microsoft Sans Serif"/>
              </a:rPr>
              <a:t>usually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provide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you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5" dirty="0">
                <a:latin typeface="Microsoft Sans Serif"/>
                <a:cs typeface="Microsoft Sans Serif"/>
              </a:rPr>
              <a:t>with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130" dirty="0">
                <a:latin typeface="Microsoft Sans Serif"/>
                <a:cs typeface="Microsoft Sans Serif"/>
              </a:rPr>
              <a:t>a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manual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that</a:t>
            </a:r>
            <a:r>
              <a:rPr sz="1000" spc="5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includes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treatment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specifications</a:t>
            </a:r>
            <a:r>
              <a:rPr sz="1000" spc="10" dirty="0">
                <a:latin typeface="Microsoft Sans Serif"/>
                <a:cs typeface="Microsoft Sans Serif"/>
              </a:rPr>
              <a:t> for </a:t>
            </a:r>
            <a:r>
              <a:rPr sz="1000" spc="-45" dirty="0">
                <a:latin typeface="Microsoft Sans Serif"/>
                <a:cs typeface="Microsoft Sans Serif"/>
              </a:rPr>
              <a:t>you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30" dirty="0">
                <a:latin typeface="Microsoft Sans Serif"/>
                <a:cs typeface="Microsoft Sans Serif"/>
              </a:rPr>
              <a:t>to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follow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30" dirty="0">
                <a:latin typeface="Microsoft Sans Serif"/>
                <a:cs typeface="Microsoft Sans Serif"/>
              </a:rPr>
              <a:t>to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ensure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that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the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treated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wood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will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comply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5" dirty="0">
                <a:latin typeface="Microsoft Sans Serif"/>
                <a:cs typeface="Microsoft Sans Serif"/>
              </a:rPr>
              <a:t>with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building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codes.</a:t>
            </a:r>
            <a:endParaRPr sz="10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sz="1000" b="1" dirty="0">
                <a:latin typeface="Trebuchet MS"/>
                <a:cs typeface="Trebuchet MS"/>
              </a:rPr>
              <a:t>Customer</a:t>
            </a:r>
            <a:r>
              <a:rPr sz="1000" b="1" spc="204" dirty="0">
                <a:latin typeface="Trebuchet MS"/>
                <a:cs typeface="Trebuchet MS"/>
              </a:rPr>
              <a:t> </a:t>
            </a:r>
            <a:r>
              <a:rPr sz="1000" b="1" spc="-10" dirty="0">
                <a:latin typeface="Trebuchet MS"/>
                <a:cs typeface="Trebuchet MS"/>
              </a:rPr>
              <a:t>Standards</a:t>
            </a:r>
            <a:endParaRPr sz="10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04200"/>
              </a:lnSpc>
              <a:spcBef>
                <a:spcPts val="360"/>
              </a:spcBef>
            </a:pPr>
            <a:r>
              <a:rPr sz="1000" spc="-40" dirty="0">
                <a:latin typeface="Microsoft Sans Serif"/>
                <a:cs typeface="Microsoft Sans Serif"/>
              </a:rPr>
              <a:t>In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some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85" dirty="0">
                <a:latin typeface="Microsoft Sans Serif"/>
                <a:cs typeface="Microsoft Sans Serif"/>
              </a:rPr>
              <a:t>cases,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the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treatment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standards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are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provided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by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the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customer.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This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is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especially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true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5" dirty="0">
                <a:latin typeface="Microsoft Sans Serif"/>
                <a:cs typeface="Microsoft Sans Serif"/>
              </a:rPr>
              <a:t>with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large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customers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that</a:t>
            </a:r>
            <a:r>
              <a:rPr sz="1000" spc="55" dirty="0">
                <a:latin typeface="Microsoft Sans Serif"/>
                <a:cs typeface="Microsoft Sans Serif"/>
              </a:rPr>
              <a:t> </a:t>
            </a:r>
            <a:r>
              <a:rPr sz="1000" spc="-85" dirty="0">
                <a:latin typeface="Microsoft Sans Serif"/>
                <a:cs typeface="Microsoft Sans Serif"/>
              </a:rPr>
              <a:t>have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very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specific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90" dirty="0">
                <a:latin typeface="Microsoft Sans Serif"/>
                <a:cs typeface="Microsoft Sans Serif"/>
              </a:rPr>
              <a:t>uses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10" dirty="0">
                <a:latin typeface="Microsoft Sans Serif"/>
                <a:cs typeface="Microsoft Sans Serif"/>
              </a:rPr>
              <a:t>for</a:t>
            </a:r>
            <a:r>
              <a:rPr sz="1000" spc="-20" dirty="0">
                <a:latin typeface="Microsoft Sans Serif"/>
                <a:cs typeface="Microsoft Sans Serif"/>
              </a:rPr>
              <a:t> the </a:t>
            </a:r>
            <a:r>
              <a:rPr sz="1000" spc="-15" dirty="0">
                <a:latin typeface="Microsoft Sans Serif"/>
                <a:cs typeface="Microsoft Sans Serif"/>
              </a:rPr>
              <a:t>wood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products.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For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example,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130" dirty="0">
                <a:latin typeface="Microsoft Sans Serif"/>
                <a:cs typeface="Microsoft Sans Serif"/>
              </a:rPr>
              <a:t>a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railroad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60" dirty="0">
                <a:latin typeface="Microsoft Sans Serif"/>
                <a:cs typeface="Microsoft Sans Serif"/>
              </a:rPr>
              <a:t>company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90" dirty="0">
                <a:latin typeface="Microsoft Sans Serif"/>
                <a:cs typeface="Microsoft Sans Serif"/>
              </a:rPr>
              <a:t>may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85" dirty="0">
                <a:latin typeface="Microsoft Sans Serif"/>
                <a:cs typeface="Microsoft Sans Serif"/>
              </a:rPr>
              <a:t>have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its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own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standards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10" dirty="0">
                <a:latin typeface="Microsoft Sans Serif"/>
                <a:cs typeface="Microsoft Sans Serif"/>
              </a:rPr>
              <a:t>for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treating</a:t>
            </a:r>
            <a:r>
              <a:rPr sz="1000" spc="-65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crossties,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while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30" dirty="0">
                <a:latin typeface="Microsoft Sans Serif"/>
                <a:cs typeface="Microsoft Sans Serif"/>
              </a:rPr>
              <a:t>a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5" dirty="0">
                <a:latin typeface="Microsoft Sans Serif"/>
                <a:cs typeface="Microsoft Sans Serif"/>
              </a:rPr>
              <a:t>utility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60" dirty="0">
                <a:latin typeface="Microsoft Sans Serif"/>
                <a:cs typeface="Microsoft Sans Serif"/>
              </a:rPr>
              <a:t>company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might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specify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how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5" dirty="0">
                <a:latin typeface="Microsoft Sans Serif"/>
                <a:cs typeface="Microsoft Sans Serif"/>
              </a:rPr>
              <a:t>utility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poles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must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60" dirty="0">
                <a:latin typeface="Microsoft Sans Serif"/>
                <a:cs typeface="Microsoft Sans Serif"/>
              </a:rPr>
              <a:t>be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treated.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The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customer</a:t>
            </a:r>
            <a:r>
              <a:rPr sz="1000" spc="-5" dirty="0">
                <a:latin typeface="Microsoft Sans Serif"/>
                <a:cs typeface="Microsoft Sans Serif"/>
              </a:rPr>
              <a:t> will </a:t>
            </a:r>
            <a:r>
              <a:rPr sz="1000" spc="-30" dirty="0">
                <a:latin typeface="Microsoft Sans Serif"/>
                <a:cs typeface="Microsoft Sans Serif"/>
              </a:rPr>
              <a:t>typically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90" dirty="0">
                <a:latin typeface="Microsoft Sans Serif"/>
                <a:cs typeface="Microsoft Sans Serif"/>
              </a:rPr>
              <a:t>base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their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requirements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on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AWPA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60" dirty="0">
                <a:latin typeface="Microsoft Sans Serif"/>
                <a:cs typeface="Microsoft Sans Serif"/>
              </a:rPr>
              <a:t>Standards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25" dirty="0">
                <a:latin typeface="Microsoft Sans Serif"/>
                <a:cs typeface="Microsoft Sans Serif"/>
              </a:rPr>
              <a:t>or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70" dirty="0">
                <a:latin typeface="Microsoft Sans Serif"/>
                <a:cs typeface="Microsoft Sans Serif"/>
              </a:rPr>
              <a:t>ICC‑ES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Reports.</a:t>
            </a:r>
            <a:endParaRPr sz="1000" dirty="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22960" y="2269235"/>
            <a:ext cx="6377940" cy="5156200"/>
            <a:chOff x="822960" y="2269235"/>
            <a:chExt cx="6377940" cy="5156200"/>
          </a:xfrm>
        </p:grpSpPr>
        <p:sp>
          <p:nvSpPr>
            <p:cNvPr id="18" name="object 18"/>
            <p:cNvSpPr/>
            <p:nvPr/>
          </p:nvSpPr>
          <p:spPr>
            <a:xfrm>
              <a:off x="835660" y="2281935"/>
              <a:ext cx="6352540" cy="5130800"/>
            </a:xfrm>
            <a:custGeom>
              <a:avLst/>
              <a:gdLst/>
              <a:ahLst/>
              <a:cxnLst/>
              <a:rect l="l" t="t" r="r" b="b"/>
              <a:pathLst>
                <a:path w="6352540" h="5130800">
                  <a:moveTo>
                    <a:pt x="152400" y="0"/>
                  </a:move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4977892"/>
                  </a:lnTo>
                  <a:lnTo>
                    <a:pt x="7769" y="5026060"/>
                  </a:lnTo>
                  <a:lnTo>
                    <a:pt x="29405" y="5067895"/>
                  </a:lnTo>
                  <a:lnTo>
                    <a:pt x="62396" y="5100886"/>
                  </a:lnTo>
                  <a:lnTo>
                    <a:pt x="104231" y="5122522"/>
                  </a:lnTo>
                  <a:lnTo>
                    <a:pt x="152400" y="5130292"/>
                  </a:lnTo>
                  <a:lnTo>
                    <a:pt x="6200140" y="5130292"/>
                  </a:lnTo>
                  <a:lnTo>
                    <a:pt x="6248308" y="5122522"/>
                  </a:lnTo>
                  <a:lnTo>
                    <a:pt x="6290143" y="5100886"/>
                  </a:lnTo>
                  <a:lnTo>
                    <a:pt x="6323134" y="5067895"/>
                  </a:lnTo>
                  <a:lnTo>
                    <a:pt x="6344770" y="5026060"/>
                  </a:lnTo>
                  <a:lnTo>
                    <a:pt x="6352540" y="4977892"/>
                  </a:lnTo>
                  <a:lnTo>
                    <a:pt x="6352540" y="152400"/>
                  </a:lnTo>
                  <a:lnTo>
                    <a:pt x="6344770" y="104231"/>
                  </a:lnTo>
                  <a:lnTo>
                    <a:pt x="6323134" y="62396"/>
                  </a:lnTo>
                  <a:lnTo>
                    <a:pt x="6290143" y="29405"/>
                  </a:lnTo>
                  <a:lnTo>
                    <a:pt x="6248308" y="7769"/>
                  </a:lnTo>
                  <a:lnTo>
                    <a:pt x="6200140" y="0"/>
                  </a:lnTo>
                  <a:lnTo>
                    <a:pt x="15240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49858" y="2494786"/>
              <a:ext cx="5724525" cy="0"/>
            </a:xfrm>
            <a:custGeom>
              <a:avLst/>
              <a:gdLst/>
              <a:ahLst/>
              <a:cxnLst/>
              <a:rect l="l" t="t" r="r" b="b"/>
              <a:pathLst>
                <a:path w="5724525">
                  <a:moveTo>
                    <a:pt x="0" y="0"/>
                  </a:moveTo>
                  <a:lnTo>
                    <a:pt x="572414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37131</Words>
  <Application>Microsoft Office PowerPoint</Application>
  <PresentationFormat>Custom</PresentationFormat>
  <Paragraphs>1725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81" baseType="lpstr">
      <vt:lpstr>Yu Gothic</vt:lpstr>
      <vt:lpstr>Arial</vt:lpstr>
      <vt:lpstr>Arial Black</vt:lpstr>
      <vt:lpstr>Arial MT</vt:lpstr>
      <vt:lpstr>Lucida Sans Unicode</vt:lpstr>
      <vt:lpstr>Microsoft Sans Serif</vt:lpstr>
      <vt:lpstr>Tahoma</vt:lpstr>
      <vt:lpstr>Times New Roman</vt:lpstr>
      <vt:lpstr>Trebuchet MS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Wood Structure</vt:lpstr>
      <vt:lpstr>PowerPoint Presentation</vt:lpstr>
      <vt:lpstr>PowerPoint Presentation</vt:lpstr>
      <vt:lpstr>PowerPoint Presentation</vt:lpstr>
      <vt:lpstr>PowerPoint Presentation</vt:lpstr>
      <vt:lpstr>Pests of Wood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Marine Borers</vt:lpstr>
      <vt:lpstr>Pesticides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Transporting Pesticides</vt:lpstr>
      <vt:lpstr>PowerPoint Presentation</vt:lpstr>
      <vt:lpstr>PowerPoint Presentation</vt:lpstr>
      <vt:lpstr>PowerPoint Presentation</vt:lpstr>
      <vt:lpstr>PowerPoint Presentation</vt:lpstr>
      <vt:lpstr>Protecting Yourself</vt:lpstr>
      <vt:lpstr>Hazard Communication Standard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First Aid for Pesticide Poisoning</vt:lpstr>
      <vt:lpstr>Mixing and Loading</vt:lpstr>
      <vt:lpstr>PowerPoint Presentation</vt:lpstr>
      <vt:lpstr>PowerPoint Presentation</vt:lpstr>
      <vt:lpstr>PowerPoint Presentation</vt:lpstr>
      <vt:lpstr>Managing Pesticide Wastes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Emergency Planning, Spills and Fires</vt:lpstr>
      <vt:lpstr>PowerPoint Presentation</vt:lpstr>
      <vt:lpstr>Reporting Spills</vt:lpstr>
      <vt:lpstr>Responding to Spills</vt:lpstr>
      <vt:lpstr>PowerPoint Presentation</vt:lpstr>
      <vt:lpstr>Principles of Wood Pest Management</vt:lpstr>
      <vt:lpstr>PowerPoint Presentation</vt:lpstr>
      <vt:lpstr>PowerPoint Presentation</vt:lpstr>
      <vt:lpstr>Pressure Treatment of Wood</vt:lpstr>
      <vt:lpstr>PowerPoint Presentation</vt:lpstr>
      <vt:lpstr>PowerPoint Presentation</vt:lpstr>
      <vt:lpstr>PowerPoint Presentation</vt:lpstr>
      <vt:lpstr>PowerPoint Presentation</vt:lpstr>
      <vt:lpstr>Nonpressure Treatment Methods</vt:lpstr>
      <vt:lpstr>Application Precautions</vt:lpstr>
      <vt:lpstr>PowerPoint Presentation</vt:lpstr>
      <vt:lpstr>PowerPoint Presentation</vt:lpstr>
      <vt:lpstr>PowerPoint Presentation</vt:lpstr>
      <vt:lpstr>PowerPoint Presentation</vt:lpstr>
      <vt:lpstr>Pesticides in the Environment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9</cp:revision>
  <dcterms:created xsi:type="dcterms:W3CDTF">2024-06-05T21:29:16Z</dcterms:created>
  <dcterms:modified xsi:type="dcterms:W3CDTF">2024-06-06T17:57:37Z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2024-06-05T00:00:00Z</vt:filetime>
  </property>
  <property fmtid="{D5CDD505-2E9C-101B-9397-08002B2CF9AE}" pid="3" name="Producer">
    <vt:lpwstr>3-Heights™ PDF Merge Split Shell 6.12.1.11 (http://www.pdf-tools.com)</vt:lpwstr>
  </property>
</Properties>
</file>